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 id="261"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p:scale>
          <a:sx n="41" d="100"/>
          <a:sy n="41" d="100"/>
        </p:scale>
        <p:origin x="864"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0C3E3-65A0-4BFC-9CC6-7A2F97A3D76A}"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es-MX"/>
        </a:p>
      </dgm:t>
    </dgm:pt>
    <dgm:pt modelId="{0F8196A8-071A-470A-9F88-43D9E71B8023}">
      <dgm:prSet phldrT="[Texto]" phldr="1"/>
      <dgm:spPr/>
      <dgm:t>
        <a:bodyPr/>
        <a:lstStyle/>
        <a:p>
          <a:endParaRPr lang="es-MX"/>
        </a:p>
      </dgm:t>
    </dgm:pt>
    <dgm:pt modelId="{2864DB03-9293-4933-B479-F1EDC96120B3}" type="sibTrans" cxnId="{D5F07C55-1EDD-48D7-8F29-9C45C72A1489}">
      <dgm:prSet/>
      <dgm:spPr/>
      <dgm:t>
        <a:bodyPr/>
        <a:lstStyle/>
        <a:p>
          <a:endParaRPr lang="es-MX"/>
        </a:p>
      </dgm:t>
    </dgm:pt>
    <dgm:pt modelId="{1748850E-4ECC-4AF9-AA40-CB4F3BBE45CD}" type="parTrans" cxnId="{D5F07C55-1EDD-48D7-8F29-9C45C72A1489}">
      <dgm:prSet/>
      <dgm:spPr/>
      <dgm:t>
        <a:bodyPr/>
        <a:lstStyle/>
        <a:p>
          <a:endParaRPr lang="es-MX"/>
        </a:p>
      </dgm:t>
    </dgm:pt>
    <dgm:pt modelId="{8F69E70E-5A8F-46C0-8E20-FCA38FD01176}">
      <dgm:prSet phldrT="[Texto]"/>
      <dgm:spPr/>
      <dgm:t>
        <a:bodyPr/>
        <a:lstStyle/>
        <a:p>
          <a:r>
            <a:rPr lang="es-MX" dirty="0"/>
            <a:t>Etapas para trabajar  por proyectos</a:t>
          </a:r>
        </a:p>
      </dgm:t>
    </dgm:pt>
    <dgm:pt modelId="{9B236D31-77FA-4591-8716-3157120F3093}" type="sibTrans" cxnId="{AB3B42EB-8675-40A6-8989-BDF5DF74EE85}">
      <dgm:prSet/>
      <dgm:spPr/>
      <dgm:t>
        <a:bodyPr/>
        <a:lstStyle/>
        <a:p>
          <a:endParaRPr lang="es-MX"/>
        </a:p>
      </dgm:t>
    </dgm:pt>
    <dgm:pt modelId="{E8E5F4AA-7DDA-4825-88D7-C95ED7B4E085}" type="parTrans" cxnId="{AB3B42EB-8675-40A6-8989-BDF5DF74EE85}">
      <dgm:prSet/>
      <dgm:spPr/>
      <dgm:t>
        <a:bodyPr/>
        <a:lstStyle/>
        <a:p>
          <a:endParaRPr lang="es-MX"/>
        </a:p>
      </dgm:t>
    </dgm:pt>
    <dgm:pt modelId="{EFFDA5EE-40D2-46DC-B278-17AAA587291C}">
      <dgm:prSet/>
      <dgm:spPr/>
      <dgm:t>
        <a:bodyPr/>
        <a:lstStyle/>
        <a:p>
          <a:r>
            <a:rPr lang="es-MX" dirty="0"/>
            <a:t>Tipos de proyectos que se utilizan en ciencias: </a:t>
          </a:r>
        </a:p>
        <a:p>
          <a:r>
            <a:rPr lang="es-MX" dirty="0"/>
            <a:t>Se utilizan aquellos que se basan en el método científico como de investigación, de intervención, de desarrollo tecnológico (aporte al campo científico) y de evaluación (miden el impacto</a:t>
          </a:r>
          <a:r>
            <a:rPr lang="es-MX"/>
            <a:t>). </a:t>
          </a:r>
          <a:endParaRPr lang="es-MX" dirty="0"/>
        </a:p>
      </dgm:t>
    </dgm:pt>
    <dgm:pt modelId="{6C9502A2-2151-4286-B119-74C1C62A9EA5}" type="parTrans" cxnId="{E59862F6-FBCD-4ADA-B36C-C26BEF8B558E}">
      <dgm:prSet/>
      <dgm:spPr/>
      <dgm:t>
        <a:bodyPr/>
        <a:lstStyle/>
        <a:p>
          <a:endParaRPr lang="es-MX"/>
        </a:p>
      </dgm:t>
    </dgm:pt>
    <dgm:pt modelId="{6EB7A0CD-F979-496F-806D-E9DC7F798C47}" type="sibTrans" cxnId="{E59862F6-FBCD-4ADA-B36C-C26BEF8B558E}">
      <dgm:prSet/>
      <dgm:spPr/>
      <dgm:t>
        <a:bodyPr/>
        <a:lstStyle/>
        <a:p>
          <a:endParaRPr lang="es-MX"/>
        </a:p>
      </dgm:t>
    </dgm:pt>
    <dgm:pt modelId="{F56302D9-A1EC-4BD4-9416-1CF20FCC2029}">
      <dgm:prSet custT="1"/>
      <dgm:spPr/>
      <dgm:t>
        <a:bodyPr/>
        <a:lstStyle/>
        <a:p>
          <a:r>
            <a:rPr lang="es-MX" sz="1900"/>
            <a:t> </a:t>
          </a:r>
          <a:r>
            <a:rPr lang="es-MX" sz="3200"/>
            <a:t>Planeación: </a:t>
          </a:r>
          <a:endParaRPr lang="es-MX" sz="3200" dirty="0"/>
        </a:p>
        <a:p>
          <a:r>
            <a:rPr lang="es-MX" sz="1900" dirty="0"/>
            <a:t>elección de un tema, detección de ideas previas, evaluación de la fase inicial. </a:t>
          </a:r>
        </a:p>
      </dgm:t>
    </dgm:pt>
    <dgm:pt modelId="{3E78923E-DA4C-4FB6-830A-C7287100E29B}" type="sibTrans" cxnId="{E9886A04-479D-4E8C-B882-2FBA319B1D19}">
      <dgm:prSet/>
      <dgm:spPr/>
      <dgm:t>
        <a:bodyPr/>
        <a:lstStyle/>
        <a:p>
          <a:endParaRPr lang="es-MX"/>
        </a:p>
      </dgm:t>
    </dgm:pt>
    <dgm:pt modelId="{80B3213B-12BE-42A1-B4EC-F2AADD859076}" type="parTrans" cxnId="{E9886A04-479D-4E8C-B882-2FBA319B1D19}">
      <dgm:prSet/>
      <dgm:spPr/>
      <dgm:t>
        <a:bodyPr/>
        <a:lstStyle/>
        <a:p>
          <a:endParaRPr lang="es-MX"/>
        </a:p>
      </dgm:t>
    </dgm:pt>
    <dgm:pt modelId="{C30C3CA0-DCB0-49D6-9A2B-8FEB244F6260}">
      <dgm:prSet custT="1"/>
      <dgm:spPr/>
      <dgm:t>
        <a:bodyPr/>
        <a:lstStyle/>
        <a:p>
          <a:r>
            <a:rPr lang="es-MX" sz="1900" dirty="0"/>
            <a:t> </a:t>
          </a:r>
          <a:r>
            <a:rPr lang="es-MX" sz="3200" dirty="0"/>
            <a:t>Ejecución del proyecto: </a:t>
          </a:r>
          <a:r>
            <a:rPr lang="es-MX" sz="1900" dirty="0"/>
            <a:t>búsqueda de información y material, hacer el proyecto.</a:t>
          </a:r>
        </a:p>
      </dgm:t>
    </dgm:pt>
    <dgm:pt modelId="{2C6D9FB4-8A2B-4E47-831F-6C4E8C2EF69E}" type="parTrans" cxnId="{DC345A41-83F2-47ED-8628-8376E8D336C9}">
      <dgm:prSet/>
      <dgm:spPr/>
      <dgm:t>
        <a:bodyPr/>
        <a:lstStyle/>
        <a:p>
          <a:endParaRPr lang="es-MX"/>
        </a:p>
      </dgm:t>
    </dgm:pt>
    <dgm:pt modelId="{0CE00F1C-761E-4374-B87B-52764762FC38}" type="sibTrans" cxnId="{DC345A41-83F2-47ED-8628-8376E8D336C9}">
      <dgm:prSet/>
      <dgm:spPr/>
      <dgm:t>
        <a:bodyPr/>
        <a:lstStyle/>
        <a:p>
          <a:endParaRPr lang="es-MX"/>
        </a:p>
      </dgm:t>
    </dgm:pt>
    <dgm:pt modelId="{8409DC84-FBE0-4B1A-B286-0713E1A113D8}">
      <dgm:prSet custT="1"/>
      <dgm:spPr/>
      <dgm:t>
        <a:bodyPr/>
        <a:lstStyle/>
        <a:p>
          <a:r>
            <a:rPr lang="es-MX" sz="3200" dirty="0"/>
            <a:t>Evaluación del proyecto: </a:t>
          </a:r>
          <a:r>
            <a:rPr lang="es-MX" sz="1900" dirty="0"/>
            <a:t>evaluación final y elaboración de conclusiones.</a:t>
          </a:r>
        </a:p>
      </dgm:t>
    </dgm:pt>
    <dgm:pt modelId="{0D39ED43-AC36-4949-98D1-2C11A1BCDC4A}" type="parTrans" cxnId="{58057D5D-A8CD-4004-992D-B517DC54B766}">
      <dgm:prSet/>
      <dgm:spPr/>
      <dgm:t>
        <a:bodyPr/>
        <a:lstStyle/>
        <a:p>
          <a:endParaRPr lang="es-MX"/>
        </a:p>
      </dgm:t>
    </dgm:pt>
    <dgm:pt modelId="{08AACF96-32F7-45AF-A08C-0D71430D0E2F}" type="sibTrans" cxnId="{58057D5D-A8CD-4004-992D-B517DC54B766}">
      <dgm:prSet/>
      <dgm:spPr/>
      <dgm:t>
        <a:bodyPr/>
        <a:lstStyle/>
        <a:p>
          <a:endParaRPr lang="es-MX"/>
        </a:p>
      </dgm:t>
    </dgm:pt>
    <dgm:pt modelId="{F2B5CE79-B4A0-4E2D-BE95-05952E6C5707}" type="pres">
      <dgm:prSet presAssocID="{F870C3E3-65A0-4BFC-9CC6-7A2F97A3D76A}" presName="diagram" presStyleCnt="0">
        <dgm:presLayoutVars>
          <dgm:chMax val="1"/>
          <dgm:dir/>
          <dgm:animLvl val="ctr"/>
          <dgm:resizeHandles val="exact"/>
        </dgm:presLayoutVars>
      </dgm:prSet>
      <dgm:spPr/>
    </dgm:pt>
    <dgm:pt modelId="{B8EC76D8-09EC-45A6-B484-989F052BAFC0}" type="pres">
      <dgm:prSet presAssocID="{F870C3E3-65A0-4BFC-9CC6-7A2F97A3D76A}" presName="matrix" presStyleCnt="0"/>
      <dgm:spPr/>
    </dgm:pt>
    <dgm:pt modelId="{7F43A4D6-A278-4DA9-9AC1-018A69E80531}" type="pres">
      <dgm:prSet presAssocID="{F870C3E3-65A0-4BFC-9CC6-7A2F97A3D76A}" presName="tile1" presStyleLbl="node1" presStyleIdx="0" presStyleCnt="4"/>
      <dgm:spPr/>
    </dgm:pt>
    <dgm:pt modelId="{27BAE354-CC1F-46F5-8B5F-00465C6A9A02}" type="pres">
      <dgm:prSet presAssocID="{F870C3E3-65A0-4BFC-9CC6-7A2F97A3D76A}" presName="tile1text" presStyleLbl="node1" presStyleIdx="0" presStyleCnt="4">
        <dgm:presLayoutVars>
          <dgm:chMax val="0"/>
          <dgm:chPref val="0"/>
          <dgm:bulletEnabled val="1"/>
        </dgm:presLayoutVars>
      </dgm:prSet>
      <dgm:spPr/>
    </dgm:pt>
    <dgm:pt modelId="{87127C6A-A11E-462C-BEF9-4FD32E93E124}" type="pres">
      <dgm:prSet presAssocID="{F870C3E3-65A0-4BFC-9CC6-7A2F97A3D76A}" presName="tile2" presStyleLbl="node1" presStyleIdx="1" presStyleCnt="4"/>
      <dgm:spPr/>
    </dgm:pt>
    <dgm:pt modelId="{638FE7F0-B903-4221-8DFB-BCB720211FF5}" type="pres">
      <dgm:prSet presAssocID="{F870C3E3-65A0-4BFC-9CC6-7A2F97A3D76A}" presName="tile2text" presStyleLbl="node1" presStyleIdx="1" presStyleCnt="4">
        <dgm:presLayoutVars>
          <dgm:chMax val="0"/>
          <dgm:chPref val="0"/>
          <dgm:bulletEnabled val="1"/>
        </dgm:presLayoutVars>
      </dgm:prSet>
      <dgm:spPr/>
    </dgm:pt>
    <dgm:pt modelId="{BE4C0438-EDF2-4D43-80CE-491D963CE1EF}" type="pres">
      <dgm:prSet presAssocID="{F870C3E3-65A0-4BFC-9CC6-7A2F97A3D76A}" presName="tile3" presStyleLbl="node1" presStyleIdx="2" presStyleCnt="4"/>
      <dgm:spPr/>
    </dgm:pt>
    <dgm:pt modelId="{40C5D5BD-7034-4FD4-82F9-88B4A7BB4B32}" type="pres">
      <dgm:prSet presAssocID="{F870C3E3-65A0-4BFC-9CC6-7A2F97A3D76A}" presName="tile3text" presStyleLbl="node1" presStyleIdx="2" presStyleCnt="4">
        <dgm:presLayoutVars>
          <dgm:chMax val="0"/>
          <dgm:chPref val="0"/>
          <dgm:bulletEnabled val="1"/>
        </dgm:presLayoutVars>
      </dgm:prSet>
      <dgm:spPr/>
    </dgm:pt>
    <dgm:pt modelId="{25237540-1699-4440-A77D-35F047D5F980}" type="pres">
      <dgm:prSet presAssocID="{F870C3E3-65A0-4BFC-9CC6-7A2F97A3D76A}" presName="tile4" presStyleLbl="node1" presStyleIdx="3" presStyleCnt="4"/>
      <dgm:spPr/>
    </dgm:pt>
    <dgm:pt modelId="{44A0A31D-BB88-49E1-9F8D-866B90983421}" type="pres">
      <dgm:prSet presAssocID="{F870C3E3-65A0-4BFC-9CC6-7A2F97A3D76A}" presName="tile4text" presStyleLbl="node1" presStyleIdx="3" presStyleCnt="4">
        <dgm:presLayoutVars>
          <dgm:chMax val="0"/>
          <dgm:chPref val="0"/>
          <dgm:bulletEnabled val="1"/>
        </dgm:presLayoutVars>
      </dgm:prSet>
      <dgm:spPr/>
    </dgm:pt>
    <dgm:pt modelId="{9BBD0804-0F30-405D-9AF3-68EA9F3EED52}" type="pres">
      <dgm:prSet presAssocID="{F870C3E3-65A0-4BFC-9CC6-7A2F97A3D76A}" presName="centerTile" presStyleLbl="fgShp" presStyleIdx="0" presStyleCnt="1">
        <dgm:presLayoutVars>
          <dgm:chMax val="0"/>
          <dgm:chPref val="0"/>
        </dgm:presLayoutVars>
      </dgm:prSet>
      <dgm:spPr/>
    </dgm:pt>
  </dgm:ptLst>
  <dgm:cxnLst>
    <dgm:cxn modelId="{E9886A04-479D-4E8C-B882-2FBA319B1D19}" srcId="{8F69E70E-5A8F-46C0-8E20-FCA38FD01176}" destId="{F56302D9-A1EC-4BD4-9416-1CF20FCC2029}" srcOrd="1" destOrd="0" parTransId="{80B3213B-12BE-42A1-B4EC-F2AADD859076}" sibTransId="{3E78923E-DA4C-4FB6-830A-C7287100E29B}"/>
    <dgm:cxn modelId="{1FB4011F-0F7A-40CC-9ABA-81559263F6F6}" type="presOf" srcId="{C30C3CA0-DCB0-49D6-9A2B-8FEB244F6260}" destId="{40C5D5BD-7034-4FD4-82F9-88B4A7BB4B32}" srcOrd="1" destOrd="0" presId="urn:microsoft.com/office/officeart/2005/8/layout/matrix1"/>
    <dgm:cxn modelId="{B929F32E-262F-4982-AFED-2F3804084E3E}" type="presOf" srcId="{F56302D9-A1EC-4BD4-9416-1CF20FCC2029}" destId="{638FE7F0-B903-4221-8DFB-BCB720211FF5}" srcOrd="1" destOrd="0" presId="urn:microsoft.com/office/officeart/2005/8/layout/matrix1"/>
    <dgm:cxn modelId="{C5B51E30-B1DF-4FB7-A2D3-89CC1A5C471D}" type="presOf" srcId="{8409DC84-FBE0-4B1A-B286-0713E1A113D8}" destId="{25237540-1699-4440-A77D-35F047D5F980}" srcOrd="0" destOrd="0" presId="urn:microsoft.com/office/officeart/2005/8/layout/matrix1"/>
    <dgm:cxn modelId="{DC345A41-83F2-47ED-8628-8376E8D336C9}" srcId="{8F69E70E-5A8F-46C0-8E20-FCA38FD01176}" destId="{C30C3CA0-DCB0-49D6-9A2B-8FEB244F6260}" srcOrd="2" destOrd="0" parTransId="{2C6D9FB4-8A2B-4E47-831F-6C4E8C2EF69E}" sibTransId="{0CE00F1C-761E-4374-B87B-52764762FC38}"/>
    <dgm:cxn modelId="{3E71784C-18C6-42F1-A474-8475484E504D}" type="presOf" srcId="{8F69E70E-5A8F-46C0-8E20-FCA38FD01176}" destId="{9BBD0804-0F30-405D-9AF3-68EA9F3EED52}" srcOrd="0" destOrd="0" presId="urn:microsoft.com/office/officeart/2005/8/layout/matrix1"/>
    <dgm:cxn modelId="{D5F07C55-1EDD-48D7-8F29-9C45C72A1489}" srcId="{F870C3E3-65A0-4BFC-9CC6-7A2F97A3D76A}" destId="{0F8196A8-071A-470A-9F88-43D9E71B8023}" srcOrd="1" destOrd="0" parTransId="{1748850E-4ECC-4AF9-AA40-CB4F3BBE45CD}" sibTransId="{2864DB03-9293-4933-B479-F1EDC96120B3}"/>
    <dgm:cxn modelId="{58057D5D-A8CD-4004-992D-B517DC54B766}" srcId="{8F69E70E-5A8F-46C0-8E20-FCA38FD01176}" destId="{8409DC84-FBE0-4B1A-B286-0713E1A113D8}" srcOrd="3" destOrd="0" parTransId="{0D39ED43-AC36-4949-98D1-2C11A1BCDC4A}" sibTransId="{08AACF96-32F7-45AF-A08C-0D71430D0E2F}"/>
    <dgm:cxn modelId="{10981470-1D92-416D-A26C-F60F84E990F3}" type="presOf" srcId="{F56302D9-A1EC-4BD4-9416-1CF20FCC2029}" destId="{87127C6A-A11E-462C-BEF9-4FD32E93E124}" srcOrd="0" destOrd="0" presId="urn:microsoft.com/office/officeart/2005/8/layout/matrix1"/>
    <dgm:cxn modelId="{E32C9D9C-1135-4F90-A7AF-CAF2D11B4998}" type="presOf" srcId="{EFFDA5EE-40D2-46DC-B278-17AAA587291C}" destId="{27BAE354-CC1F-46F5-8B5F-00465C6A9A02}" srcOrd="1" destOrd="0" presId="urn:microsoft.com/office/officeart/2005/8/layout/matrix1"/>
    <dgm:cxn modelId="{D35FA5C2-9CF0-4EAC-845D-429A6472C625}" type="presOf" srcId="{EFFDA5EE-40D2-46DC-B278-17AAA587291C}" destId="{7F43A4D6-A278-4DA9-9AC1-018A69E80531}" srcOrd="0" destOrd="0" presId="urn:microsoft.com/office/officeart/2005/8/layout/matrix1"/>
    <dgm:cxn modelId="{6804F1D5-B04C-408B-B672-5EA5BBE5DC74}" type="presOf" srcId="{F870C3E3-65A0-4BFC-9CC6-7A2F97A3D76A}" destId="{F2B5CE79-B4A0-4E2D-BE95-05952E6C5707}" srcOrd="0" destOrd="0" presId="urn:microsoft.com/office/officeart/2005/8/layout/matrix1"/>
    <dgm:cxn modelId="{AB3B42EB-8675-40A6-8989-BDF5DF74EE85}" srcId="{F870C3E3-65A0-4BFC-9CC6-7A2F97A3D76A}" destId="{8F69E70E-5A8F-46C0-8E20-FCA38FD01176}" srcOrd="0" destOrd="0" parTransId="{E8E5F4AA-7DDA-4825-88D7-C95ED7B4E085}" sibTransId="{9B236D31-77FA-4591-8716-3157120F3093}"/>
    <dgm:cxn modelId="{E59862F6-FBCD-4ADA-B36C-C26BEF8B558E}" srcId="{8F69E70E-5A8F-46C0-8E20-FCA38FD01176}" destId="{EFFDA5EE-40D2-46DC-B278-17AAA587291C}" srcOrd="0" destOrd="0" parTransId="{6C9502A2-2151-4286-B119-74C1C62A9EA5}" sibTransId="{6EB7A0CD-F979-496F-806D-E9DC7F798C47}"/>
    <dgm:cxn modelId="{9E1909F7-BC91-41D1-B7F8-7FA20793AA38}" type="presOf" srcId="{8409DC84-FBE0-4B1A-B286-0713E1A113D8}" destId="{44A0A31D-BB88-49E1-9F8D-866B90983421}" srcOrd="1" destOrd="0" presId="urn:microsoft.com/office/officeart/2005/8/layout/matrix1"/>
    <dgm:cxn modelId="{92B5CDF7-FEFF-4761-86FC-5DAB20A9A353}" type="presOf" srcId="{C30C3CA0-DCB0-49D6-9A2B-8FEB244F6260}" destId="{BE4C0438-EDF2-4D43-80CE-491D963CE1EF}" srcOrd="0" destOrd="0" presId="urn:microsoft.com/office/officeart/2005/8/layout/matrix1"/>
    <dgm:cxn modelId="{D062DF6E-14FD-4FFF-81C4-1502B59EABDF}" type="presParOf" srcId="{F2B5CE79-B4A0-4E2D-BE95-05952E6C5707}" destId="{B8EC76D8-09EC-45A6-B484-989F052BAFC0}" srcOrd="0" destOrd="0" presId="urn:microsoft.com/office/officeart/2005/8/layout/matrix1"/>
    <dgm:cxn modelId="{B1200B3E-14BD-452A-B0B4-2DE90AFA84C0}" type="presParOf" srcId="{B8EC76D8-09EC-45A6-B484-989F052BAFC0}" destId="{7F43A4D6-A278-4DA9-9AC1-018A69E80531}" srcOrd="0" destOrd="0" presId="urn:microsoft.com/office/officeart/2005/8/layout/matrix1"/>
    <dgm:cxn modelId="{59EB0C1F-6D18-4322-9019-1B9841246B1F}" type="presParOf" srcId="{B8EC76D8-09EC-45A6-B484-989F052BAFC0}" destId="{27BAE354-CC1F-46F5-8B5F-00465C6A9A02}" srcOrd="1" destOrd="0" presId="urn:microsoft.com/office/officeart/2005/8/layout/matrix1"/>
    <dgm:cxn modelId="{DCF8430C-4903-4F0E-ACB9-C9D403CDFE65}" type="presParOf" srcId="{B8EC76D8-09EC-45A6-B484-989F052BAFC0}" destId="{87127C6A-A11E-462C-BEF9-4FD32E93E124}" srcOrd="2" destOrd="0" presId="urn:microsoft.com/office/officeart/2005/8/layout/matrix1"/>
    <dgm:cxn modelId="{FC836ABA-CE0B-4AF6-8BEA-40DE81BDB09C}" type="presParOf" srcId="{B8EC76D8-09EC-45A6-B484-989F052BAFC0}" destId="{638FE7F0-B903-4221-8DFB-BCB720211FF5}" srcOrd="3" destOrd="0" presId="urn:microsoft.com/office/officeart/2005/8/layout/matrix1"/>
    <dgm:cxn modelId="{079CBCEA-137D-49D8-A4B7-A1509D2B6847}" type="presParOf" srcId="{B8EC76D8-09EC-45A6-B484-989F052BAFC0}" destId="{BE4C0438-EDF2-4D43-80CE-491D963CE1EF}" srcOrd="4" destOrd="0" presId="urn:microsoft.com/office/officeart/2005/8/layout/matrix1"/>
    <dgm:cxn modelId="{C5798AFE-FBF0-4D70-9FBE-486AD6CAE2F8}" type="presParOf" srcId="{B8EC76D8-09EC-45A6-B484-989F052BAFC0}" destId="{40C5D5BD-7034-4FD4-82F9-88B4A7BB4B32}" srcOrd="5" destOrd="0" presId="urn:microsoft.com/office/officeart/2005/8/layout/matrix1"/>
    <dgm:cxn modelId="{4BFFB8CB-1F48-4E07-A84D-CDC0DB57FB49}" type="presParOf" srcId="{B8EC76D8-09EC-45A6-B484-989F052BAFC0}" destId="{25237540-1699-4440-A77D-35F047D5F980}" srcOrd="6" destOrd="0" presId="urn:microsoft.com/office/officeart/2005/8/layout/matrix1"/>
    <dgm:cxn modelId="{F9AC63F5-204F-4B7F-9F26-F1A4A605DC05}" type="presParOf" srcId="{B8EC76D8-09EC-45A6-B484-989F052BAFC0}" destId="{44A0A31D-BB88-49E1-9F8D-866B90983421}" srcOrd="7" destOrd="0" presId="urn:microsoft.com/office/officeart/2005/8/layout/matrix1"/>
    <dgm:cxn modelId="{D378F140-7864-452A-85C5-FB17A7673A79}" type="presParOf" srcId="{F2B5CE79-B4A0-4E2D-BE95-05952E6C5707}" destId="{9BBD0804-0F30-405D-9AF3-68EA9F3EED5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5AC16F-BD0A-4C84-A861-D677702952C2}" type="doc">
      <dgm:prSet loTypeId="urn:microsoft.com/office/officeart/2005/8/layout/hierarchy4" loCatId="list" qsTypeId="urn:microsoft.com/office/officeart/2005/8/quickstyle/simple3" qsCatId="simple" csTypeId="urn:microsoft.com/office/officeart/2005/8/colors/colorful1" csCatId="colorful" phldr="1"/>
      <dgm:spPr/>
      <dgm:t>
        <a:bodyPr/>
        <a:lstStyle/>
        <a:p>
          <a:endParaRPr lang="es-MX"/>
        </a:p>
      </dgm:t>
    </dgm:pt>
    <dgm:pt modelId="{055A645C-13AB-4E13-8152-9D3A64129E34}">
      <dgm:prSet phldrT="[Texto]"/>
      <dgm:spPr/>
      <dgm:t>
        <a:bodyPr/>
        <a:lstStyle/>
        <a:p>
          <a:r>
            <a:rPr lang="es-MX" dirty="0"/>
            <a:t>Actividades que realizan los alumnos: investigan, proponen hipótesis y explicaciones, discuten sus opiniones, trabajan en la elaboración de un producto, intercambian comentarios y producen nuevas ideas. </a:t>
          </a:r>
        </a:p>
      </dgm:t>
    </dgm:pt>
    <dgm:pt modelId="{99D7B0DD-6A0E-44C5-B98E-2C1735DDA2EB}" type="parTrans" cxnId="{C54D3434-4A07-45E8-A396-924DD3CCA994}">
      <dgm:prSet/>
      <dgm:spPr/>
      <dgm:t>
        <a:bodyPr/>
        <a:lstStyle/>
        <a:p>
          <a:endParaRPr lang="es-MX"/>
        </a:p>
      </dgm:t>
    </dgm:pt>
    <dgm:pt modelId="{5A258693-30A6-4F0F-9B48-0D22C8DD32A7}" type="sibTrans" cxnId="{C54D3434-4A07-45E8-A396-924DD3CCA994}">
      <dgm:prSet/>
      <dgm:spPr/>
      <dgm:t>
        <a:bodyPr/>
        <a:lstStyle/>
        <a:p>
          <a:endParaRPr lang="es-MX"/>
        </a:p>
      </dgm:t>
    </dgm:pt>
    <dgm:pt modelId="{3C1F5B84-0C5F-4F4C-BDC1-B6D42D475CBD}">
      <dgm:prSet phldrT="[Texto]" custT="1"/>
      <dgm:spPr/>
      <dgm:t>
        <a:bodyPr/>
        <a:lstStyle/>
        <a:p>
          <a:r>
            <a:rPr lang="es-MX" sz="2800" dirty="0"/>
            <a:t>Actividades de los docentes: </a:t>
          </a:r>
        </a:p>
        <a:p>
          <a:r>
            <a:rPr lang="es-MX" sz="2300" dirty="0"/>
            <a:t>planificar, observar los procesos, cambios, conductas, dificultades que el alumno desarrolle en el proceso; acompañar como mediador y proporcionar apoyo, estimular el trabajo de los alumnos para que desarrollen habilidades y proporcionar una experiencia de aprendizaje significativo. 
Por último evalúa los logros desde el inicio hasta el final.</a:t>
          </a:r>
        </a:p>
      </dgm:t>
    </dgm:pt>
    <dgm:pt modelId="{FDE9DFA4-97F4-4572-BB66-00139BC2EB79}" type="parTrans" cxnId="{3DD88D59-852A-4EC8-8BBB-F469A4F413C7}">
      <dgm:prSet/>
      <dgm:spPr/>
      <dgm:t>
        <a:bodyPr/>
        <a:lstStyle/>
        <a:p>
          <a:endParaRPr lang="es-MX"/>
        </a:p>
      </dgm:t>
    </dgm:pt>
    <dgm:pt modelId="{A2E6EAC4-3855-43B8-B804-470763CB24B7}" type="sibTrans" cxnId="{3DD88D59-852A-4EC8-8BBB-F469A4F413C7}">
      <dgm:prSet/>
      <dgm:spPr/>
      <dgm:t>
        <a:bodyPr/>
        <a:lstStyle/>
        <a:p>
          <a:endParaRPr lang="es-MX"/>
        </a:p>
      </dgm:t>
    </dgm:pt>
    <dgm:pt modelId="{261D449E-7C40-4044-BFD0-57A47230EB69}">
      <dgm:prSet phldrT="[Texto]"/>
      <dgm:spPr/>
      <dgm:t>
        <a:bodyPr/>
        <a:lstStyle/>
        <a:p>
          <a:r>
            <a:rPr lang="es-MX" dirty="0"/>
            <a:t>Duración: </a:t>
          </a:r>
        </a:p>
        <a:p>
          <a:r>
            <a:rPr lang="es-MX" dirty="0"/>
            <a:t>desde una semana hasta el tiempo que se requiera</a:t>
          </a:r>
        </a:p>
      </dgm:t>
    </dgm:pt>
    <dgm:pt modelId="{C4E8019E-332D-4BE2-AAB0-F1DC29756194}" type="parTrans" cxnId="{92058DA0-4F50-4A93-B6DE-E49BF1774A5C}">
      <dgm:prSet/>
      <dgm:spPr/>
      <dgm:t>
        <a:bodyPr/>
        <a:lstStyle/>
        <a:p>
          <a:endParaRPr lang="es-MX"/>
        </a:p>
      </dgm:t>
    </dgm:pt>
    <dgm:pt modelId="{C247AC5E-CB2F-44EF-8897-58900085889A}" type="sibTrans" cxnId="{92058DA0-4F50-4A93-B6DE-E49BF1774A5C}">
      <dgm:prSet/>
      <dgm:spPr/>
      <dgm:t>
        <a:bodyPr/>
        <a:lstStyle/>
        <a:p>
          <a:endParaRPr lang="es-MX"/>
        </a:p>
      </dgm:t>
    </dgm:pt>
    <dgm:pt modelId="{9979B878-17A7-43F5-8556-24783DD0B2A9}" type="pres">
      <dgm:prSet presAssocID="{555AC16F-BD0A-4C84-A861-D677702952C2}" presName="Name0" presStyleCnt="0">
        <dgm:presLayoutVars>
          <dgm:chPref val="1"/>
          <dgm:dir/>
          <dgm:animOne val="branch"/>
          <dgm:animLvl val="lvl"/>
          <dgm:resizeHandles/>
        </dgm:presLayoutVars>
      </dgm:prSet>
      <dgm:spPr/>
    </dgm:pt>
    <dgm:pt modelId="{337F9452-9147-4728-89E6-7A8D8E60AA0B}" type="pres">
      <dgm:prSet presAssocID="{055A645C-13AB-4E13-8152-9D3A64129E34}" presName="vertOne" presStyleCnt="0"/>
      <dgm:spPr/>
    </dgm:pt>
    <dgm:pt modelId="{2B4A5A36-7F84-4ABD-82B9-F7FA193A5728}" type="pres">
      <dgm:prSet presAssocID="{055A645C-13AB-4E13-8152-9D3A64129E34}" presName="txOne" presStyleLbl="node0" presStyleIdx="0" presStyleCnt="1">
        <dgm:presLayoutVars>
          <dgm:chPref val="3"/>
        </dgm:presLayoutVars>
      </dgm:prSet>
      <dgm:spPr/>
    </dgm:pt>
    <dgm:pt modelId="{AB8B81E1-9321-4DE8-B3CD-D0F94F159138}" type="pres">
      <dgm:prSet presAssocID="{055A645C-13AB-4E13-8152-9D3A64129E34}" presName="parTransOne" presStyleCnt="0"/>
      <dgm:spPr/>
    </dgm:pt>
    <dgm:pt modelId="{FB9F9D36-D949-43A3-89E2-6498D2DD8AF5}" type="pres">
      <dgm:prSet presAssocID="{055A645C-13AB-4E13-8152-9D3A64129E34}" presName="horzOne" presStyleCnt="0"/>
      <dgm:spPr/>
    </dgm:pt>
    <dgm:pt modelId="{6990D3B6-A09A-46A9-8616-4DFCDFA58536}" type="pres">
      <dgm:prSet presAssocID="{3C1F5B84-0C5F-4F4C-BDC1-B6D42D475CBD}" presName="vertTwo" presStyleCnt="0"/>
      <dgm:spPr/>
    </dgm:pt>
    <dgm:pt modelId="{D24A10F1-4355-4D53-B06C-C74188F20240}" type="pres">
      <dgm:prSet presAssocID="{3C1F5B84-0C5F-4F4C-BDC1-B6D42D475CBD}" presName="txTwo" presStyleLbl="node2" presStyleIdx="0" presStyleCnt="2" custScaleX="341441" custScaleY="147464">
        <dgm:presLayoutVars>
          <dgm:chPref val="3"/>
        </dgm:presLayoutVars>
      </dgm:prSet>
      <dgm:spPr/>
    </dgm:pt>
    <dgm:pt modelId="{B4B795BE-103D-4C34-9580-930C1A7B0DCD}" type="pres">
      <dgm:prSet presAssocID="{3C1F5B84-0C5F-4F4C-BDC1-B6D42D475CBD}" presName="horzTwo" presStyleCnt="0"/>
      <dgm:spPr/>
    </dgm:pt>
    <dgm:pt modelId="{DDF70ADC-C71E-46E4-8DE6-9586BF9B787C}" type="pres">
      <dgm:prSet presAssocID="{A2E6EAC4-3855-43B8-B804-470763CB24B7}" presName="sibSpaceTwo" presStyleCnt="0"/>
      <dgm:spPr/>
    </dgm:pt>
    <dgm:pt modelId="{04A2E00A-9AB0-439F-9252-83C1EA266E88}" type="pres">
      <dgm:prSet presAssocID="{261D449E-7C40-4044-BFD0-57A47230EB69}" presName="vertTwo" presStyleCnt="0"/>
      <dgm:spPr/>
    </dgm:pt>
    <dgm:pt modelId="{F58156C2-200D-42B8-BD38-934CA604DA80}" type="pres">
      <dgm:prSet presAssocID="{261D449E-7C40-4044-BFD0-57A47230EB69}" presName="txTwo" presStyleLbl="node2" presStyleIdx="1" presStyleCnt="2" custScaleX="107260" custScaleY="140702">
        <dgm:presLayoutVars>
          <dgm:chPref val="3"/>
        </dgm:presLayoutVars>
      </dgm:prSet>
      <dgm:spPr/>
    </dgm:pt>
    <dgm:pt modelId="{1E28933D-A904-4181-B155-6C82976B8A91}" type="pres">
      <dgm:prSet presAssocID="{261D449E-7C40-4044-BFD0-57A47230EB69}" presName="horzTwo" presStyleCnt="0"/>
      <dgm:spPr/>
    </dgm:pt>
  </dgm:ptLst>
  <dgm:cxnLst>
    <dgm:cxn modelId="{786E5216-1BF9-4EA4-924E-4A672B8CC582}" type="presOf" srcId="{3C1F5B84-0C5F-4F4C-BDC1-B6D42D475CBD}" destId="{D24A10F1-4355-4D53-B06C-C74188F20240}" srcOrd="0" destOrd="0" presId="urn:microsoft.com/office/officeart/2005/8/layout/hierarchy4"/>
    <dgm:cxn modelId="{C54D3434-4A07-45E8-A396-924DD3CCA994}" srcId="{555AC16F-BD0A-4C84-A861-D677702952C2}" destId="{055A645C-13AB-4E13-8152-9D3A64129E34}" srcOrd="0" destOrd="0" parTransId="{99D7B0DD-6A0E-44C5-B98E-2C1735DDA2EB}" sibTransId="{5A258693-30A6-4F0F-9B48-0D22C8DD32A7}"/>
    <dgm:cxn modelId="{8DBF484A-152E-4761-9C0B-60EBFD93B95A}" type="presOf" srcId="{555AC16F-BD0A-4C84-A861-D677702952C2}" destId="{9979B878-17A7-43F5-8556-24783DD0B2A9}" srcOrd="0" destOrd="0" presId="urn:microsoft.com/office/officeart/2005/8/layout/hierarchy4"/>
    <dgm:cxn modelId="{3DD88D59-852A-4EC8-8BBB-F469A4F413C7}" srcId="{055A645C-13AB-4E13-8152-9D3A64129E34}" destId="{3C1F5B84-0C5F-4F4C-BDC1-B6D42D475CBD}" srcOrd="0" destOrd="0" parTransId="{FDE9DFA4-97F4-4572-BB66-00139BC2EB79}" sibTransId="{A2E6EAC4-3855-43B8-B804-470763CB24B7}"/>
    <dgm:cxn modelId="{FE9C075B-4FF1-434D-BADD-F8BF72D453EF}" type="presOf" srcId="{261D449E-7C40-4044-BFD0-57A47230EB69}" destId="{F58156C2-200D-42B8-BD38-934CA604DA80}" srcOrd="0" destOrd="0" presId="urn:microsoft.com/office/officeart/2005/8/layout/hierarchy4"/>
    <dgm:cxn modelId="{92058DA0-4F50-4A93-B6DE-E49BF1774A5C}" srcId="{055A645C-13AB-4E13-8152-9D3A64129E34}" destId="{261D449E-7C40-4044-BFD0-57A47230EB69}" srcOrd="1" destOrd="0" parTransId="{C4E8019E-332D-4BE2-AAB0-F1DC29756194}" sibTransId="{C247AC5E-CB2F-44EF-8897-58900085889A}"/>
    <dgm:cxn modelId="{1399C2DC-F7C8-430C-A4F2-E6D6FCECF890}" type="presOf" srcId="{055A645C-13AB-4E13-8152-9D3A64129E34}" destId="{2B4A5A36-7F84-4ABD-82B9-F7FA193A5728}" srcOrd="0" destOrd="0" presId="urn:microsoft.com/office/officeart/2005/8/layout/hierarchy4"/>
    <dgm:cxn modelId="{5F118E4D-7723-40CB-A2B9-99E5C37910EB}" type="presParOf" srcId="{9979B878-17A7-43F5-8556-24783DD0B2A9}" destId="{337F9452-9147-4728-89E6-7A8D8E60AA0B}" srcOrd="0" destOrd="0" presId="urn:microsoft.com/office/officeart/2005/8/layout/hierarchy4"/>
    <dgm:cxn modelId="{2FA54785-2BB7-41A5-AAD5-AB6A37D802BF}" type="presParOf" srcId="{337F9452-9147-4728-89E6-7A8D8E60AA0B}" destId="{2B4A5A36-7F84-4ABD-82B9-F7FA193A5728}" srcOrd="0" destOrd="0" presId="urn:microsoft.com/office/officeart/2005/8/layout/hierarchy4"/>
    <dgm:cxn modelId="{0CD29D18-CD63-4CE3-9AD5-E040DD7283EA}" type="presParOf" srcId="{337F9452-9147-4728-89E6-7A8D8E60AA0B}" destId="{AB8B81E1-9321-4DE8-B3CD-D0F94F159138}" srcOrd="1" destOrd="0" presId="urn:microsoft.com/office/officeart/2005/8/layout/hierarchy4"/>
    <dgm:cxn modelId="{574500DF-173B-49F2-B20F-7BB136164488}" type="presParOf" srcId="{337F9452-9147-4728-89E6-7A8D8E60AA0B}" destId="{FB9F9D36-D949-43A3-89E2-6498D2DD8AF5}" srcOrd="2" destOrd="0" presId="urn:microsoft.com/office/officeart/2005/8/layout/hierarchy4"/>
    <dgm:cxn modelId="{3977258C-F279-4783-BB38-3B1293526730}" type="presParOf" srcId="{FB9F9D36-D949-43A3-89E2-6498D2DD8AF5}" destId="{6990D3B6-A09A-46A9-8616-4DFCDFA58536}" srcOrd="0" destOrd="0" presId="urn:microsoft.com/office/officeart/2005/8/layout/hierarchy4"/>
    <dgm:cxn modelId="{05BE1DF5-57D9-49F6-AE93-48E2F1BB4C65}" type="presParOf" srcId="{6990D3B6-A09A-46A9-8616-4DFCDFA58536}" destId="{D24A10F1-4355-4D53-B06C-C74188F20240}" srcOrd="0" destOrd="0" presId="urn:microsoft.com/office/officeart/2005/8/layout/hierarchy4"/>
    <dgm:cxn modelId="{AD26EBAF-140F-4839-A11A-13E7515AD1ED}" type="presParOf" srcId="{6990D3B6-A09A-46A9-8616-4DFCDFA58536}" destId="{B4B795BE-103D-4C34-9580-930C1A7B0DCD}" srcOrd="1" destOrd="0" presId="urn:microsoft.com/office/officeart/2005/8/layout/hierarchy4"/>
    <dgm:cxn modelId="{E986EA95-6CC4-48C7-8CF1-2A626BAD2341}" type="presParOf" srcId="{FB9F9D36-D949-43A3-89E2-6498D2DD8AF5}" destId="{DDF70ADC-C71E-46E4-8DE6-9586BF9B787C}" srcOrd="1" destOrd="0" presId="urn:microsoft.com/office/officeart/2005/8/layout/hierarchy4"/>
    <dgm:cxn modelId="{F3E17188-4E5F-4702-9EE2-B2EF9ED760AF}" type="presParOf" srcId="{FB9F9D36-D949-43A3-89E2-6498D2DD8AF5}" destId="{04A2E00A-9AB0-439F-9252-83C1EA266E88}" srcOrd="2" destOrd="0" presId="urn:microsoft.com/office/officeart/2005/8/layout/hierarchy4"/>
    <dgm:cxn modelId="{3337C887-AC5F-4640-94E1-C935544B3531}" type="presParOf" srcId="{04A2E00A-9AB0-439F-9252-83C1EA266E88}" destId="{F58156C2-200D-42B8-BD38-934CA604DA80}" srcOrd="0" destOrd="0" presId="urn:microsoft.com/office/officeart/2005/8/layout/hierarchy4"/>
    <dgm:cxn modelId="{69122F70-6AD9-419C-AD57-772C62209ACC}" type="presParOf" srcId="{04A2E00A-9AB0-439F-9252-83C1EA266E88}" destId="{1E28933D-A904-4181-B155-6C82976B8A9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43A4D6-A278-4DA9-9AC1-018A69E80531}">
      <dsp:nvSpPr>
        <dsp:cNvPr id="0" name=""/>
        <dsp:cNvSpPr/>
      </dsp:nvSpPr>
      <dsp:spPr>
        <a:xfrm rot="16200000">
          <a:off x="529936" y="-529936"/>
          <a:ext cx="3429000" cy="4488872"/>
        </a:xfrm>
        <a:prstGeom prst="round1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dirty="0"/>
            <a:t>Tipos de proyectos que se utilizan en ciencias: </a:t>
          </a:r>
        </a:p>
        <a:p>
          <a:pPr marL="0" lvl="0" indent="0" algn="ctr" defTabSz="844550">
            <a:lnSpc>
              <a:spcPct val="90000"/>
            </a:lnSpc>
            <a:spcBef>
              <a:spcPct val="0"/>
            </a:spcBef>
            <a:spcAft>
              <a:spcPct val="35000"/>
            </a:spcAft>
            <a:buNone/>
          </a:pPr>
          <a:r>
            <a:rPr lang="es-MX" sz="1900" kern="1200" dirty="0"/>
            <a:t>Se utilizan aquellos que se basan en el método científico como de investigación, de intervención, de desarrollo tecnológico (aporte al campo científico) y de evaluación (miden el impacto</a:t>
          </a:r>
          <a:r>
            <a:rPr lang="es-MX" sz="1900" kern="1200"/>
            <a:t>). </a:t>
          </a:r>
          <a:endParaRPr lang="es-MX" sz="1900" kern="1200" dirty="0"/>
        </a:p>
      </dsp:txBody>
      <dsp:txXfrm rot="5400000">
        <a:off x="0" y="0"/>
        <a:ext cx="4488872" cy="2571750"/>
      </dsp:txXfrm>
    </dsp:sp>
    <dsp:sp modelId="{87127C6A-A11E-462C-BEF9-4FD32E93E124}">
      <dsp:nvSpPr>
        <dsp:cNvPr id="0" name=""/>
        <dsp:cNvSpPr/>
      </dsp:nvSpPr>
      <dsp:spPr>
        <a:xfrm>
          <a:off x="4488872" y="0"/>
          <a:ext cx="4488872" cy="3429000"/>
        </a:xfrm>
        <a:prstGeom prst="round1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a:t> </a:t>
          </a:r>
          <a:r>
            <a:rPr lang="es-MX" sz="3200" kern="1200"/>
            <a:t>Planeación: </a:t>
          </a:r>
          <a:endParaRPr lang="es-MX" sz="3200" kern="1200" dirty="0"/>
        </a:p>
        <a:p>
          <a:pPr marL="0" lvl="0" indent="0" algn="ctr" defTabSz="844550">
            <a:lnSpc>
              <a:spcPct val="90000"/>
            </a:lnSpc>
            <a:spcBef>
              <a:spcPct val="0"/>
            </a:spcBef>
            <a:spcAft>
              <a:spcPct val="35000"/>
            </a:spcAft>
            <a:buNone/>
          </a:pPr>
          <a:r>
            <a:rPr lang="es-MX" sz="1900" kern="1200" dirty="0"/>
            <a:t>elección de un tema, detección de ideas previas, evaluación de la fase inicial. </a:t>
          </a:r>
        </a:p>
      </dsp:txBody>
      <dsp:txXfrm>
        <a:off x="4488872" y="0"/>
        <a:ext cx="4488872" cy="2571750"/>
      </dsp:txXfrm>
    </dsp:sp>
    <dsp:sp modelId="{BE4C0438-EDF2-4D43-80CE-491D963CE1EF}">
      <dsp:nvSpPr>
        <dsp:cNvPr id="0" name=""/>
        <dsp:cNvSpPr/>
      </dsp:nvSpPr>
      <dsp:spPr>
        <a:xfrm rot="10800000">
          <a:off x="0" y="3429000"/>
          <a:ext cx="4488872" cy="3429000"/>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s-MX" sz="1900" kern="1200" dirty="0"/>
            <a:t> </a:t>
          </a:r>
          <a:r>
            <a:rPr lang="es-MX" sz="3200" kern="1200" dirty="0"/>
            <a:t>Ejecución del proyecto: </a:t>
          </a:r>
          <a:r>
            <a:rPr lang="es-MX" sz="1900" kern="1200" dirty="0"/>
            <a:t>búsqueda de información y material, hacer el proyecto.</a:t>
          </a:r>
        </a:p>
      </dsp:txBody>
      <dsp:txXfrm rot="10800000">
        <a:off x="0" y="4286249"/>
        <a:ext cx="4488872" cy="2571750"/>
      </dsp:txXfrm>
    </dsp:sp>
    <dsp:sp modelId="{25237540-1699-4440-A77D-35F047D5F980}">
      <dsp:nvSpPr>
        <dsp:cNvPr id="0" name=""/>
        <dsp:cNvSpPr/>
      </dsp:nvSpPr>
      <dsp:spPr>
        <a:xfrm rot="5400000">
          <a:off x="5018808" y="2899063"/>
          <a:ext cx="3429000" cy="4488872"/>
        </a:xfrm>
        <a:prstGeom prst="round1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s-MX" sz="3200" kern="1200" dirty="0"/>
            <a:t>Evaluación del proyecto: </a:t>
          </a:r>
          <a:r>
            <a:rPr lang="es-MX" sz="1900" kern="1200" dirty="0"/>
            <a:t>evaluación final y elaboración de conclusiones.</a:t>
          </a:r>
        </a:p>
      </dsp:txBody>
      <dsp:txXfrm rot="-5400000">
        <a:off x="4488872" y="4286249"/>
        <a:ext cx="4488872" cy="2571750"/>
      </dsp:txXfrm>
    </dsp:sp>
    <dsp:sp modelId="{9BBD0804-0F30-405D-9AF3-68EA9F3EED52}">
      <dsp:nvSpPr>
        <dsp:cNvPr id="0" name=""/>
        <dsp:cNvSpPr/>
      </dsp:nvSpPr>
      <dsp:spPr>
        <a:xfrm>
          <a:off x="3142210" y="2571750"/>
          <a:ext cx="2693323" cy="1714500"/>
        </a:xfrm>
        <a:prstGeom prst="roundRect">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dirty="0"/>
            <a:t>Etapas para trabajar  por proyectos</a:t>
          </a:r>
        </a:p>
      </dsp:txBody>
      <dsp:txXfrm>
        <a:off x="3225905" y="2655445"/>
        <a:ext cx="2525933" cy="15471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A5A36-7F84-4ABD-82B9-F7FA193A5728}">
      <dsp:nvSpPr>
        <dsp:cNvPr id="0" name=""/>
        <dsp:cNvSpPr/>
      </dsp:nvSpPr>
      <dsp:spPr>
        <a:xfrm>
          <a:off x="382" y="1668"/>
          <a:ext cx="8353881" cy="2695649"/>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s-MX" sz="3200" kern="1200" dirty="0"/>
            <a:t>Actividades que realizan los alumnos: investigan, proponen hipótesis y explicaciones, discuten sus opiniones, trabajan en la elaboración de un producto, intercambian comentarios y producen nuevas ideas. </a:t>
          </a:r>
        </a:p>
      </dsp:txBody>
      <dsp:txXfrm>
        <a:off x="79335" y="80621"/>
        <a:ext cx="8195975" cy="2537743"/>
      </dsp:txXfrm>
    </dsp:sp>
    <dsp:sp modelId="{D24A10F1-4355-4D53-B06C-C74188F20240}">
      <dsp:nvSpPr>
        <dsp:cNvPr id="0" name=""/>
        <dsp:cNvSpPr/>
      </dsp:nvSpPr>
      <dsp:spPr>
        <a:xfrm>
          <a:off x="8536" y="2881218"/>
          <a:ext cx="6227921" cy="3975111"/>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dirty="0"/>
            <a:t>Actividades de los docentes: </a:t>
          </a:r>
        </a:p>
        <a:p>
          <a:pPr marL="0" lvl="0" indent="0" algn="ctr" defTabSz="1244600">
            <a:lnSpc>
              <a:spcPct val="90000"/>
            </a:lnSpc>
            <a:spcBef>
              <a:spcPct val="0"/>
            </a:spcBef>
            <a:spcAft>
              <a:spcPct val="35000"/>
            </a:spcAft>
            <a:buNone/>
          </a:pPr>
          <a:r>
            <a:rPr lang="es-MX" sz="2300" kern="1200" dirty="0"/>
            <a:t>planificar, observar los procesos, cambios, conductas, dificultades que el alumno desarrolle en el proceso; acompañar como mediador y proporcionar apoyo, estimular el trabajo de los alumnos para que desarrollen habilidades y proporcionar una experiencia de aprendizaje significativo. 
Por último evalúa los logros desde el inicio hasta el final.</a:t>
          </a:r>
        </a:p>
      </dsp:txBody>
      <dsp:txXfrm>
        <a:off x="124963" y="2997645"/>
        <a:ext cx="5995067" cy="3742257"/>
      </dsp:txXfrm>
    </dsp:sp>
    <dsp:sp modelId="{F58156C2-200D-42B8-BD38-934CA604DA80}">
      <dsp:nvSpPr>
        <dsp:cNvPr id="0" name=""/>
        <dsp:cNvSpPr/>
      </dsp:nvSpPr>
      <dsp:spPr>
        <a:xfrm>
          <a:off x="6389675" y="2881218"/>
          <a:ext cx="1956434" cy="3792832"/>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MX" sz="3000" kern="1200" dirty="0"/>
            <a:t>Duración: </a:t>
          </a:r>
        </a:p>
        <a:p>
          <a:pPr marL="0" lvl="0" indent="0" algn="ctr" defTabSz="1333500">
            <a:lnSpc>
              <a:spcPct val="90000"/>
            </a:lnSpc>
            <a:spcBef>
              <a:spcPct val="0"/>
            </a:spcBef>
            <a:spcAft>
              <a:spcPct val="35000"/>
            </a:spcAft>
            <a:buNone/>
          </a:pPr>
          <a:r>
            <a:rPr lang="es-MX" sz="3000" kern="1200" dirty="0"/>
            <a:t>desde una semana hasta el tiempo que se requiera</a:t>
          </a:r>
        </a:p>
      </dsp:txBody>
      <dsp:txXfrm>
        <a:off x="6446977" y="2938520"/>
        <a:ext cx="1841830" cy="367822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325166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683612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182268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32908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09CBFE00-1FB8-4360-8F46-E4217D660F87}" type="datetimeFigureOut">
              <a:rPr lang="es-MX" smtClean="0"/>
              <a:t>25/05/20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05716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9CBFE00-1FB8-4360-8F46-E4217D660F87}" type="datetimeFigureOut">
              <a:rPr lang="es-MX" smtClean="0"/>
              <a:t>25/05/20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30578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9CBFE00-1FB8-4360-8F46-E4217D660F87}" type="datetimeFigureOut">
              <a:rPr lang="es-MX" smtClean="0"/>
              <a:t>25/05/20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535759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9CBFE00-1FB8-4360-8F46-E4217D660F87}" type="datetimeFigureOut">
              <a:rPr lang="es-MX" smtClean="0"/>
              <a:t>25/05/20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40954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CBFE00-1FB8-4360-8F46-E4217D660F87}" type="datetimeFigureOut">
              <a:rPr lang="es-MX" smtClean="0"/>
              <a:t>25/05/20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332244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9CBFE00-1FB8-4360-8F46-E4217D660F87}" type="datetimeFigureOut">
              <a:rPr lang="es-MX" smtClean="0"/>
              <a:t>25/05/20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2495289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09CBFE00-1FB8-4360-8F46-E4217D660F87}" type="datetimeFigureOut">
              <a:rPr lang="es-MX" smtClean="0"/>
              <a:t>25/05/20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2FD163A-E0BB-443B-A395-8BEFB52DA59A}" type="slidenum">
              <a:rPr lang="es-MX" smtClean="0"/>
              <a:t>‹#›</a:t>
            </a:fld>
            <a:endParaRPr lang="es-MX"/>
          </a:p>
        </p:txBody>
      </p:sp>
    </p:spTree>
    <p:extLst>
      <p:ext uri="{BB962C8B-B14F-4D97-AF65-F5344CB8AC3E}">
        <p14:creationId xmlns:p14="http://schemas.microsoft.com/office/powerpoint/2010/main" val="683559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BFE00-1FB8-4360-8F46-E4217D660F87}" type="datetimeFigureOut">
              <a:rPr lang="es-MX" smtClean="0"/>
              <a:t>25/05/20</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D163A-E0BB-443B-A395-8BEFB52DA59A}" type="slidenum">
              <a:rPr lang="es-MX" smtClean="0"/>
              <a:t>‹#›</a:t>
            </a:fld>
            <a:endParaRPr lang="es-MX"/>
          </a:p>
        </p:txBody>
      </p:sp>
    </p:spTree>
    <p:extLst>
      <p:ext uri="{BB962C8B-B14F-4D97-AF65-F5344CB8AC3E}">
        <p14:creationId xmlns:p14="http://schemas.microsoft.com/office/powerpoint/2010/main" val="11616874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2.xml"/><Relationship Id="rId7" Type="http://schemas.openxmlformats.org/officeDocument/2006/relationships/image" Target="../media/image7.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feandalucia.ccoo.es/docu/p5sd9224.pdf" TargetMode="External"/><Relationship Id="rId2" Type="http://schemas.openxmlformats.org/officeDocument/2006/relationships/hyperlink" Target="http://laboratoriogrecia.cl/wp-content/uploads/2015/12/CS-Nats-y-Trabajo-por-Proyectos-Version-digital.pdf" TargetMode="External"/><Relationship Id="rId1" Type="http://schemas.openxmlformats.org/officeDocument/2006/relationships/slideLayout" Target="../slideLayouts/slideLayout7.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5" name="Rectángulo 4"/>
          <p:cNvSpPr/>
          <p:nvPr/>
        </p:nvSpPr>
        <p:spPr>
          <a:xfrm>
            <a:off x="3602182" y="513629"/>
            <a:ext cx="6005945" cy="857671"/>
          </a:xfrm>
          <a:prstGeom prst="rect">
            <a:avLst/>
          </a:prstGeom>
        </p:spPr>
        <p:txBody>
          <a:bodyPr wrap="square">
            <a:spAutoFit/>
          </a:bodyPr>
          <a:lstStyle/>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ESCUELA NORMAL DE EDUCACIÓN PREESCOLAR.</a:t>
            </a:r>
            <a:endParaRPr lang="es-MX" sz="12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Licenciatura en Educación Preescolar</a:t>
            </a:r>
            <a:endParaRPr lang="es-MX" sz="1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6" name="Imagen 5"/>
          <p:cNvPicPr/>
          <p:nvPr/>
        </p:nvPicPr>
        <p:blipFill rotWithShape="1">
          <a:blip r:embed="rId2">
            <a:extLst>
              <a:ext uri="{28A0092B-C50C-407E-A947-70E740481C1C}">
                <a14:useLocalDpi xmlns:a14="http://schemas.microsoft.com/office/drawing/2010/main" val="0"/>
              </a:ext>
            </a:extLst>
          </a:blip>
          <a:srcRect l="24372" t="-1336" r="19246" b="-1"/>
          <a:stretch/>
        </p:blipFill>
        <p:spPr>
          <a:xfrm>
            <a:off x="235527" y="222082"/>
            <a:ext cx="1267690" cy="1440163"/>
          </a:xfrm>
          <a:prstGeom prst="rect">
            <a:avLst/>
          </a:prstGeom>
        </p:spPr>
      </p:pic>
      <p:sp>
        <p:nvSpPr>
          <p:cNvPr id="7" name="Rectángulo 6"/>
          <p:cNvSpPr/>
          <p:nvPr/>
        </p:nvSpPr>
        <p:spPr>
          <a:xfrm>
            <a:off x="0" y="1589891"/>
            <a:ext cx="12275128" cy="5268109"/>
          </a:xfrm>
          <a:prstGeom prst="rect">
            <a:avLst/>
          </a:prstGeom>
        </p:spPr>
        <p:txBody>
          <a:bodyPr wrap="square">
            <a:spAutoFit/>
          </a:bodyPr>
          <a:lstStyle/>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Curso: </a:t>
            </a:r>
            <a:r>
              <a:rPr lang="es-MX" sz="2400" dirty="0">
                <a:latin typeface="Times New Roman" panose="02020603050405020304" pitchFamily="18" charset="0"/>
                <a:ea typeface="Calibri" panose="020F0502020204030204" pitchFamily="34" charset="0"/>
                <a:cs typeface="Times New Roman" panose="02020603050405020304" pitchFamily="18" charset="0"/>
              </a:rPr>
              <a:t>Estrategias para la Exploración del Mundo Natural.</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Maestra: </a:t>
            </a:r>
            <a:r>
              <a:rPr lang="es-MX" sz="2400" dirty="0" err="1">
                <a:latin typeface="Times New Roman" panose="02020603050405020304" pitchFamily="18" charset="0"/>
                <a:ea typeface="Calibri" panose="020F0502020204030204" pitchFamily="34" charset="0"/>
                <a:cs typeface="Times New Roman" panose="02020603050405020304" pitchFamily="18" charset="0"/>
              </a:rPr>
              <a:t>Yixie</a:t>
            </a:r>
            <a:r>
              <a:rPr lang="es-MX" sz="2400" dirty="0">
                <a:latin typeface="Times New Roman" panose="02020603050405020304" pitchFamily="18" charset="0"/>
                <a:ea typeface="Calibri" panose="020F0502020204030204" pitchFamily="34" charset="0"/>
                <a:cs typeface="Times New Roman" panose="02020603050405020304" pitchFamily="18" charset="0"/>
              </a:rPr>
              <a:t> </a:t>
            </a:r>
            <a:r>
              <a:rPr lang="es-MX" sz="2400" dirty="0" err="1">
                <a:latin typeface="Times New Roman" panose="02020603050405020304" pitchFamily="18" charset="0"/>
                <a:ea typeface="Calibri" panose="020F0502020204030204" pitchFamily="34" charset="0"/>
                <a:cs typeface="Times New Roman" panose="02020603050405020304" pitchFamily="18" charset="0"/>
              </a:rPr>
              <a:t>Karelia</a:t>
            </a:r>
            <a:r>
              <a:rPr lang="es-MX" sz="2400" dirty="0">
                <a:latin typeface="Times New Roman" panose="02020603050405020304" pitchFamily="18" charset="0"/>
                <a:ea typeface="Calibri" panose="020F0502020204030204" pitchFamily="34" charset="0"/>
                <a:cs typeface="Times New Roman" panose="02020603050405020304" pitchFamily="18" charset="0"/>
              </a:rPr>
              <a:t> Laguna Montañez</a:t>
            </a:r>
            <a:r>
              <a:rPr lang="es-MX" sz="2000" dirty="0">
                <a:latin typeface="Arial" panose="020B0604020202020204" pitchFamily="34" charset="0"/>
                <a:ea typeface="Calibri" panose="020F0502020204030204" pitchFamily="34" charset="0"/>
                <a:cs typeface="Times New Roman" panose="02020603050405020304" pitchFamily="18" charset="0"/>
              </a:rPr>
              <a:t>.</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1°A.</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MX" sz="2400" b="1" dirty="0">
                <a:latin typeface="Times New Roman" panose="02020603050405020304" pitchFamily="18" charset="0"/>
                <a:ea typeface="Calibri" panose="020F0502020204030204" pitchFamily="34" charset="0"/>
                <a:cs typeface="Times New Roman" panose="02020603050405020304" pitchFamily="18" charset="0"/>
              </a:rPr>
              <a:t>Unidad III: </a:t>
            </a:r>
            <a:r>
              <a:rPr lang="es-MX" dirty="0">
                <a:latin typeface="Calibri" panose="020F0502020204030204" pitchFamily="34" charset="0"/>
                <a:ea typeface="Calibri" panose="020F0502020204030204" pitchFamily="34" charset="0"/>
                <a:cs typeface="Times New Roman" panose="02020603050405020304" pitchFamily="18" charset="0"/>
              </a:rPr>
              <a:t>El trabajo por proyectos en ciencias naturales y los fenómenos físicos</a:t>
            </a:r>
          </a:p>
          <a:p>
            <a:pPr algn="ctr">
              <a:lnSpc>
                <a:spcPct val="115000"/>
              </a:lnSpc>
              <a:spcAft>
                <a:spcPts val="1000"/>
              </a:spcAft>
            </a:pPr>
            <a:r>
              <a:rPr lang="es-MX" sz="1400" b="1" dirty="0">
                <a:latin typeface="Arial" panose="020B0604020202020204" pitchFamily="34" charset="0"/>
                <a:ea typeface="Calibri" panose="020F0502020204030204" pitchFamily="34" charset="0"/>
                <a:cs typeface="Times New Roman" panose="02020603050405020304" pitchFamily="18" charset="0"/>
              </a:rPr>
              <a:t>Alumnas: </a:t>
            </a: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CARO ORTEGA PEREZ #17</a:t>
            </a: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DANNA SOPHIA RANGEL IBARRA. #18.</a:t>
            </a:r>
          </a:p>
          <a:p>
            <a:pPr algn="ctr">
              <a:lnSpc>
                <a:spcPct val="115000"/>
              </a:lnSpc>
              <a:spcAft>
                <a:spcPts val="1000"/>
              </a:spcAft>
            </a:pPr>
            <a:r>
              <a:rPr lang="es-MX" dirty="0">
                <a:latin typeface="Times New Roman" panose="02020603050405020304" pitchFamily="18" charset="0"/>
                <a:ea typeface="Calibri" panose="020F0502020204030204" pitchFamily="34" charset="0"/>
                <a:cs typeface="Times New Roman" panose="02020603050405020304" pitchFamily="18" charset="0"/>
              </a:rPr>
              <a:t>ADRIANA RODRIGUEZ HERNANDEZ # 20</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SALTILLO COAHUILA.                                                                                                    22 DE ABRIL DEL 2020.</a:t>
            </a:r>
            <a:endParaRPr lang="es-MX"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s-MX" dirty="0">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427739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895601" y="1"/>
            <a:ext cx="6068290" cy="769441"/>
          </a:xfrm>
          <a:prstGeom prst="rect">
            <a:avLst/>
          </a:prstGeom>
          <a:noFill/>
        </p:spPr>
        <p:txBody>
          <a:bodyPr wrap="square" rtlCol="0">
            <a:spAutoFit/>
          </a:bodyPr>
          <a:lstStyle/>
          <a:p>
            <a:pPr algn="ctr"/>
            <a:r>
              <a:rPr lang="es-MX"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Bradley Hand ITC" panose="03070402050302030203" pitchFamily="66" charset="0"/>
              </a:rPr>
              <a:t>Trabajo por </a:t>
            </a:r>
            <a:r>
              <a:rPr lang="es-MX" sz="4400" b="1" dirty="0">
                <a:ln w="22225">
                  <a:solidFill>
                    <a:schemeClr val="accent2"/>
                  </a:solidFill>
                  <a:prstDash val="solid"/>
                </a:ln>
                <a:solidFill>
                  <a:schemeClr val="accent2">
                    <a:lumMod val="40000"/>
                    <a:lumOff val="60000"/>
                  </a:schemeClr>
                </a:solidFill>
                <a:latin typeface="Bradley Hand ITC" panose="03070402050302030203" pitchFamily="66" charset="0"/>
              </a:rPr>
              <a:t>proyectos</a:t>
            </a:r>
            <a:r>
              <a:rPr lang="es-MX"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Bradley Hand ITC" panose="03070402050302030203" pitchFamily="66" charset="0"/>
              </a:rPr>
              <a:t> </a:t>
            </a:r>
          </a:p>
        </p:txBody>
      </p:sp>
      <p:pic>
        <p:nvPicPr>
          <p:cNvPr id="1026" name="Picture 2" descr="TRABAJAR POR PROYECTOS EN EDUCACIÓN INFANTIL | Niños en la escuela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370" y="769442"/>
            <a:ext cx="3967740" cy="274268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ecoración aula antiguo Egipto | Egipto decoracion, Egipto, Egipto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0110" y="769442"/>
            <a:ext cx="3989448" cy="2742686"/>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0" y="3657600"/>
            <a:ext cx="3823855" cy="3200400"/>
          </a:xfrm>
          <a:prstGeom prst="rect">
            <a:avLst/>
          </a:prstGeom>
        </p:spPr>
        <p:style>
          <a:lnRef idx="3">
            <a:schemeClr val="lt1"/>
          </a:lnRef>
          <a:fillRef idx="1">
            <a:schemeClr val="accent3"/>
          </a:fillRef>
          <a:effectRef idx="1">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2400" b="1" u="sng" dirty="0">
                <a:latin typeface="Arial" panose="020B0604020202020204" pitchFamily="34" charset="0"/>
                <a:cs typeface="Arial" panose="020B0604020202020204" pitchFamily="34" charset="0"/>
              </a:rPr>
              <a:t>Consiste en:</a:t>
            </a:r>
          </a:p>
          <a:p>
            <a:pPr lvl="0" algn="ctr"/>
            <a:r>
              <a:rPr lang="es-MX" sz="2400" dirty="0">
                <a:latin typeface="Arial" panose="020B0604020202020204" pitchFamily="34" charset="0"/>
                <a:cs typeface="Arial" panose="020B0604020202020204" pitchFamily="34" charset="0"/>
              </a:rPr>
              <a:t>Elegir un tema en general y de ese partir para desarrollarlo y trabajarlo en otras áreas. </a:t>
            </a:r>
          </a:p>
          <a:p>
            <a:pPr algn="ctr"/>
            <a:r>
              <a:rPr lang="es-MX" sz="2400" dirty="0">
                <a:latin typeface="Arial" panose="020B0604020202020204" pitchFamily="34" charset="0"/>
                <a:cs typeface="Arial" panose="020B0604020202020204" pitchFamily="34" charset="0"/>
              </a:rPr>
              <a:t> </a:t>
            </a:r>
          </a:p>
          <a:p>
            <a:pPr algn="ctr"/>
            <a:endParaRPr lang="es-MX" dirty="0"/>
          </a:p>
        </p:txBody>
      </p:sp>
      <p:sp>
        <p:nvSpPr>
          <p:cNvPr id="6" name="Rectángulo 5"/>
          <p:cNvSpPr/>
          <p:nvPr/>
        </p:nvSpPr>
        <p:spPr>
          <a:xfrm>
            <a:off x="3823855" y="3657600"/>
            <a:ext cx="4042881" cy="3200400"/>
          </a:xfrm>
          <a:prstGeom prst="rect">
            <a:avLst/>
          </a:prstGeom>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4000" dirty="0">
                <a:latin typeface="Garamond" panose="02020404030301010803" pitchFamily="18" charset="0"/>
              </a:rPr>
              <a:t>Son utilizados desde el siglo XX</a:t>
            </a:r>
          </a:p>
        </p:txBody>
      </p:sp>
      <p:sp>
        <p:nvSpPr>
          <p:cNvPr id="7" name="Rectángulo 6"/>
          <p:cNvSpPr/>
          <p:nvPr/>
        </p:nvSpPr>
        <p:spPr>
          <a:xfrm>
            <a:off x="7866736" y="3657600"/>
            <a:ext cx="4325264" cy="3200400"/>
          </a:xfrm>
          <a:prstGeom prst="rect">
            <a:avLst/>
          </a:prstGeom>
        </p:spPr>
        <p:style>
          <a:lnRef idx="3">
            <a:schemeClr val="lt1"/>
          </a:lnRef>
          <a:fillRef idx="1">
            <a:schemeClr val="dk1"/>
          </a:fillRef>
          <a:effectRef idx="1">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s-MX" sz="2400" u="sng" dirty="0">
                <a:latin typeface="Arial" panose="020B0604020202020204" pitchFamily="34" charset="0"/>
                <a:cs typeface="Arial" panose="020B0604020202020204" pitchFamily="34" charset="0"/>
              </a:rPr>
              <a:t>IMPORTANCIA:</a:t>
            </a:r>
          </a:p>
          <a:p>
            <a:pPr algn="ctr"/>
            <a:r>
              <a:rPr lang="es-MX" sz="2400" dirty="0">
                <a:latin typeface="Arial" panose="020B0604020202020204" pitchFamily="34" charset="0"/>
                <a:cs typeface="Arial" panose="020B0604020202020204" pitchFamily="34" charset="0"/>
              </a:rPr>
              <a:t>Ayuda a los niños a pensar y a investigar, creando constantemente en el aula situaciones que les estimule a tomar decisiones, analizar, reflexionar, debatir, contrastar, buscar información. </a:t>
            </a:r>
          </a:p>
        </p:txBody>
      </p:sp>
      <p:pic>
        <p:nvPicPr>
          <p:cNvPr id="1030" name="Picture 6" descr="Claves de la enseñanza por proyectos de Kilpatrick | El Blog de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79558" y="769442"/>
            <a:ext cx="4212442" cy="2742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12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ROYECTOS EN EDUCACIÓN INFANTIL | Colegio San Via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6369916"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6369916" y="2"/>
            <a:ext cx="5822084" cy="6857999"/>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MX" sz="36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Habilidades</a:t>
            </a:r>
            <a:r>
              <a:rPr lang="es-MX" sz="24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p>
          <a:p>
            <a:pPr algn="ctr"/>
            <a:r>
              <a:rPr lang="es-MX" sz="2400" dirty="0">
                <a:latin typeface="Arial" panose="020B0604020202020204" pitchFamily="34" charset="0"/>
                <a:cs typeface="Arial" panose="020B0604020202020204" pitchFamily="34" charset="0"/>
              </a:rPr>
              <a:t>Se desarrollan de forma íntegra y armoniosa, no significa que tengan una mera adquisición de contenidos conceptuales, sino que sean capaces de equivocarse, de proponer, de investigar… etc., pues sólo de esta manera podrán entender la realidad que les rodea, y somos nosotros quienes debemos favorecer esa inquietud y propiciar el que ellos sean conscientes de sus procesos de aprendizaje</a:t>
            </a:r>
            <a:r>
              <a:rPr lang="es-MX" dirty="0"/>
              <a:t>.</a:t>
            </a:r>
          </a:p>
        </p:txBody>
      </p:sp>
    </p:spTree>
    <p:extLst>
      <p:ext uri="{BB962C8B-B14F-4D97-AF65-F5344CB8AC3E}">
        <p14:creationId xmlns:p14="http://schemas.microsoft.com/office/powerpoint/2010/main" val="431561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535484156"/>
              </p:ext>
            </p:extLst>
          </p:nvPr>
        </p:nvGraphicFramePr>
        <p:xfrm>
          <a:off x="0" y="0"/>
          <a:ext cx="8977745"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utoShape 2" descr="El trabajo por proyectos - PDF Descargar lib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4" name="Imagen 3"/>
          <p:cNvPicPr>
            <a:picLocks noChangeAspect="1"/>
          </p:cNvPicPr>
          <p:nvPr/>
        </p:nvPicPr>
        <p:blipFill rotWithShape="1">
          <a:blip r:embed="rId7"/>
          <a:srcRect b="15515"/>
          <a:stretch/>
        </p:blipFill>
        <p:spPr>
          <a:xfrm>
            <a:off x="8988666" y="0"/>
            <a:ext cx="3203334" cy="6858000"/>
          </a:xfrm>
          <a:prstGeom prst="rect">
            <a:avLst/>
          </a:prstGeom>
        </p:spPr>
      </p:pic>
    </p:spTree>
    <p:extLst>
      <p:ext uri="{BB962C8B-B14F-4D97-AF65-F5344CB8AC3E}">
        <p14:creationId xmlns:p14="http://schemas.microsoft.com/office/powerpoint/2010/main" val="2122965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689581585"/>
              </p:ext>
            </p:extLst>
          </p:nvPr>
        </p:nvGraphicFramePr>
        <p:xfrm>
          <a:off x="0" y="0"/>
          <a:ext cx="8354646"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8" name="Picture 4" descr="En algunas regiones no hay docentes de calidad: OCDE | RCN Radi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46831" y="-1"/>
            <a:ext cx="3845169" cy="3165231"/>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6" descr="Aprendizaje basado en proyectos – Kit de Pedagogía y TI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9" name="Imagen 8"/>
          <p:cNvPicPr>
            <a:picLocks noChangeAspect="1"/>
          </p:cNvPicPr>
          <p:nvPr/>
        </p:nvPicPr>
        <p:blipFill>
          <a:blip r:embed="rId8"/>
          <a:stretch>
            <a:fillRect/>
          </a:stretch>
        </p:blipFill>
        <p:spPr>
          <a:xfrm>
            <a:off x="8616461" y="3165230"/>
            <a:ext cx="3305907" cy="3722917"/>
          </a:xfrm>
          <a:prstGeom prst="rect">
            <a:avLst/>
          </a:prstGeom>
        </p:spPr>
      </p:pic>
    </p:spTree>
    <p:extLst>
      <p:ext uri="{BB962C8B-B14F-4D97-AF65-F5344CB8AC3E}">
        <p14:creationId xmlns:p14="http://schemas.microsoft.com/office/powerpoint/2010/main" val="1059811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0"/>
            <a:ext cx="4243754"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800" dirty="0">
                <a:latin typeface="Aharoni" panose="02010803020104030203" pitchFamily="2" charset="-79"/>
                <a:cs typeface="Aharoni" panose="02010803020104030203" pitchFamily="2" charset="-79"/>
              </a:rPr>
              <a:t>EVALUACION: </a:t>
            </a:r>
          </a:p>
          <a:p>
            <a:pPr algn="ctr"/>
            <a:r>
              <a:rPr lang="es-MX" sz="2400" dirty="0"/>
              <a:t>se puede realizar con herramientas como rubricas para la autovaloración, escaleras de retroalimentación o escaleras de </a:t>
            </a:r>
            <a:r>
              <a:rPr lang="es-MX" sz="2400" dirty="0" err="1"/>
              <a:t>metacognición</a:t>
            </a:r>
            <a:r>
              <a:rPr lang="es-MX" sz="2400" dirty="0"/>
              <a:t>, estos resultan muy útiles, ya que los alumnos tienen visible los objetivos y establecer planes de mejora. Consiste en juzgar algo y calificarlo, la valoración, por el contrario, valora algo y ofrece retroalimentación y propuestas de mejora</a:t>
            </a:r>
            <a:r>
              <a:rPr lang="es-MX" dirty="0"/>
              <a:t>. </a:t>
            </a:r>
          </a:p>
        </p:txBody>
      </p:sp>
      <p:sp>
        <p:nvSpPr>
          <p:cNvPr id="3" name="Rectángulo 2"/>
          <p:cNvSpPr/>
          <p:nvPr/>
        </p:nvSpPr>
        <p:spPr>
          <a:xfrm>
            <a:off x="4267200" y="0"/>
            <a:ext cx="7924800" cy="3516923"/>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MX" sz="2400" dirty="0"/>
              <a:t>Los proyectos deben concluir con la creación de un producto o el desarrollo de un proceso final que permita al alumno poner en práctica, organizar y difundir todo el trabajo realizado a lo largo del proyecto, este se plantea en la introducción del proyecto, ya que sirve de guía de las diferentes tareas y llevarlo a cabo. El producto final se centra en la creación de recursos y la realización de procesos que impliquen la difusión de todos los procesos, habilidades, competencias y contenidos trabajados. </a:t>
            </a:r>
          </a:p>
        </p:txBody>
      </p:sp>
      <p:sp>
        <p:nvSpPr>
          <p:cNvPr id="4" name="Rectángulo 3"/>
          <p:cNvSpPr/>
          <p:nvPr/>
        </p:nvSpPr>
        <p:spPr>
          <a:xfrm>
            <a:off x="4243754" y="3540369"/>
            <a:ext cx="7948246" cy="331763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sz="2000" dirty="0"/>
              <a:t>Un proyecto científico consiste en desarrollar acciones para alcanzar una meta que se vincula a la ciencia. Un proyecto ciudadano contribuye a desarrollar habilidades y destrezas investigativas en el proceso de descubrir un problema y captar fuentes que den explicación al mismo; desarrolla el pensamiento critico ya que analizan problemas, estimula la comunicación afectiva, la tolerancia y el trabajo en equipo. Los proyectos tecnológicos tienen la finalidad de propiciar el desarrollo o la modificación de un producto, un servicio o un proceso, con el objetivo de que su efecto sea una mejora en la calidad de vida.</a:t>
            </a:r>
          </a:p>
        </p:txBody>
      </p:sp>
    </p:spTree>
    <p:extLst>
      <p:ext uri="{BB962C8B-B14F-4D97-AF65-F5344CB8AC3E}">
        <p14:creationId xmlns:p14="http://schemas.microsoft.com/office/powerpoint/2010/main" val="309358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EA1300-CC8D-D348-BC4D-67FB441FA134}"/>
              </a:ext>
            </a:extLst>
          </p:cNvPr>
          <p:cNvSpPr txBox="1"/>
          <p:nvPr/>
        </p:nvSpPr>
        <p:spPr>
          <a:xfrm>
            <a:off x="686487" y="1582340"/>
            <a:ext cx="6006756" cy="3693319"/>
          </a:xfrm>
          <a:prstGeom prst="rect">
            <a:avLst/>
          </a:prstGeom>
          <a:noFill/>
        </p:spPr>
        <p:txBody>
          <a:bodyPr wrap="square" rtlCol="0">
            <a:spAutoFit/>
          </a:bodyPr>
          <a:lstStyle/>
          <a:p>
            <a:pPr algn="l"/>
            <a:r>
              <a:rPr lang="en-US" sz="1800" b="1" dirty="0" err="1">
                <a:solidFill>
                  <a:prstClr val="black"/>
                </a:solidFill>
                <a:latin typeface="TimesNewRomanPS-BoldMT"/>
              </a:rPr>
              <a:t>Referencias</a:t>
            </a:r>
            <a:r>
              <a:rPr lang="en-US" sz="1800" b="1" dirty="0">
                <a:solidFill>
                  <a:prstClr val="black"/>
                </a:solidFill>
                <a:latin typeface="TimesNewRomanPS-BoldMT"/>
              </a:rPr>
              <a:t> </a:t>
            </a:r>
            <a:r>
              <a:rPr lang="en-US" sz="1800" b="1" dirty="0" err="1">
                <a:solidFill>
                  <a:prstClr val="black"/>
                </a:solidFill>
                <a:latin typeface="TimesNewRomanPS-BoldMT"/>
              </a:rPr>
              <a:t>Bibliográficas</a:t>
            </a:r>
            <a:r>
              <a:rPr lang="en-US" sz="1800" b="1" dirty="0">
                <a:solidFill>
                  <a:prstClr val="black"/>
                </a:solidFill>
                <a:latin typeface="TimesNewRomanPS-BoldMT"/>
              </a:rPr>
              <a:t>:</a:t>
            </a:r>
            <a:endParaRPr lang="es-ES" sz="1800" b="1" dirty="0">
              <a:solidFill>
                <a:prstClr val="black"/>
              </a:solidFill>
              <a:latin typeface="TimesNewRomanPS-BoldMT"/>
            </a:endParaRPr>
          </a:p>
          <a:p>
            <a:pPr lvl="0" fontAlgn="base"/>
            <a:r>
              <a:rPr lang="es-ES"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Dewey, J. (1967). Experiencia y Educación. Buenos Aires: Losada.</a:t>
            </a:r>
            <a:endParaRPr lang="en-MX" sz="1800" u="none" strike="noStrike" kern="0" spc="0" dirty="0">
              <a:ln>
                <a:noFill/>
              </a:ln>
              <a:solidFill>
                <a:srgbClr val="000000"/>
              </a:solidFill>
              <a:effectLst/>
              <a:latin typeface="Helvetica Neue" panose="02000503000000020004" pitchFamily="2"/>
              <a:ea typeface="Helvetica Neue" panose="02000503000000020004" pitchFamily="2"/>
              <a:cs typeface="Helvetica Neue" panose="02000503000000020004" pitchFamily="2"/>
            </a:endParaRPr>
          </a:p>
          <a:p>
            <a:pPr lvl="0" fontAlgn="base"/>
            <a:r>
              <a:rPr lang="es-ES"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Gómez Galindo, A. A. (2015). La Enseñanza de las Ciencias Naturales basada en Proyectos. </a:t>
            </a:r>
            <a:r>
              <a:rPr lang="es-ES_tradnl" sz="1800" u="none" strike="noStrike" kern="0" spc="0" dirty="0" err="1">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Retrieved</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 May 20, 2020, from </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http://</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laboratoriogrecia.cl</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wp-content</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2"/>
              </a:rPr>
              <a:t>/uploads/2015/12/CS-Nats-y-Trabajo-por-Proyectos-Version-digital.pdf</a:t>
            </a:r>
            <a:endParaRPr lang="en-MX" sz="1800" u="none" strike="noStrike" kern="0" spc="0" dirty="0">
              <a:ln>
                <a:noFill/>
              </a:ln>
              <a:solidFill>
                <a:srgbClr val="000000"/>
              </a:solidFill>
              <a:effectLst/>
              <a:latin typeface="Helvetica Neue" panose="02000503000000020004" pitchFamily="2"/>
              <a:ea typeface="Helvetica Neue" panose="02000503000000020004" pitchFamily="2"/>
              <a:cs typeface="Helvetica Neue" panose="02000503000000020004" pitchFamily="2"/>
            </a:endParaRPr>
          </a:p>
          <a:p>
            <a:pPr lvl="0" fontAlgn="base"/>
            <a:r>
              <a:rPr lang="es-ES"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Federación de Enseñanza de CC. OO. de Andalucía. (2012). APRENDIZAJE POR PROYECTOS EN EDUCACIÓN INFANTIL. </a:t>
            </a:r>
            <a:r>
              <a:rPr lang="es-ES_tradnl" sz="1800" u="none" strike="noStrike" kern="0" spc="0" dirty="0" err="1">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Retrieved</a:t>
            </a:r>
            <a:r>
              <a:rPr lang="es-ES_tradnl" sz="1800" u="none" strike="noStrike" kern="0" spc="0" dirty="0">
                <a:ln>
                  <a:noFill/>
                </a:ln>
                <a:solidFill>
                  <a:srgbClr val="000000"/>
                </a:solidFill>
                <a:effectLst/>
                <a:latin typeface="Times New Roman" panose="02020603050405020304" pitchFamily="18" charset="0"/>
                <a:ea typeface="Helvetica Neue" panose="02000503000000020004" pitchFamily="2"/>
                <a:cs typeface="Helvetica Neue" panose="02000503000000020004" pitchFamily="2"/>
              </a:rPr>
              <a:t> May 20, 2020, from </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https://</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www.feandalucia.ccoo.es</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docu</a:t>
            </a:r>
            <a:r>
              <a:rPr lang="es-ES_tradnl" sz="1800" u="sng" strike="noStrike" kern="0" spc="0" dirty="0">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a:t>
            </a:r>
            <a:r>
              <a:rPr lang="es-ES_tradnl" sz="1800" u="sng" strike="noStrike" kern="0" spc="0" dirty="0" err="1">
                <a:ln>
                  <a:noFill/>
                </a:ln>
                <a:solidFill>
                  <a:srgbClr val="0000FF"/>
                </a:solidFill>
                <a:effectLst/>
                <a:latin typeface="Times New Roman" panose="02020603050405020304" pitchFamily="18" charset="0"/>
                <a:ea typeface="Helvetica Neue" panose="02000503000000020004" pitchFamily="2"/>
                <a:cs typeface="Helvetica Neue" panose="02000503000000020004" pitchFamily="2"/>
                <a:hlinkClick r:id="rId3"/>
              </a:rPr>
              <a:t>p5sd9224.pdf</a:t>
            </a:r>
            <a:br>
              <a:rPr lang="es-ES_tradnl" sz="1800" u="none" strike="noStrike" kern="0" spc="0" dirty="0">
                <a:ln>
                  <a:noFill/>
                </a:ln>
                <a:solidFill>
                  <a:srgbClr val="000000"/>
                </a:solidFill>
                <a:effectLst/>
                <a:latin typeface="Times New Roman" panose="02020603050405020304" pitchFamily="18" charset="0"/>
                <a:ea typeface="Times New Roman" panose="02020603050405020304" pitchFamily="18" charset="0"/>
                <a:cs typeface="Helvetica Neue" panose="02000503000000020004" pitchFamily="2"/>
              </a:rPr>
            </a:br>
            <a:endParaRPr lang="en-MX" sz="1800" u="none" strike="noStrike" kern="0" spc="0" dirty="0">
              <a:ln>
                <a:noFill/>
              </a:ln>
              <a:solidFill>
                <a:srgbClr val="000000"/>
              </a:solidFill>
              <a:effectLst/>
              <a:latin typeface="Helvetica Neue" panose="02000503000000020004" pitchFamily="2"/>
              <a:ea typeface="Helvetica Neue" panose="02000503000000020004" pitchFamily="2"/>
              <a:cs typeface="Helvetica Neue" panose="02000503000000020004" pitchFamily="2"/>
            </a:endParaRPr>
          </a:p>
          <a:p>
            <a:pPr algn="l"/>
            <a:endParaRPr lang="en-MX" dirty="0"/>
          </a:p>
        </p:txBody>
      </p:sp>
      <p:pic>
        <p:nvPicPr>
          <p:cNvPr id="5" name="Picture 5">
            <a:extLst>
              <a:ext uri="{FF2B5EF4-FFF2-40B4-BE49-F238E27FC236}">
                <a16:creationId xmlns:a16="http://schemas.microsoft.com/office/drawing/2014/main" id="{DCF47C6D-B64A-9443-BA3D-35B3CB8CBF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67916" y="1866204"/>
            <a:ext cx="3425705" cy="3125590"/>
          </a:xfrm>
          <a:prstGeom prst="rect">
            <a:avLst/>
          </a:prstGeom>
        </p:spPr>
      </p:pic>
    </p:spTree>
    <p:extLst>
      <p:ext uri="{BB962C8B-B14F-4D97-AF65-F5344CB8AC3E}">
        <p14:creationId xmlns:p14="http://schemas.microsoft.com/office/powerpoint/2010/main" val="408287078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654</Words>
  <Application>Microsoft Office PowerPoint</Application>
  <PresentationFormat>Widescreen</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PRIMERO B</dc:creator>
  <cp:lastModifiedBy>J C</cp:lastModifiedBy>
  <cp:revision>11</cp:revision>
  <dcterms:created xsi:type="dcterms:W3CDTF">2020-05-25T01:18:00Z</dcterms:created>
  <dcterms:modified xsi:type="dcterms:W3CDTF">2020-05-26T00:17:12Z</dcterms:modified>
</cp:coreProperties>
</file>