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6" r:id="rId4"/>
    <p:sldId id="260" r:id="rId5"/>
    <p:sldId id="261" r:id="rId6"/>
    <p:sldId id="262" r:id="rId7"/>
    <p:sldId id="267" r:id="rId8"/>
    <p:sldId id="268" r:id="rId9"/>
    <p:sldId id="269" r:id="rId10"/>
    <p:sldId id="270" r:id="rId11"/>
    <p:sldId id="271" r:id="rId12"/>
    <p:sldId id="272" r:id="rId13"/>
    <p:sldId id="259"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napToGrid="0">
      <p:cViewPr>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E920145-1281-4201-AF32-32EC3E73DFC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 xmlns:a16="http://schemas.microsoft.com/office/drawing/2014/main" id="{6711FC14-7D30-4BF1-A047-139FA0CF12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 xmlns:a16="http://schemas.microsoft.com/office/drawing/2014/main" id="{72A52B35-83B8-49F6-8BB4-11C20C86DD5F}"/>
              </a:ext>
            </a:extLst>
          </p:cNvPr>
          <p:cNvSpPr>
            <a:spLocks noGrp="1"/>
          </p:cNvSpPr>
          <p:nvPr>
            <p:ph type="dt" sz="half" idx="10"/>
          </p:nvPr>
        </p:nvSpPr>
        <p:spPr/>
        <p:txBody>
          <a:bodyPr/>
          <a:lstStyle/>
          <a:p>
            <a:fld id="{494F3228-2EDC-4883-BE1A-57BFB202D74A}" type="datetimeFigureOut">
              <a:rPr lang="es-MX" smtClean="0"/>
              <a:t>25/05/2020</a:t>
            </a:fld>
            <a:endParaRPr lang="es-MX"/>
          </a:p>
        </p:txBody>
      </p:sp>
      <p:sp>
        <p:nvSpPr>
          <p:cNvPr id="5" name="Marcador de pie de página 4">
            <a:extLst>
              <a:ext uri="{FF2B5EF4-FFF2-40B4-BE49-F238E27FC236}">
                <a16:creationId xmlns="" xmlns:a16="http://schemas.microsoft.com/office/drawing/2014/main" id="{C58D27DD-A774-4124-B3CC-9A197A096C8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87505209-0C42-4281-89C9-5CF33599159F}"/>
              </a:ext>
            </a:extLst>
          </p:cNvPr>
          <p:cNvSpPr>
            <a:spLocks noGrp="1"/>
          </p:cNvSpPr>
          <p:nvPr>
            <p:ph type="sldNum" sz="quarter" idx="12"/>
          </p:nvPr>
        </p:nvSpPr>
        <p:spPr/>
        <p:txBody>
          <a:bodyPr/>
          <a:lstStyle/>
          <a:p>
            <a:fld id="{B9A38098-56F5-40BA-89A1-06F6FF4341C6}" type="slidenum">
              <a:rPr lang="es-MX" smtClean="0"/>
              <a:t>‹Nº›</a:t>
            </a:fld>
            <a:endParaRPr lang="es-MX"/>
          </a:p>
        </p:txBody>
      </p:sp>
    </p:spTree>
    <p:extLst>
      <p:ext uri="{BB962C8B-B14F-4D97-AF65-F5344CB8AC3E}">
        <p14:creationId xmlns:p14="http://schemas.microsoft.com/office/powerpoint/2010/main" val="17348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AF4B169-96A3-43F6-B347-E606C3225FA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 xmlns:a16="http://schemas.microsoft.com/office/drawing/2014/main" id="{E6600294-FE5D-4273-BE8F-877FA886C6A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159B6C56-6408-4932-BE10-96B3BECED618}"/>
              </a:ext>
            </a:extLst>
          </p:cNvPr>
          <p:cNvSpPr>
            <a:spLocks noGrp="1"/>
          </p:cNvSpPr>
          <p:nvPr>
            <p:ph type="dt" sz="half" idx="10"/>
          </p:nvPr>
        </p:nvSpPr>
        <p:spPr/>
        <p:txBody>
          <a:bodyPr/>
          <a:lstStyle/>
          <a:p>
            <a:fld id="{494F3228-2EDC-4883-BE1A-57BFB202D74A}" type="datetimeFigureOut">
              <a:rPr lang="es-MX" smtClean="0"/>
              <a:t>25/05/2020</a:t>
            </a:fld>
            <a:endParaRPr lang="es-MX"/>
          </a:p>
        </p:txBody>
      </p:sp>
      <p:sp>
        <p:nvSpPr>
          <p:cNvPr id="5" name="Marcador de pie de página 4">
            <a:extLst>
              <a:ext uri="{FF2B5EF4-FFF2-40B4-BE49-F238E27FC236}">
                <a16:creationId xmlns="" xmlns:a16="http://schemas.microsoft.com/office/drawing/2014/main" id="{2CEE90B7-3229-4AAF-B6CF-445B6378924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E67B67B1-2823-4BFB-98A1-BCA318FCBBC3}"/>
              </a:ext>
            </a:extLst>
          </p:cNvPr>
          <p:cNvSpPr>
            <a:spLocks noGrp="1"/>
          </p:cNvSpPr>
          <p:nvPr>
            <p:ph type="sldNum" sz="quarter" idx="12"/>
          </p:nvPr>
        </p:nvSpPr>
        <p:spPr/>
        <p:txBody>
          <a:bodyPr/>
          <a:lstStyle/>
          <a:p>
            <a:fld id="{B9A38098-56F5-40BA-89A1-06F6FF4341C6}" type="slidenum">
              <a:rPr lang="es-MX" smtClean="0"/>
              <a:t>‹Nº›</a:t>
            </a:fld>
            <a:endParaRPr lang="es-MX"/>
          </a:p>
        </p:txBody>
      </p:sp>
    </p:spTree>
    <p:extLst>
      <p:ext uri="{BB962C8B-B14F-4D97-AF65-F5344CB8AC3E}">
        <p14:creationId xmlns:p14="http://schemas.microsoft.com/office/powerpoint/2010/main" val="2300174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C469060C-4375-42BE-AC82-2A2B274EDE7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 xmlns:a16="http://schemas.microsoft.com/office/drawing/2014/main" id="{6837B42F-A395-498F-86A8-4D8C547035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5B485C6D-3040-44FA-9216-F45A3D51515D}"/>
              </a:ext>
            </a:extLst>
          </p:cNvPr>
          <p:cNvSpPr>
            <a:spLocks noGrp="1"/>
          </p:cNvSpPr>
          <p:nvPr>
            <p:ph type="dt" sz="half" idx="10"/>
          </p:nvPr>
        </p:nvSpPr>
        <p:spPr/>
        <p:txBody>
          <a:bodyPr/>
          <a:lstStyle/>
          <a:p>
            <a:fld id="{494F3228-2EDC-4883-BE1A-57BFB202D74A}" type="datetimeFigureOut">
              <a:rPr lang="es-MX" smtClean="0"/>
              <a:t>25/05/2020</a:t>
            </a:fld>
            <a:endParaRPr lang="es-MX"/>
          </a:p>
        </p:txBody>
      </p:sp>
      <p:sp>
        <p:nvSpPr>
          <p:cNvPr id="5" name="Marcador de pie de página 4">
            <a:extLst>
              <a:ext uri="{FF2B5EF4-FFF2-40B4-BE49-F238E27FC236}">
                <a16:creationId xmlns="" xmlns:a16="http://schemas.microsoft.com/office/drawing/2014/main" id="{9D6C018B-167A-4E9B-979C-0665B1AED07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AA50CE8F-C111-4F48-8EE2-293CCA310BBA}"/>
              </a:ext>
            </a:extLst>
          </p:cNvPr>
          <p:cNvSpPr>
            <a:spLocks noGrp="1"/>
          </p:cNvSpPr>
          <p:nvPr>
            <p:ph type="sldNum" sz="quarter" idx="12"/>
          </p:nvPr>
        </p:nvSpPr>
        <p:spPr/>
        <p:txBody>
          <a:bodyPr/>
          <a:lstStyle/>
          <a:p>
            <a:fld id="{B9A38098-56F5-40BA-89A1-06F6FF4341C6}" type="slidenum">
              <a:rPr lang="es-MX" smtClean="0"/>
              <a:t>‹Nº›</a:t>
            </a:fld>
            <a:endParaRPr lang="es-MX"/>
          </a:p>
        </p:txBody>
      </p:sp>
    </p:spTree>
    <p:extLst>
      <p:ext uri="{BB962C8B-B14F-4D97-AF65-F5344CB8AC3E}">
        <p14:creationId xmlns:p14="http://schemas.microsoft.com/office/powerpoint/2010/main" val="198395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CBBB0FD-104E-48A5-9E6A-C57DA2DC6F8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54213ED5-C308-4050-B2D5-0EB0BE7BA6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33DE11E9-5468-4ABA-85E0-BF0C975594F8}"/>
              </a:ext>
            </a:extLst>
          </p:cNvPr>
          <p:cNvSpPr>
            <a:spLocks noGrp="1"/>
          </p:cNvSpPr>
          <p:nvPr>
            <p:ph type="dt" sz="half" idx="10"/>
          </p:nvPr>
        </p:nvSpPr>
        <p:spPr/>
        <p:txBody>
          <a:bodyPr/>
          <a:lstStyle/>
          <a:p>
            <a:fld id="{494F3228-2EDC-4883-BE1A-57BFB202D74A}" type="datetimeFigureOut">
              <a:rPr lang="es-MX" smtClean="0"/>
              <a:t>25/05/2020</a:t>
            </a:fld>
            <a:endParaRPr lang="es-MX"/>
          </a:p>
        </p:txBody>
      </p:sp>
      <p:sp>
        <p:nvSpPr>
          <p:cNvPr id="5" name="Marcador de pie de página 4">
            <a:extLst>
              <a:ext uri="{FF2B5EF4-FFF2-40B4-BE49-F238E27FC236}">
                <a16:creationId xmlns="" xmlns:a16="http://schemas.microsoft.com/office/drawing/2014/main" id="{A5C7CEEB-5935-41F1-80BB-7CA317EA586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7BAB9623-DACB-49E0-BB5B-DA90E7710C51}"/>
              </a:ext>
            </a:extLst>
          </p:cNvPr>
          <p:cNvSpPr>
            <a:spLocks noGrp="1"/>
          </p:cNvSpPr>
          <p:nvPr>
            <p:ph type="sldNum" sz="quarter" idx="12"/>
          </p:nvPr>
        </p:nvSpPr>
        <p:spPr/>
        <p:txBody>
          <a:bodyPr/>
          <a:lstStyle/>
          <a:p>
            <a:fld id="{B9A38098-56F5-40BA-89A1-06F6FF4341C6}" type="slidenum">
              <a:rPr lang="es-MX" smtClean="0"/>
              <a:t>‹Nº›</a:t>
            </a:fld>
            <a:endParaRPr lang="es-MX"/>
          </a:p>
        </p:txBody>
      </p:sp>
    </p:spTree>
    <p:extLst>
      <p:ext uri="{BB962C8B-B14F-4D97-AF65-F5344CB8AC3E}">
        <p14:creationId xmlns:p14="http://schemas.microsoft.com/office/powerpoint/2010/main" val="236046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1058BD6-2E95-4728-A31F-B240C92FB92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5A3CA3DB-849A-4828-A8DB-FD41908448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22E2D430-6E9A-4452-AC2F-546F9A5F8FCB}"/>
              </a:ext>
            </a:extLst>
          </p:cNvPr>
          <p:cNvSpPr>
            <a:spLocks noGrp="1"/>
          </p:cNvSpPr>
          <p:nvPr>
            <p:ph type="dt" sz="half" idx="10"/>
          </p:nvPr>
        </p:nvSpPr>
        <p:spPr/>
        <p:txBody>
          <a:bodyPr/>
          <a:lstStyle/>
          <a:p>
            <a:fld id="{494F3228-2EDC-4883-BE1A-57BFB202D74A}" type="datetimeFigureOut">
              <a:rPr lang="es-MX" smtClean="0"/>
              <a:t>25/05/2020</a:t>
            </a:fld>
            <a:endParaRPr lang="es-MX"/>
          </a:p>
        </p:txBody>
      </p:sp>
      <p:sp>
        <p:nvSpPr>
          <p:cNvPr id="5" name="Marcador de pie de página 4">
            <a:extLst>
              <a:ext uri="{FF2B5EF4-FFF2-40B4-BE49-F238E27FC236}">
                <a16:creationId xmlns="" xmlns:a16="http://schemas.microsoft.com/office/drawing/2014/main" id="{B98CDD42-22ED-4673-9587-42EAF06960A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F02507EA-050E-46FE-BE70-286B5F494741}"/>
              </a:ext>
            </a:extLst>
          </p:cNvPr>
          <p:cNvSpPr>
            <a:spLocks noGrp="1"/>
          </p:cNvSpPr>
          <p:nvPr>
            <p:ph type="sldNum" sz="quarter" idx="12"/>
          </p:nvPr>
        </p:nvSpPr>
        <p:spPr/>
        <p:txBody>
          <a:bodyPr/>
          <a:lstStyle/>
          <a:p>
            <a:fld id="{B9A38098-56F5-40BA-89A1-06F6FF4341C6}" type="slidenum">
              <a:rPr lang="es-MX" smtClean="0"/>
              <a:t>‹Nº›</a:t>
            </a:fld>
            <a:endParaRPr lang="es-MX"/>
          </a:p>
        </p:txBody>
      </p:sp>
    </p:spTree>
    <p:extLst>
      <p:ext uri="{BB962C8B-B14F-4D97-AF65-F5344CB8AC3E}">
        <p14:creationId xmlns:p14="http://schemas.microsoft.com/office/powerpoint/2010/main" val="235144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3C1D4A1-02C6-416F-9A1D-49A356FDBC1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AA75BC4F-06B7-4952-A242-8028D6D890C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 xmlns:a16="http://schemas.microsoft.com/office/drawing/2014/main" id="{39B8810B-A296-4DD8-889D-53EAF5FB18C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 xmlns:a16="http://schemas.microsoft.com/office/drawing/2014/main" id="{1DE2A843-044E-4A42-AF1B-1FC145ECCC9A}"/>
              </a:ext>
            </a:extLst>
          </p:cNvPr>
          <p:cNvSpPr>
            <a:spLocks noGrp="1"/>
          </p:cNvSpPr>
          <p:nvPr>
            <p:ph type="dt" sz="half" idx="10"/>
          </p:nvPr>
        </p:nvSpPr>
        <p:spPr/>
        <p:txBody>
          <a:bodyPr/>
          <a:lstStyle/>
          <a:p>
            <a:fld id="{494F3228-2EDC-4883-BE1A-57BFB202D74A}" type="datetimeFigureOut">
              <a:rPr lang="es-MX" smtClean="0"/>
              <a:t>25/05/2020</a:t>
            </a:fld>
            <a:endParaRPr lang="es-MX"/>
          </a:p>
        </p:txBody>
      </p:sp>
      <p:sp>
        <p:nvSpPr>
          <p:cNvPr id="6" name="Marcador de pie de página 5">
            <a:extLst>
              <a:ext uri="{FF2B5EF4-FFF2-40B4-BE49-F238E27FC236}">
                <a16:creationId xmlns="" xmlns:a16="http://schemas.microsoft.com/office/drawing/2014/main" id="{C00D9A82-8125-4110-817E-574DF82C93B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605E111E-ABDD-4DE1-BA30-5C503F423CC8}"/>
              </a:ext>
            </a:extLst>
          </p:cNvPr>
          <p:cNvSpPr>
            <a:spLocks noGrp="1"/>
          </p:cNvSpPr>
          <p:nvPr>
            <p:ph type="sldNum" sz="quarter" idx="12"/>
          </p:nvPr>
        </p:nvSpPr>
        <p:spPr/>
        <p:txBody>
          <a:bodyPr/>
          <a:lstStyle/>
          <a:p>
            <a:fld id="{B9A38098-56F5-40BA-89A1-06F6FF4341C6}" type="slidenum">
              <a:rPr lang="es-MX" smtClean="0"/>
              <a:t>‹Nº›</a:t>
            </a:fld>
            <a:endParaRPr lang="es-MX"/>
          </a:p>
        </p:txBody>
      </p:sp>
    </p:spTree>
    <p:extLst>
      <p:ext uri="{BB962C8B-B14F-4D97-AF65-F5344CB8AC3E}">
        <p14:creationId xmlns:p14="http://schemas.microsoft.com/office/powerpoint/2010/main" val="340802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EA1D9F6-905A-47A9-BB77-CFDB7367BB2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E0C1A37B-A8D7-41E0-82D6-E1031A8AC0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2E1348AA-B6C7-40E9-B38F-08741A3E442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 xmlns:a16="http://schemas.microsoft.com/office/drawing/2014/main" id="{9594FB97-1D71-4620-AA48-4A20BD580D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4D152968-1E66-468D-B4A3-2841D02A525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 xmlns:a16="http://schemas.microsoft.com/office/drawing/2014/main" id="{3BFF7105-6DED-4A6A-86A4-8DEF2EA25AB7}"/>
              </a:ext>
            </a:extLst>
          </p:cNvPr>
          <p:cNvSpPr>
            <a:spLocks noGrp="1"/>
          </p:cNvSpPr>
          <p:nvPr>
            <p:ph type="dt" sz="half" idx="10"/>
          </p:nvPr>
        </p:nvSpPr>
        <p:spPr/>
        <p:txBody>
          <a:bodyPr/>
          <a:lstStyle/>
          <a:p>
            <a:fld id="{494F3228-2EDC-4883-BE1A-57BFB202D74A}" type="datetimeFigureOut">
              <a:rPr lang="es-MX" smtClean="0"/>
              <a:t>25/05/2020</a:t>
            </a:fld>
            <a:endParaRPr lang="es-MX"/>
          </a:p>
        </p:txBody>
      </p:sp>
      <p:sp>
        <p:nvSpPr>
          <p:cNvPr id="8" name="Marcador de pie de página 7">
            <a:extLst>
              <a:ext uri="{FF2B5EF4-FFF2-40B4-BE49-F238E27FC236}">
                <a16:creationId xmlns="" xmlns:a16="http://schemas.microsoft.com/office/drawing/2014/main" id="{CA332918-9366-4CD0-B9CD-9EE3AC7B4E27}"/>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 xmlns:a16="http://schemas.microsoft.com/office/drawing/2014/main" id="{1A6F9B38-159E-499C-BA4F-D6EB950090BF}"/>
              </a:ext>
            </a:extLst>
          </p:cNvPr>
          <p:cNvSpPr>
            <a:spLocks noGrp="1"/>
          </p:cNvSpPr>
          <p:nvPr>
            <p:ph type="sldNum" sz="quarter" idx="12"/>
          </p:nvPr>
        </p:nvSpPr>
        <p:spPr/>
        <p:txBody>
          <a:bodyPr/>
          <a:lstStyle/>
          <a:p>
            <a:fld id="{B9A38098-56F5-40BA-89A1-06F6FF4341C6}" type="slidenum">
              <a:rPr lang="es-MX" smtClean="0"/>
              <a:t>‹Nº›</a:t>
            </a:fld>
            <a:endParaRPr lang="es-MX"/>
          </a:p>
        </p:txBody>
      </p:sp>
    </p:spTree>
    <p:extLst>
      <p:ext uri="{BB962C8B-B14F-4D97-AF65-F5344CB8AC3E}">
        <p14:creationId xmlns:p14="http://schemas.microsoft.com/office/powerpoint/2010/main" val="2485234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BE8DC24-96ED-4C5D-8870-85C465914F0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 xmlns:a16="http://schemas.microsoft.com/office/drawing/2014/main" id="{B4B19C96-2921-4C78-9DD9-35A4A0C63A93}"/>
              </a:ext>
            </a:extLst>
          </p:cNvPr>
          <p:cNvSpPr>
            <a:spLocks noGrp="1"/>
          </p:cNvSpPr>
          <p:nvPr>
            <p:ph type="dt" sz="half" idx="10"/>
          </p:nvPr>
        </p:nvSpPr>
        <p:spPr/>
        <p:txBody>
          <a:bodyPr/>
          <a:lstStyle/>
          <a:p>
            <a:fld id="{494F3228-2EDC-4883-BE1A-57BFB202D74A}" type="datetimeFigureOut">
              <a:rPr lang="es-MX" smtClean="0"/>
              <a:t>25/05/2020</a:t>
            </a:fld>
            <a:endParaRPr lang="es-MX"/>
          </a:p>
        </p:txBody>
      </p:sp>
      <p:sp>
        <p:nvSpPr>
          <p:cNvPr id="4" name="Marcador de pie de página 3">
            <a:extLst>
              <a:ext uri="{FF2B5EF4-FFF2-40B4-BE49-F238E27FC236}">
                <a16:creationId xmlns="" xmlns:a16="http://schemas.microsoft.com/office/drawing/2014/main" id="{CF5BDB3A-02A6-4EA2-A8F7-522FEF3C35AC}"/>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 xmlns:a16="http://schemas.microsoft.com/office/drawing/2014/main" id="{C99F1C71-A520-45E5-BF3B-A34DF3E590AF}"/>
              </a:ext>
            </a:extLst>
          </p:cNvPr>
          <p:cNvSpPr>
            <a:spLocks noGrp="1"/>
          </p:cNvSpPr>
          <p:nvPr>
            <p:ph type="sldNum" sz="quarter" idx="12"/>
          </p:nvPr>
        </p:nvSpPr>
        <p:spPr/>
        <p:txBody>
          <a:bodyPr/>
          <a:lstStyle/>
          <a:p>
            <a:fld id="{B9A38098-56F5-40BA-89A1-06F6FF4341C6}" type="slidenum">
              <a:rPr lang="es-MX" smtClean="0"/>
              <a:t>‹Nº›</a:t>
            </a:fld>
            <a:endParaRPr lang="es-MX"/>
          </a:p>
        </p:txBody>
      </p:sp>
    </p:spTree>
    <p:extLst>
      <p:ext uri="{BB962C8B-B14F-4D97-AF65-F5344CB8AC3E}">
        <p14:creationId xmlns:p14="http://schemas.microsoft.com/office/powerpoint/2010/main" val="351417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35BB2DDB-2525-4D56-ABD1-0255E38A2353}"/>
              </a:ext>
            </a:extLst>
          </p:cNvPr>
          <p:cNvSpPr>
            <a:spLocks noGrp="1"/>
          </p:cNvSpPr>
          <p:nvPr>
            <p:ph type="dt" sz="half" idx="10"/>
          </p:nvPr>
        </p:nvSpPr>
        <p:spPr/>
        <p:txBody>
          <a:bodyPr/>
          <a:lstStyle/>
          <a:p>
            <a:fld id="{494F3228-2EDC-4883-BE1A-57BFB202D74A}" type="datetimeFigureOut">
              <a:rPr lang="es-MX" smtClean="0"/>
              <a:t>25/05/2020</a:t>
            </a:fld>
            <a:endParaRPr lang="es-MX"/>
          </a:p>
        </p:txBody>
      </p:sp>
      <p:sp>
        <p:nvSpPr>
          <p:cNvPr id="3" name="Marcador de pie de página 2">
            <a:extLst>
              <a:ext uri="{FF2B5EF4-FFF2-40B4-BE49-F238E27FC236}">
                <a16:creationId xmlns="" xmlns:a16="http://schemas.microsoft.com/office/drawing/2014/main" id="{D9C1DFDB-8373-4365-ADE0-2EEC0AD35179}"/>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 xmlns:a16="http://schemas.microsoft.com/office/drawing/2014/main" id="{5E068CA4-BE7E-48CF-A7F5-9EDA61EC0271}"/>
              </a:ext>
            </a:extLst>
          </p:cNvPr>
          <p:cNvSpPr>
            <a:spLocks noGrp="1"/>
          </p:cNvSpPr>
          <p:nvPr>
            <p:ph type="sldNum" sz="quarter" idx="12"/>
          </p:nvPr>
        </p:nvSpPr>
        <p:spPr/>
        <p:txBody>
          <a:bodyPr/>
          <a:lstStyle/>
          <a:p>
            <a:fld id="{B9A38098-56F5-40BA-89A1-06F6FF4341C6}" type="slidenum">
              <a:rPr lang="es-MX" smtClean="0"/>
              <a:t>‹Nº›</a:t>
            </a:fld>
            <a:endParaRPr lang="es-MX"/>
          </a:p>
        </p:txBody>
      </p:sp>
    </p:spTree>
    <p:extLst>
      <p:ext uri="{BB962C8B-B14F-4D97-AF65-F5344CB8AC3E}">
        <p14:creationId xmlns:p14="http://schemas.microsoft.com/office/powerpoint/2010/main" val="235890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A100F64-D967-4B7D-AA88-A6B99CC83D8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622616C3-33C4-48F8-A56D-8A6E0203FE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 xmlns:a16="http://schemas.microsoft.com/office/drawing/2014/main" id="{0CB4625D-26A6-4FFC-930C-A6D30F7350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5361FC15-F4FB-4C3E-9D8E-1D2A5C57590F}"/>
              </a:ext>
            </a:extLst>
          </p:cNvPr>
          <p:cNvSpPr>
            <a:spLocks noGrp="1"/>
          </p:cNvSpPr>
          <p:nvPr>
            <p:ph type="dt" sz="half" idx="10"/>
          </p:nvPr>
        </p:nvSpPr>
        <p:spPr/>
        <p:txBody>
          <a:bodyPr/>
          <a:lstStyle/>
          <a:p>
            <a:fld id="{494F3228-2EDC-4883-BE1A-57BFB202D74A}" type="datetimeFigureOut">
              <a:rPr lang="es-MX" smtClean="0"/>
              <a:t>25/05/2020</a:t>
            </a:fld>
            <a:endParaRPr lang="es-MX"/>
          </a:p>
        </p:txBody>
      </p:sp>
      <p:sp>
        <p:nvSpPr>
          <p:cNvPr id="6" name="Marcador de pie de página 5">
            <a:extLst>
              <a:ext uri="{FF2B5EF4-FFF2-40B4-BE49-F238E27FC236}">
                <a16:creationId xmlns="" xmlns:a16="http://schemas.microsoft.com/office/drawing/2014/main" id="{963C023C-8C4D-4D6D-B54E-A2E4898F789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6887117C-F5CE-4800-B912-B16F2B050A52}"/>
              </a:ext>
            </a:extLst>
          </p:cNvPr>
          <p:cNvSpPr>
            <a:spLocks noGrp="1"/>
          </p:cNvSpPr>
          <p:nvPr>
            <p:ph type="sldNum" sz="quarter" idx="12"/>
          </p:nvPr>
        </p:nvSpPr>
        <p:spPr/>
        <p:txBody>
          <a:bodyPr/>
          <a:lstStyle/>
          <a:p>
            <a:fld id="{B9A38098-56F5-40BA-89A1-06F6FF4341C6}" type="slidenum">
              <a:rPr lang="es-MX" smtClean="0"/>
              <a:t>‹Nº›</a:t>
            </a:fld>
            <a:endParaRPr lang="es-MX"/>
          </a:p>
        </p:txBody>
      </p:sp>
    </p:spTree>
    <p:extLst>
      <p:ext uri="{BB962C8B-B14F-4D97-AF65-F5344CB8AC3E}">
        <p14:creationId xmlns:p14="http://schemas.microsoft.com/office/powerpoint/2010/main" val="264346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2307DA8-BB25-480F-950A-A1666A6F18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 xmlns:a16="http://schemas.microsoft.com/office/drawing/2014/main" id="{9F6CCE67-9C10-4308-A75E-BF2E662905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 xmlns:a16="http://schemas.microsoft.com/office/drawing/2014/main" id="{D67C3A6B-05FA-45AB-B99A-0AFA85486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0D3FF395-B6B2-4A8E-9400-130BA4465789}"/>
              </a:ext>
            </a:extLst>
          </p:cNvPr>
          <p:cNvSpPr>
            <a:spLocks noGrp="1"/>
          </p:cNvSpPr>
          <p:nvPr>
            <p:ph type="dt" sz="half" idx="10"/>
          </p:nvPr>
        </p:nvSpPr>
        <p:spPr/>
        <p:txBody>
          <a:bodyPr/>
          <a:lstStyle/>
          <a:p>
            <a:fld id="{494F3228-2EDC-4883-BE1A-57BFB202D74A}" type="datetimeFigureOut">
              <a:rPr lang="es-MX" smtClean="0"/>
              <a:t>25/05/2020</a:t>
            </a:fld>
            <a:endParaRPr lang="es-MX"/>
          </a:p>
        </p:txBody>
      </p:sp>
      <p:sp>
        <p:nvSpPr>
          <p:cNvPr id="6" name="Marcador de pie de página 5">
            <a:extLst>
              <a:ext uri="{FF2B5EF4-FFF2-40B4-BE49-F238E27FC236}">
                <a16:creationId xmlns="" xmlns:a16="http://schemas.microsoft.com/office/drawing/2014/main" id="{C8000C09-D345-4B36-AB26-18B6ACB1FB6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E4D1D806-BD79-439F-A0AC-996490E94FF1}"/>
              </a:ext>
            </a:extLst>
          </p:cNvPr>
          <p:cNvSpPr>
            <a:spLocks noGrp="1"/>
          </p:cNvSpPr>
          <p:nvPr>
            <p:ph type="sldNum" sz="quarter" idx="12"/>
          </p:nvPr>
        </p:nvSpPr>
        <p:spPr/>
        <p:txBody>
          <a:bodyPr/>
          <a:lstStyle/>
          <a:p>
            <a:fld id="{B9A38098-56F5-40BA-89A1-06F6FF4341C6}" type="slidenum">
              <a:rPr lang="es-MX" smtClean="0"/>
              <a:t>‹Nº›</a:t>
            </a:fld>
            <a:endParaRPr lang="es-MX"/>
          </a:p>
        </p:txBody>
      </p:sp>
    </p:spTree>
    <p:extLst>
      <p:ext uri="{BB962C8B-B14F-4D97-AF65-F5344CB8AC3E}">
        <p14:creationId xmlns:p14="http://schemas.microsoft.com/office/powerpoint/2010/main" val="61580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43BBC334-87B1-4E9E-948E-50D18069B6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65833D02-3F65-4292-93BB-DC69B9917B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3F0BEA75-A4FD-4789-8DE4-74DB358A6C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4F3228-2EDC-4883-BE1A-57BFB202D74A}" type="datetimeFigureOut">
              <a:rPr lang="es-MX" smtClean="0"/>
              <a:t>25/05/2020</a:t>
            </a:fld>
            <a:endParaRPr lang="es-MX"/>
          </a:p>
        </p:txBody>
      </p:sp>
      <p:sp>
        <p:nvSpPr>
          <p:cNvPr id="5" name="Marcador de pie de página 4">
            <a:extLst>
              <a:ext uri="{FF2B5EF4-FFF2-40B4-BE49-F238E27FC236}">
                <a16:creationId xmlns="" xmlns:a16="http://schemas.microsoft.com/office/drawing/2014/main" id="{EB875937-3F21-4D3D-8A45-BA35C52E17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 xmlns:a16="http://schemas.microsoft.com/office/drawing/2014/main" id="{A1677BB4-811C-4DCD-BD0C-6782BB31EF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38098-56F5-40BA-89A1-06F6FF4341C6}" type="slidenum">
              <a:rPr lang="es-MX" smtClean="0"/>
              <a:t>‹Nº›</a:t>
            </a:fld>
            <a:endParaRPr lang="es-MX"/>
          </a:p>
        </p:txBody>
      </p:sp>
    </p:spTree>
    <p:extLst>
      <p:ext uri="{BB962C8B-B14F-4D97-AF65-F5344CB8AC3E}">
        <p14:creationId xmlns:p14="http://schemas.microsoft.com/office/powerpoint/2010/main" val="1564326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www.eduforics.com/es/10-consejos-evaluar-aprendizaje-basado-proyectos/" TargetMode="External"/><Relationship Id="rId3" Type="http://schemas.openxmlformats.org/officeDocument/2006/relationships/hyperlink" Target="https://obsbusiness.school/es/noticias/innovacion/cuales-son-las-etapas-de-un-proyecto-te-lo-contamos-en-esta-infografia" TargetMode="External"/><Relationship Id="rId7" Type="http://schemas.openxmlformats.org/officeDocument/2006/relationships/hyperlink" Target="https://es.wikipedia.org/wiki/Aprendizaje_basado_en_proyectos" TargetMode="External"/><Relationship Id="rId2" Type="http://schemas.openxmlformats.org/officeDocument/2006/relationships/hyperlink" Target="https://www.guiainfantil.com/articulos/educacion/escuela-colegio/en-que-consiste-el-aprendizaje-por-proyectos-en-el-aula/" TargetMode="External"/><Relationship Id="rId1" Type="http://schemas.openxmlformats.org/officeDocument/2006/relationships/slideLayout" Target="../slideLayouts/slideLayout2.xml"/><Relationship Id="rId6" Type="http://schemas.openxmlformats.org/officeDocument/2006/relationships/hyperlink" Target="https://es.slideshare.net/Ciclosmisi/trabajo-por-proyectos-7105234" TargetMode="External"/><Relationship Id="rId11" Type="http://schemas.openxmlformats.org/officeDocument/2006/relationships/hyperlink" Target="https://pe.usembassy.gov/es/education-culture-es/project-citizen-es/" TargetMode="External"/><Relationship Id="rId5" Type="http://schemas.openxmlformats.org/officeDocument/2006/relationships/hyperlink" Target="https://www.evirtualplus.com/aprendizaje-por-proyectos/" TargetMode="External"/><Relationship Id="rId10" Type="http://schemas.openxmlformats.org/officeDocument/2006/relationships/hyperlink" Target="https://obsbusiness.school/es/blog-project-management/tipos-de-proyecto/proyecto-tecnologico-definicion-y-caracteristicas" TargetMode="External"/><Relationship Id="rId4" Type="http://schemas.openxmlformats.org/officeDocument/2006/relationships/hyperlink" Target="https://yavne.edu.mx/pages/circular/cch/inicio2015/met_tra_pro.pdf" TargetMode="External"/><Relationship Id="rId9" Type="http://schemas.openxmlformats.org/officeDocument/2006/relationships/hyperlink" Target="https://es.wikipedia.org/wiki/Proyect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80492" y="610136"/>
            <a:ext cx="8187397" cy="6247864"/>
          </a:xfrm>
          <a:prstGeom prst="rect">
            <a:avLst/>
          </a:prstGeom>
          <a:noFill/>
        </p:spPr>
        <p:txBody>
          <a:bodyPr wrap="square" rtlCol="0">
            <a:spAutoFit/>
          </a:bodyPr>
          <a:lstStyle/>
          <a:p>
            <a:pPr algn="ctr"/>
            <a:r>
              <a:rPr lang="es-MX" sz="1600" dirty="0">
                <a:latin typeface="Times New Roman" panose="02020603050405020304" pitchFamily="18" charset="0"/>
                <a:cs typeface="Times New Roman" panose="02020603050405020304" pitchFamily="18" charset="0"/>
              </a:rPr>
              <a:t>CURSO: ESTRATEGIAS PARA LA EXPLORACIÓN DEL MUNDO NATURAL</a:t>
            </a:r>
          </a:p>
          <a:p>
            <a:pPr algn="ctr"/>
            <a:r>
              <a:rPr lang="es-MX" sz="1600" dirty="0">
                <a:latin typeface="Times New Roman" panose="02020603050405020304" pitchFamily="18" charset="0"/>
                <a:cs typeface="Times New Roman" panose="02020603050405020304" pitchFamily="18" charset="0"/>
              </a:rPr>
              <a:t>PROFA: YIXIE KARELIA LAGUNA MONTAÑEZ</a:t>
            </a:r>
          </a:p>
          <a:p>
            <a:pPr algn="ctr"/>
            <a:r>
              <a:rPr lang="es-MX" sz="1600" b="1" dirty="0">
                <a:latin typeface="Times New Roman" panose="02020603050405020304" pitchFamily="18" charset="0"/>
                <a:cs typeface="Times New Roman" panose="02020603050405020304" pitchFamily="18" charset="0"/>
              </a:rPr>
              <a:t>PRESENTADO POR:</a:t>
            </a:r>
            <a:r>
              <a:rPr lang="es-MX" sz="1600" dirty="0">
                <a:latin typeface="Times New Roman" panose="02020603050405020304" pitchFamily="18" charset="0"/>
                <a:cs typeface="Times New Roman" panose="02020603050405020304" pitchFamily="18" charset="0"/>
              </a:rPr>
              <a:t> </a:t>
            </a:r>
            <a:r>
              <a:rPr lang="es-MX" sz="1600" dirty="0" smtClean="0">
                <a:latin typeface="Times New Roman" panose="02020603050405020304" pitchFamily="18" charset="0"/>
                <a:cs typeface="Times New Roman" panose="02020603050405020304" pitchFamily="18" charset="0"/>
              </a:rPr>
              <a:t>PAOLA JAQUELIN DURÓN DOMIGUEZ #7</a:t>
            </a:r>
          </a:p>
          <a:p>
            <a:pPr algn="ctr"/>
            <a:r>
              <a:rPr lang="es-MX" sz="1600" dirty="0" smtClean="0">
                <a:latin typeface="Times New Roman" panose="02020603050405020304" pitchFamily="18" charset="0"/>
                <a:cs typeface="Times New Roman" panose="02020603050405020304" pitchFamily="18" charset="0"/>
              </a:rPr>
              <a:t>LORENA IRACHETA VÉLEZ #11</a:t>
            </a:r>
          </a:p>
          <a:p>
            <a:pPr algn="ctr"/>
            <a:r>
              <a:rPr lang="es-MX" sz="1600" dirty="0" smtClean="0">
                <a:latin typeface="Times New Roman" panose="02020603050405020304" pitchFamily="18" charset="0"/>
                <a:cs typeface="Times New Roman" panose="02020603050405020304" pitchFamily="18" charset="0"/>
              </a:rPr>
              <a:t>MARIANA ABIGAIL ÁVILA OLIVAREZ #1</a:t>
            </a:r>
          </a:p>
          <a:p>
            <a:pPr algn="ctr"/>
            <a:r>
              <a:rPr lang="es-MX" sz="1600" dirty="0" smtClean="0">
                <a:latin typeface="Times New Roman" panose="02020603050405020304" pitchFamily="18" charset="0"/>
                <a:cs typeface="Times New Roman" panose="02020603050405020304" pitchFamily="18" charset="0"/>
              </a:rPr>
              <a:t>CAROLINA </a:t>
            </a:r>
            <a:r>
              <a:rPr lang="es-MX" sz="1600" dirty="0">
                <a:latin typeface="Times New Roman" panose="02020603050405020304" pitchFamily="18" charset="0"/>
                <a:cs typeface="Times New Roman" panose="02020603050405020304" pitchFamily="18" charset="0"/>
              </a:rPr>
              <a:t>ESTEFANÍA HERRERA RODRÍGUEZ #10 </a:t>
            </a:r>
            <a:endParaRPr lang="es-MX" sz="1600" dirty="0" smtClean="0">
              <a:latin typeface="Times New Roman" panose="02020603050405020304" pitchFamily="18" charset="0"/>
              <a:cs typeface="Times New Roman" panose="02020603050405020304" pitchFamily="18" charset="0"/>
            </a:endParaRPr>
          </a:p>
          <a:p>
            <a:pPr algn="ctr"/>
            <a:r>
              <a:rPr lang="es-MX" sz="1600" dirty="0" smtClean="0">
                <a:latin typeface="Times New Roman" panose="02020603050405020304" pitchFamily="18" charset="0"/>
                <a:cs typeface="Times New Roman" panose="02020603050405020304" pitchFamily="18" charset="0"/>
              </a:rPr>
              <a:t>1</a:t>
            </a:r>
            <a:r>
              <a:rPr lang="es-MX" sz="1600" dirty="0">
                <a:latin typeface="Times New Roman" panose="02020603050405020304" pitchFamily="18" charset="0"/>
                <a:cs typeface="Times New Roman" panose="02020603050405020304" pitchFamily="18" charset="0"/>
              </a:rPr>
              <a:t>° “A</a:t>
            </a:r>
            <a:r>
              <a:rPr lang="es-MX" sz="1600" dirty="0" smtClean="0">
                <a:latin typeface="Times New Roman" panose="02020603050405020304" pitchFamily="18" charset="0"/>
                <a:cs typeface="Times New Roman" panose="02020603050405020304" pitchFamily="18" charset="0"/>
              </a:rPr>
              <a:t>”</a:t>
            </a:r>
          </a:p>
          <a:p>
            <a:pPr algn="ctr"/>
            <a:r>
              <a:rPr lang="es-MX" sz="1600" b="1" dirty="0" smtClean="0">
                <a:latin typeface="Times New Roman" panose="02020603050405020304" pitchFamily="18" charset="0"/>
                <a:cs typeface="Times New Roman" panose="02020603050405020304" pitchFamily="18" charset="0"/>
              </a:rPr>
              <a:t>“TRABAJO POR PROYECTOS”</a:t>
            </a:r>
            <a:endParaRPr lang="es-MX" sz="1600" b="1" dirty="0">
              <a:latin typeface="Times New Roman" panose="02020603050405020304" pitchFamily="18" charset="0"/>
              <a:cs typeface="Times New Roman" panose="02020603050405020304" pitchFamily="18" charset="0"/>
            </a:endParaRPr>
          </a:p>
          <a:p>
            <a:pPr algn="ctr"/>
            <a:r>
              <a:rPr lang="es-MX" sz="1600" b="1" dirty="0">
                <a:latin typeface="Times New Roman" panose="02020603050405020304" pitchFamily="18" charset="0"/>
                <a:cs typeface="Times New Roman" panose="02020603050405020304" pitchFamily="18" charset="0"/>
              </a:rPr>
              <a:t>Evidencia Unidad III:</a:t>
            </a:r>
            <a:r>
              <a:rPr lang="es-MX" sz="1600" dirty="0">
                <a:latin typeface="Times New Roman" panose="02020603050405020304" pitchFamily="18" charset="0"/>
                <a:cs typeface="Times New Roman" panose="02020603050405020304" pitchFamily="18" charset="0"/>
              </a:rPr>
              <a:t> El trabajo por proyectos en ciencias naturales y los fenómenos físicos.</a:t>
            </a:r>
          </a:p>
          <a:p>
            <a:pPr algn="ctr"/>
            <a:r>
              <a:rPr lang="es-MX" sz="1600" b="1" dirty="0">
                <a:latin typeface="Times New Roman" panose="02020603050405020304" pitchFamily="18" charset="0"/>
                <a:cs typeface="Times New Roman" panose="02020603050405020304" pitchFamily="18" charset="0"/>
              </a:rPr>
              <a:t> </a:t>
            </a:r>
            <a:endParaRPr lang="es-MX" sz="1600" dirty="0">
              <a:latin typeface="Times New Roman" panose="02020603050405020304" pitchFamily="18" charset="0"/>
              <a:cs typeface="Times New Roman" panose="02020603050405020304" pitchFamily="18" charset="0"/>
            </a:endParaRPr>
          </a:p>
          <a:p>
            <a:pPr algn="ctr"/>
            <a:r>
              <a:rPr lang="es-MX" sz="1600" b="1" dirty="0">
                <a:latin typeface="Times New Roman" panose="02020603050405020304" pitchFamily="18" charset="0"/>
                <a:cs typeface="Times New Roman" panose="02020603050405020304" pitchFamily="18" charset="0"/>
              </a:rPr>
              <a:t>Competencias: </a:t>
            </a:r>
            <a:endParaRPr lang="es-MX" sz="1600" dirty="0">
              <a:latin typeface="Times New Roman" panose="02020603050405020304" pitchFamily="18" charset="0"/>
              <a:cs typeface="Times New Roman" panose="02020603050405020304" pitchFamily="18" charset="0"/>
            </a:endParaRPr>
          </a:p>
          <a:p>
            <a:pPr algn="ctr"/>
            <a:r>
              <a:rPr lang="es-MX" sz="1600" dirty="0">
                <a:latin typeface="Times New Roman" panose="02020603050405020304" pitchFamily="18" charset="0"/>
                <a:cs typeface="Times New Roman" panose="02020603050405020304" pitchFamily="18" charset="0"/>
                <a:sym typeface="Symbol" panose="05050102010706020507" pitchFamily="18" charset="2"/>
              </a:rPr>
              <a:t></a:t>
            </a:r>
            <a:r>
              <a:rPr lang="es-MX" sz="1600" dirty="0">
                <a:latin typeface="Times New Roman" panose="02020603050405020304" pitchFamily="18" charset="0"/>
                <a:cs typeface="Times New Roman" panose="02020603050405020304" pitchFamily="18" charset="0"/>
              </a:rPr>
              <a:t> Utiliza metodologías pertinentes y actualizadas para promover el aprendizaje de los conocimientos científicos de los alumnos en el campo Exploración y comprensión del mundo natural y social que propone el currículum, considerando los contextos y su desarrollo. </a:t>
            </a:r>
          </a:p>
          <a:p>
            <a:pPr algn="ctr"/>
            <a:r>
              <a:rPr lang="es-MX" sz="1600" dirty="0">
                <a:latin typeface="Times New Roman" panose="02020603050405020304" pitchFamily="18" charset="0"/>
                <a:cs typeface="Times New Roman" panose="02020603050405020304" pitchFamily="18" charset="0"/>
                <a:sym typeface="Symbol" panose="05050102010706020507" pitchFamily="18" charset="2"/>
              </a:rPr>
              <a:t></a:t>
            </a:r>
            <a:r>
              <a:rPr lang="es-MX" sz="1600" dirty="0">
                <a:latin typeface="Times New Roman" panose="02020603050405020304" pitchFamily="18" charset="0"/>
                <a:cs typeface="Times New Roman" panose="02020603050405020304" pitchFamily="18" charset="0"/>
              </a:rPr>
              <a:t> Incorpora los recursos y medios didácticos para que sus alumnos utilicen el conocimiento científico para describir, explicar y predecir fenómenos naturales; para comprender los rasgos característicos de la ciencia; para formular e investigar problemas e hipótesis; así como para documentarse, argumentar y tomar decisiones personales y sociales sobre el mundo natural y los cambios que la actividad humana provoca en él. </a:t>
            </a:r>
          </a:p>
          <a:p>
            <a:pPr algn="ctr"/>
            <a:r>
              <a:rPr lang="es-MX" sz="1600" dirty="0">
                <a:latin typeface="Times New Roman" panose="02020603050405020304" pitchFamily="18" charset="0"/>
                <a:cs typeface="Times New Roman" panose="02020603050405020304" pitchFamily="18" charset="0"/>
                <a:sym typeface="Symbol" panose="05050102010706020507" pitchFamily="18" charset="2"/>
              </a:rPr>
              <a:t></a:t>
            </a:r>
            <a:r>
              <a:rPr lang="es-MX" sz="1600" dirty="0">
                <a:latin typeface="Times New Roman" panose="02020603050405020304" pitchFamily="18" charset="0"/>
                <a:cs typeface="Times New Roman" panose="02020603050405020304" pitchFamily="18" charset="0"/>
              </a:rPr>
              <a:t> Selecciona estrategias derivadas de la didáctica de las ciencias que favorecen el desarrollo intelectual, físico, social y emocional de los alumnos para procurar el logro de los aprendizajes.</a:t>
            </a:r>
          </a:p>
          <a:p>
            <a:pPr algn="ctr"/>
            <a:r>
              <a:rPr lang="es-MX" sz="1600" dirty="0">
                <a:latin typeface="Times New Roman" panose="02020603050405020304" pitchFamily="18" charset="0"/>
                <a:cs typeface="Times New Roman" panose="02020603050405020304" pitchFamily="18" charset="0"/>
              </a:rPr>
              <a:t> </a:t>
            </a:r>
            <a:r>
              <a:rPr lang="es-MX" sz="1600" dirty="0">
                <a:latin typeface="Times New Roman" panose="02020603050405020304" pitchFamily="18" charset="0"/>
                <a:cs typeface="Times New Roman" panose="02020603050405020304" pitchFamily="18" charset="0"/>
                <a:sym typeface="Symbol" panose="05050102010706020507" pitchFamily="18" charset="2"/>
              </a:rPr>
              <a:t></a:t>
            </a:r>
            <a:r>
              <a:rPr lang="es-MX" sz="1600" dirty="0">
                <a:latin typeface="Times New Roman" panose="02020603050405020304" pitchFamily="18" charset="0"/>
                <a:cs typeface="Times New Roman" panose="02020603050405020304" pitchFamily="18" charset="0"/>
              </a:rPr>
              <a:t> Usa los resultados de la investigación en didáctica de las ciencias para profundizar en el conocimiento y los procesos de aprendizaje de sus alumnos.</a:t>
            </a:r>
          </a:p>
          <a:p>
            <a:pPr algn="ctr"/>
            <a:r>
              <a:rPr lang="es-MX" sz="1600" b="1" dirty="0">
                <a:latin typeface="Times New Roman" panose="02020603050405020304" pitchFamily="18" charset="0"/>
                <a:cs typeface="Times New Roman" panose="02020603050405020304" pitchFamily="18" charset="0"/>
              </a:rPr>
              <a:t>SALTILLO, COAHUILA DE ZARAGOZA, </a:t>
            </a:r>
            <a:r>
              <a:rPr lang="es-MX" sz="1600" b="1" dirty="0" smtClean="0">
                <a:latin typeface="Times New Roman" panose="02020603050405020304" pitchFamily="18" charset="0"/>
                <a:cs typeface="Times New Roman" panose="02020603050405020304" pitchFamily="18" charset="0"/>
              </a:rPr>
              <a:t>25 </a:t>
            </a:r>
            <a:r>
              <a:rPr lang="es-MX" sz="1600" b="1" dirty="0">
                <a:latin typeface="Times New Roman" panose="02020603050405020304" pitchFamily="18" charset="0"/>
                <a:cs typeface="Times New Roman" panose="02020603050405020304" pitchFamily="18" charset="0"/>
              </a:rPr>
              <a:t>MAYO 2020</a:t>
            </a:r>
            <a:endParaRPr lang="es-MX" sz="1600" dirty="0">
              <a:latin typeface="Times New Roman" panose="02020603050405020304" pitchFamily="18" charset="0"/>
              <a:cs typeface="Times New Roman" panose="02020603050405020304" pitchFamily="18" charset="0"/>
            </a:endParaRPr>
          </a:p>
          <a:p>
            <a:pPr algn="ctr"/>
            <a:endParaRPr lang="es-MX" sz="160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248470" y="428083"/>
            <a:ext cx="2058631" cy="1525259"/>
          </a:xfrm>
          <a:prstGeom prst="rect">
            <a:avLst/>
          </a:prstGeom>
        </p:spPr>
      </p:pic>
      <p:pic>
        <p:nvPicPr>
          <p:cNvPr id="5" name="Imagen 4"/>
          <p:cNvPicPr>
            <a:picLocks noChangeAspect="1"/>
          </p:cNvPicPr>
          <p:nvPr/>
        </p:nvPicPr>
        <p:blipFill>
          <a:blip r:embed="rId3"/>
          <a:stretch>
            <a:fillRect/>
          </a:stretch>
        </p:blipFill>
        <p:spPr>
          <a:xfrm>
            <a:off x="6652392" y="2709862"/>
            <a:ext cx="6793733" cy="4330191"/>
          </a:xfrm>
          <a:prstGeom prst="rect">
            <a:avLst/>
          </a:prstGeom>
        </p:spPr>
      </p:pic>
      <p:pic>
        <p:nvPicPr>
          <p:cNvPr id="7" name="Imagen 6"/>
          <p:cNvPicPr>
            <a:picLocks noChangeAspect="1"/>
          </p:cNvPicPr>
          <p:nvPr/>
        </p:nvPicPr>
        <p:blipFill>
          <a:blip r:embed="rId4"/>
          <a:stretch>
            <a:fillRect/>
          </a:stretch>
        </p:blipFill>
        <p:spPr>
          <a:xfrm>
            <a:off x="5570236" y="-432581"/>
            <a:ext cx="8327115" cy="5307538"/>
          </a:xfrm>
          <a:prstGeom prst="rect">
            <a:avLst/>
          </a:prstGeom>
        </p:spPr>
      </p:pic>
      <p:pic>
        <p:nvPicPr>
          <p:cNvPr id="8" name="Imagen 7"/>
          <p:cNvPicPr>
            <a:picLocks noChangeAspect="1"/>
          </p:cNvPicPr>
          <p:nvPr/>
        </p:nvPicPr>
        <p:blipFill>
          <a:blip r:embed="rId5"/>
          <a:stretch>
            <a:fillRect/>
          </a:stretch>
        </p:blipFill>
        <p:spPr>
          <a:xfrm>
            <a:off x="-4233384" y="4373562"/>
            <a:ext cx="5962650" cy="3800475"/>
          </a:xfrm>
          <a:prstGeom prst="rect">
            <a:avLst/>
          </a:prstGeom>
        </p:spPr>
      </p:pic>
    </p:spTree>
    <p:extLst>
      <p:ext uri="{BB962C8B-B14F-4D97-AF65-F5344CB8AC3E}">
        <p14:creationId xmlns:p14="http://schemas.microsoft.com/office/powerpoint/2010/main" val="3065812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39205" y="299434"/>
            <a:ext cx="8247845" cy="584775"/>
          </a:xfrm>
          <a:prstGeom prst="rect">
            <a:avLst/>
          </a:prstGeom>
          <a:noFill/>
        </p:spPr>
        <p:txBody>
          <a:bodyPr wrap="square" rtlCol="0">
            <a:spAutoFit/>
          </a:bodyPr>
          <a:lstStyle/>
          <a:p>
            <a:r>
              <a:rPr lang="es-MX" sz="3200" b="1" u="sng" dirty="0" smtClean="0">
                <a:latin typeface="Times New Roman" panose="02020603050405020304" pitchFamily="18" charset="0"/>
                <a:cs typeface="Times New Roman" panose="02020603050405020304" pitchFamily="18" charset="0"/>
              </a:rPr>
              <a:t>¿Qué tipos de productos se pueden obtener?</a:t>
            </a:r>
            <a:endParaRPr lang="es-MX" sz="3200" b="1" u="sng"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7899400" y="4495046"/>
            <a:ext cx="3386272" cy="923330"/>
          </a:xfrm>
          <a:prstGeom prst="rect">
            <a:avLst/>
          </a:prstGeom>
          <a:noFill/>
        </p:spPr>
        <p:txBody>
          <a:bodyPr wrap="square" rtlCol="0">
            <a:spAutoFit/>
          </a:bodyPr>
          <a:lstStyle/>
          <a:p>
            <a:pPr algn="ctr"/>
            <a:r>
              <a:rPr lang="es-MX" dirty="0" smtClean="0">
                <a:solidFill>
                  <a:srgbClr val="C00000"/>
                </a:solidFill>
                <a:latin typeface="Times New Roman" panose="02020603050405020304" pitchFamily="18" charset="0"/>
                <a:cs typeface="Times New Roman" panose="02020603050405020304" pitchFamily="18" charset="0"/>
              </a:rPr>
              <a:t>-Desarrollar </a:t>
            </a:r>
            <a:r>
              <a:rPr lang="es-MX" dirty="0">
                <a:solidFill>
                  <a:srgbClr val="C00000"/>
                </a:solidFill>
                <a:latin typeface="Times New Roman" panose="02020603050405020304" pitchFamily="18" charset="0"/>
                <a:cs typeface="Times New Roman" panose="02020603050405020304" pitchFamily="18" charset="0"/>
              </a:rPr>
              <a:t>habilidades sociales relacionadas con el trabajo en grupo y la </a:t>
            </a:r>
            <a:r>
              <a:rPr lang="es-MX" dirty="0" smtClean="0">
                <a:solidFill>
                  <a:srgbClr val="C00000"/>
                </a:solidFill>
                <a:latin typeface="Times New Roman" panose="02020603050405020304" pitchFamily="18" charset="0"/>
                <a:cs typeface="Times New Roman" panose="02020603050405020304" pitchFamily="18" charset="0"/>
              </a:rPr>
              <a:t>negociación</a:t>
            </a:r>
            <a:r>
              <a:rPr lang="es-MX" dirty="0">
                <a:solidFill>
                  <a:srgbClr val="C00000"/>
                </a:solidFill>
                <a:latin typeface="Times New Roman" panose="02020603050405020304" pitchFamily="18" charset="0"/>
                <a:cs typeface="Times New Roman" panose="02020603050405020304" pitchFamily="18" charset="0"/>
              </a:rPr>
              <a:t>.</a:t>
            </a:r>
          </a:p>
        </p:txBody>
      </p:sp>
      <p:pic>
        <p:nvPicPr>
          <p:cNvPr id="4" name="Imagen 3"/>
          <p:cNvPicPr>
            <a:picLocks noChangeAspect="1"/>
          </p:cNvPicPr>
          <p:nvPr/>
        </p:nvPicPr>
        <p:blipFill>
          <a:blip r:embed="rId2"/>
          <a:stretch>
            <a:fillRect/>
          </a:stretch>
        </p:blipFill>
        <p:spPr>
          <a:xfrm>
            <a:off x="564121" y="2547295"/>
            <a:ext cx="3750167" cy="2752725"/>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p:cNvSpPr txBox="1"/>
          <p:nvPr/>
        </p:nvSpPr>
        <p:spPr>
          <a:xfrm>
            <a:off x="5214423" y="2903338"/>
            <a:ext cx="1835776" cy="923330"/>
          </a:xfrm>
          <a:prstGeom prst="rect">
            <a:avLst/>
          </a:prstGeom>
          <a:noFill/>
        </p:spPr>
        <p:txBody>
          <a:bodyPr wrap="square" rtlCol="0">
            <a:spAutoFit/>
          </a:bodyPr>
          <a:lstStyle/>
          <a:p>
            <a:pPr algn="ctr"/>
            <a:r>
              <a:rPr lang="es-MX" dirty="0">
                <a:solidFill>
                  <a:schemeClr val="accent1"/>
                </a:solidFill>
                <a:latin typeface="Times New Roman" panose="02020603050405020304" pitchFamily="18" charset="0"/>
                <a:cs typeface="Times New Roman" panose="02020603050405020304" pitchFamily="18" charset="0"/>
              </a:rPr>
              <a:t>-La integración de asignaturas.</a:t>
            </a:r>
          </a:p>
          <a:p>
            <a:pPr algn="ctr"/>
            <a:endParaRPr lang="es-MX" dirty="0">
              <a:solidFill>
                <a:schemeClr val="accent1"/>
              </a:solidFill>
            </a:endParaRPr>
          </a:p>
        </p:txBody>
      </p:sp>
      <p:sp>
        <p:nvSpPr>
          <p:cNvPr id="6" name="CuadroTexto 5"/>
          <p:cNvSpPr txBox="1"/>
          <p:nvPr/>
        </p:nvSpPr>
        <p:spPr>
          <a:xfrm>
            <a:off x="9043384" y="3424171"/>
            <a:ext cx="2895600" cy="923330"/>
          </a:xfrm>
          <a:prstGeom prst="rect">
            <a:avLst/>
          </a:prstGeom>
          <a:noFill/>
        </p:spPr>
        <p:txBody>
          <a:bodyPr wrap="square" rtlCol="0">
            <a:spAutoFit/>
          </a:bodyPr>
          <a:lstStyle/>
          <a:p>
            <a:pPr algn="ctr"/>
            <a:r>
              <a:rPr lang="es-MX" dirty="0">
                <a:solidFill>
                  <a:schemeClr val="accent4"/>
                </a:solidFill>
                <a:latin typeface="Times New Roman" panose="02020603050405020304" pitchFamily="18" charset="0"/>
                <a:cs typeface="Times New Roman" panose="02020603050405020304" pitchFamily="18" charset="0"/>
              </a:rPr>
              <a:t>-Organizar actividades en torno a un fin común.</a:t>
            </a:r>
          </a:p>
          <a:p>
            <a:pPr algn="ctr"/>
            <a:endParaRPr lang="es-MX" dirty="0">
              <a:solidFill>
                <a:schemeClr val="accent4"/>
              </a:solidFill>
            </a:endParaRPr>
          </a:p>
        </p:txBody>
      </p:sp>
      <p:sp>
        <p:nvSpPr>
          <p:cNvPr id="7" name="CuadroTexto 6"/>
          <p:cNvSpPr txBox="1"/>
          <p:nvPr/>
        </p:nvSpPr>
        <p:spPr>
          <a:xfrm>
            <a:off x="9233526" y="1011269"/>
            <a:ext cx="2743558" cy="2308324"/>
          </a:xfrm>
          <a:prstGeom prst="rect">
            <a:avLst/>
          </a:prstGeom>
          <a:noFill/>
        </p:spPr>
        <p:txBody>
          <a:bodyPr wrap="square" rtlCol="0">
            <a:spAutoFit/>
          </a:bodyPr>
          <a:lstStyle/>
          <a:p>
            <a:pPr algn="ctr"/>
            <a:r>
              <a:rPr lang="es-MX" dirty="0">
                <a:solidFill>
                  <a:srgbClr val="7030A0"/>
                </a:solidFill>
                <a:latin typeface="Times New Roman" panose="02020603050405020304" pitchFamily="18" charset="0"/>
                <a:cs typeface="Times New Roman" panose="02020603050405020304" pitchFamily="18" charset="0"/>
              </a:rPr>
              <a:t>-Fomentar la creatividad, la responsabilidad individual, el trabajo colaborativo, la capacidad crítica, la toma de decisiones, la eficiencia y la facilidad de expresar sus opiniones personales.</a:t>
            </a:r>
          </a:p>
          <a:p>
            <a:pPr algn="ctr"/>
            <a:endParaRPr lang="es-MX" dirty="0">
              <a:solidFill>
                <a:srgbClr val="7030A0"/>
              </a:solidFill>
            </a:endParaRPr>
          </a:p>
        </p:txBody>
      </p:sp>
      <p:sp>
        <p:nvSpPr>
          <p:cNvPr id="8" name="CuadroTexto 7"/>
          <p:cNvSpPr txBox="1"/>
          <p:nvPr/>
        </p:nvSpPr>
        <p:spPr>
          <a:xfrm>
            <a:off x="6426736" y="1712811"/>
            <a:ext cx="3047196" cy="1477328"/>
          </a:xfrm>
          <a:prstGeom prst="rect">
            <a:avLst/>
          </a:prstGeom>
          <a:noFill/>
        </p:spPr>
        <p:txBody>
          <a:bodyPr wrap="square" rtlCol="0">
            <a:spAutoFit/>
          </a:bodyPr>
          <a:lstStyle/>
          <a:p>
            <a:pPr algn="ctr"/>
            <a:r>
              <a:rPr lang="es-MX" dirty="0">
                <a:solidFill>
                  <a:schemeClr val="accent2">
                    <a:lumMod val="75000"/>
                  </a:schemeClr>
                </a:solidFill>
                <a:latin typeface="Times New Roman" panose="02020603050405020304" pitchFamily="18" charset="0"/>
                <a:cs typeface="Times New Roman" panose="02020603050405020304" pitchFamily="18" charset="0"/>
              </a:rPr>
              <a:t>-Que los estudiantes experimenten las formas de interactuar que el mundo actual demanda.</a:t>
            </a:r>
          </a:p>
          <a:p>
            <a:pPr algn="ctr"/>
            <a:endParaRPr lang="es-MX" dirty="0">
              <a:solidFill>
                <a:schemeClr val="accent2">
                  <a:lumMod val="75000"/>
                </a:schemeClr>
              </a:solidFill>
            </a:endParaRPr>
          </a:p>
        </p:txBody>
      </p:sp>
      <p:sp>
        <p:nvSpPr>
          <p:cNvPr id="9" name="CuadroTexto 8"/>
          <p:cNvSpPr txBox="1"/>
          <p:nvPr/>
        </p:nvSpPr>
        <p:spPr>
          <a:xfrm>
            <a:off x="4643370" y="3947145"/>
            <a:ext cx="3499879" cy="1754326"/>
          </a:xfrm>
          <a:prstGeom prst="rect">
            <a:avLst/>
          </a:prstGeom>
          <a:noFill/>
        </p:spPr>
        <p:txBody>
          <a:bodyPr wrap="square" rtlCol="0">
            <a:spAutoFit/>
          </a:bodyPr>
          <a:lstStyle/>
          <a:p>
            <a:pPr algn="ctr"/>
            <a:r>
              <a:rPr lang="es-MX" dirty="0">
                <a:solidFill>
                  <a:schemeClr val="accent6"/>
                </a:solidFill>
                <a:latin typeface="Times New Roman" panose="02020603050405020304" pitchFamily="18" charset="0"/>
                <a:cs typeface="Times New Roman" panose="02020603050405020304" pitchFamily="18" charset="0"/>
              </a:rPr>
              <a:t>-Combinar positivamente el aprendizaje de contenidos fundamentales y el desarrollo de destrezas que aumentan la autonomía en el aprender.</a:t>
            </a:r>
          </a:p>
          <a:p>
            <a:pPr algn="ctr"/>
            <a:endParaRPr lang="es-MX" dirty="0">
              <a:solidFill>
                <a:schemeClr val="accent6"/>
              </a:solidFill>
            </a:endParaRPr>
          </a:p>
        </p:txBody>
      </p:sp>
      <p:sp>
        <p:nvSpPr>
          <p:cNvPr id="10" name="CuadroTexto 9"/>
          <p:cNvSpPr txBox="1"/>
          <p:nvPr/>
        </p:nvSpPr>
        <p:spPr>
          <a:xfrm>
            <a:off x="6888409" y="5926206"/>
            <a:ext cx="1965593" cy="646331"/>
          </a:xfrm>
          <a:prstGeom prst="rect">
            <a:avLst/>
          </a:prstGeom>
          <a:noFill/>
        </p:spPr>
        <p:txBody>
          <a:bodyPr wrap="square" rtlCol="0">
            <a:spAutoFit/>
          </a:bodyPr>
          <a:lstStyle/>
          <a:p>
            <a:pPr algn="ctr"/>
            <a:r>
              <a:rPr lang="es-MX" dirty="0">
                <a:solidFill>
                  <a:srgbClr val="FF0000"/>
                </a:solidFill>
                <a:latin typeface="Times New Roman" panose="02020603050405020304" pitchFamily="18" charset="0"/>
                <a:cs typeface="Times New Roman" panose="02020603050405020304" pitchFamily="18" charset="0"/>
              </a:rPr>
              <a:t>-El desarrollo de la persona</a:t>
            </a:r>
            <a:r>
              <a:rPr lang="es-MX" dirty="0" smtClean="0">
                <a:solidFill>
                  <a:srgbClr val="FF0000"/>
                </a:solidFill>
                <a:latin typeface="Times New Roman" panose="02020603050405020304" pitchFamily="18" charset="0"/>
                <a:cs typeface="Times New Roman" panose="02020603050405020304" pitchFamily="18" charset="0"/>
              </a:rPr>
              <a:t>.</a:t>
            </a:r>
            <a:endParaRPr lang="es-MX" dirty="0">
              <a:solidFill>
                <a:srgbClr val="FF0000"/>
              </a:solidFill>
              <a:latin typeface="Times New Roman" panose="02020603050405020304" pitchFamily="18" charset="0"/>
              <a:cs typeface="Times New Roman" panose="02020603050405020304" pitchFamily="18" charset="0"/>
            </a:endParaRPr>
          </a:p>
        </p:txBody>
      </p:sp>
      <p:sp>
        <p:nvSpPr>
          <p:cNvPr id="11" name="CuadroTexto 10"/>
          <p:cNvSpPr txBox="1"/>
          <p:nvPr/>
        </p:nvSpPr>
        <p:spPr>
          <a:xfrm>
            <a:off x="9183084" y="5565921"/>
            <a:ext cx="2755900" cy="1477328"/>
          </a:xfrm>
          <a:prstGeom prst="rect">
            <a:avLst/>
          </a:prstGeom>
          <a:no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-Satisfacer una necesidad social, lo cual fortalece los valores y compromiso del estudiante con el entorno.</a:t>
            </a:r>
          </a:p>
          <a:p>
            <a:pPr algn="ctr"/>
            <a:endParaRPr lang="es-MX" dirty="0"/>
          </a:p>
        </p:txBody>
      </p:sp>
    </p:spTree>
    <p:extLst>
      <p:ext uri="{BB962C8B-B14F-4D97-AF65-F5344CB8AC3E}">
        <p14:creationId xmlns:p14="http://schemas.microsoft.com/office/powerpoint/2010/main" val="3514805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88177" y="160447"/>
            <a:ext cx="6838682" cy="707886"/>
          </a:xfrm>
          <a:prstGeom prst="rect">
            <a:avLst/>
          </a:prstGeom>
          <a:noFill/>
        </p:spPr>
        <p:txBody>
          <a:bodyPr wrap="square" rtlCol="0">
            <a:spAutoFit/>
          </a:bodyPr>
          <a:lstStyle/>
          <a:p>
            <a:r>
              <a:rPr lang="es-MX" sz="4000" b="1" u="sng" dirty="0" smtClean="0">
                <a:latin typeface="Times New Roman" panose="02020603050405020304" pitchFamily="18" charset="0"/>
                <a:cs typeface="Times New Roman" panose="02020603050405020304" pitchFamily="18" charset="0"/>
              </a:rPr>
              <a:t>¿Cómo se evalúa este trabajo?</a:t>
            </a:r>
            <a:endParaRPr lang="es-MX" sz="4000" b="1" u="sng"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3552135" y="739191"/>
            <a:ext cx="2399438" cy="1477328"/>
          </a:xfrm>
          <a:prstGeom prst="rect">
            <a:avLst/>
          </a:prstGeom>
          <a:no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 </a:t>
            </a:r>
          </a:p>
          <a:p>
            <a:pPr algn="ctr"/>
            <a:r>
              <a:rPr lang="es-MX" dirty="0" smtClean="0">
                <a:latin typeface="Times New Roman" panose="02020603050405020304" pitchFamily="18" charset="0"/>
                <a:cs typeface="Times New Roman" panose="02020603050405020304" pitchFamily="18" charset="0"/>
              </a:rPr>
              <a:t>10</a:t>
            </a:r>
            <a:r>
              <a:rPr lang="es-MX" dirty="0">
                <a:latin typeface="Times New Roman" panose="02020603050405020304" pitchFamily="18" charset="0"/>
                <a:cs typeface="Times New Roman" panose="02020603050405020304" pitchFamily="18" charset="0"/>
              </a:rPr>
              <a:t>. Evalúa mejor de un modo compartido con otros </a:t>
            </a:r>
            <a:r>
              <a:rPr lang="es-MX" dirty="0" smtClean="0">
                <a:latin typeface="Times New Roman" panose="02020603050405020304" pitchFamily="18" charset="0"/>
                <a:cs typeface="Times New Roman" panose="02020603050405020304" pitchFamily="18" charset="0"/>
              </a:rPr>
              <a:t>docentes.</a:t>
            </a:r>
            <a:endParaRPr lang="es-MX" dirty="0">
              <a:latin typeface="Times New Roman" panose="02020603050405020304" pitchFamily="18" charset="0"/>
              <a:cs typeface="Times New Roman" panose="02020603050405020304" pitchFamily="18" charset="0"/>
            </a:endParaRPr>
          </a:p>
          <a:p>
            <a:pPr algn="ctr"/>
            <a:endParaRPr lang="es-MX"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7070393" y="1143394"/>
            <a:ext cx="2044700" cy="1200329"/>
          </a:xfrm>
          <a:prstGeom prst="rect">
            <a:avLst/>
          </a:prstGeom>
          <a:no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1.Hacer un proyecto que sea auténtico y </a:t>
            </a:r>
            <a:r>
              <a:rPr lang="es-MX" dirty="0" smtClean="0">
                <a:latin typeface="Times New Roman" panose="02020603050405020304" pitchFamily="18" charset="0"/>
                <a:cs typeface="Times New Roman" panose="02020603050405020304" pitchFamily="18" charset="0"/>
              </a:rPr>
              <a:t>real.</a:t>
            </a:r>
            <a:r>
              <a:rPr lang="es-MX" dirty="0">
                <a:latin typeface="Times New Roman" panose="02020603050405020304" pitchFamily="18" charset="0"/>
                <a:cs typeface="Times New Roman" panose="02020603050405020304" pitchFamily="18" charset="0"/>
              </a:rPr>
              <a:t> </a:t>
            </a:r>
          </a:p>
          <a:p>
            <a:pPr algn="ctr"/>
            <a:endParaRPr lang="es-MX" dirty="0"/>
          </a:p>
        </p:txBody>
      </p:sp>
      <p:sp>
        <p:nvSpPr>
          <p:cNvPr id="7" name="CuadroTexto 6"/>
          <p:cNvSpPr txBox="1"/>
          <p:nvPr/>
        </p:nvSpPr>
        <p:spPr>
          <a:xfrm>
            <a:off x="8433932" y="2199612"/>
            <a:ext cx="2184400" cy="1477328"/>
          </a:xfrm>
          <a:prstGeom prst="rect">
            <a:avLst/>
          </a:prstGeom>
          <a:no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2. Tener en cuenta las habilidades interpersonales de los </a:t>
            </a:r>
            <a:r>
              <a:rPr lang="es-MX" dirty="0" smtClean="0">
                <a:latin typeface="Times New Roman" panose="02020603050405020304" pitchFamily="18" charset="0"/>
                <a:cs typeface="Times New Roman" panose="02020603050405020304" pitchFamily="18" charset="0"/>
              </a:rPr>
              <a:t>alumnos.</a:t>
            </a:r>
            <a:r>
              <a:rPr lang="es-MX" dirty="0">
                <a:latin typeface="Times New Roman" panose="02020603050405020304" pitchFamily="18" charset="0"/>
                <a:cs typeface="Times New Roman" panose="02020603050405020304" pitchFamily="18" charset="0"/>
              </a:rPr>
              <a:t> </a:t>
            </a:r>
          </a:p>
          <a:p>
            <a:pPr algn="ctr"/>
            <a:endParaRPr lang="es-MX" dirty="0"/>
          </a:p>
        </p:txBody>
      </p:sp>
      <p:sp>
        <p:nvSpPr>
          <p:cNvPr id="8" name="CuadroTexto 7"/>
          <p:cNvSpPr txBox="1"/>
          <p:nvPr/>
        </p:nvSpPr>
        <p:spPr>
          <a:xfrm>
            <a:off x="8499892" y="3624941"/>
            <a:ext cx="3136900" cy="1200329"/>
          </a:xfrm>
          <a:prstGeom prst="rect">
            <a:avLst/>
          </a:prstGeom>
          <a:no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3. Aprender de grandes expertos sobre la evaluación de </a:t>
            </a:r>
            <a:r>
              <a:rPr lang="es-MX" dirty="0" smtClean="0">
                <a:latin typeface="Times New Roman" panose="02020603050405020304" pitchFamily="18" charset="0"/>
                <a:cs typeface="Times New Roman" panose="02020603050405020304" pitchFamily="18" charset="0"/>
              </a:rPr>
              <a:t>proyectos.</a:t>
            </a:r>
            <a:r>
              <a:rPr lang="es-MX" dirty="0">
                <a:latin typeface="Times New Roman" panose="02020603050405020304" pitchFamily="18" charset="0"/>
                <a:cs typeface="Times New Roman" panose="02020603050405020304" pitchFamily="18" charset="0"/>
              </a:rPr>
              <a:t> </a:t>
            </a:r>
          </a:p>
          <a:p>
            <a:pPr algn="ctr"/>
            <a:endParaRPr lang="es-MX" dirty="0"/>
          </a:p>
        </p:txBody>
      </p:sp>
      <p:sp>
        <p:nvSpPr>
          <p:cNvPr id="9" name="CuadroTexto 8"/>
          <p:cNvSpPr txBox="1"/>
          <p:nvPr/>
        </p:nvSpPr>
        <p:spPr>
          <a:xfrm>
            <a:off x="8002132" y="4938548"/>
            <a:ext cx="3048000" cy="1200329"/>
          </a:xfrm>
          <a:prstGeom prst="rect">
            <a:avLst/>
          </a:prstGeom>
          <a:no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4. Utiliza estrategias formativas para mantener los proyectos </a:t>
            </a:r>
            <a:r>
              <a:rPr lang="es-MX" dirty="0" smtClean="0">
                <a:latin typeface="Times New Roman" panose="02020603050405020304" pitchFamily="18" charset="0"/>
                <a:cs typeface="Times New Roman" panose="02020603050405020304" pitchFamily="18" charset="0"/>
              </a:rPr>
              <a:t>encarrilados.</a:t>
            </a:r>
            <a:endParaRPr lang="es-MX" dirty="0">
              <a:latin typeface="Times New Roman" panose="02020603050405020304" pitchFamily="18" charset="0"/>
              <a:cs typeface="Times New Roman" panose="02020603050405020304" pitchFamily="18" charset="0"/>
            </a:endParaRPr>
          </a:p>
          <a:p>
            <a:pPr algn="ctr"/>
            <a:endParaRPr lang="es-MX" dirty="0"/>
          </a:p>
        </p:txBody>
      </p:sp>
      <p:sp>
        <p:nvSpPr>
          <p:cNvPr id="10" name="CuadroTexto 9"/>
          <p:cNvSpPr txBox="1"/>
          <p:nvPr/>
        </p:nvSpPr>
        <p:spPr>
          <a:xfrm>
            <a:off x="5396054" y="5356167"/>
            <a:ext cx="2800250" cy="1477328"/>
          </a:xfrm>
          <a:prstGeom prst="rect">
            <a:avLst/>
          </a:prstGeom>
          <a:noFill/>
        </p:spPr>
        <p:txBody>
          <a:bodyPr wrap="square" rtlCol="0">
            <a:spAutoFit/>
          </a:bodyPr>
          <a:lstStyle/>
          <a:p>
            <a:pPr algn="ctr"/>
            <a:r>
              <a:rPr lang="es-MX" dirty="0" smtClean="0">
                <a:latin typeface="Times New Roman" panose="02020603050405020304" pitchFamily="18" charset="0"/>
                <a:cs typeface="Times New Roman" panose="02020603050405020304" pitchFamily="18" charset="0"/>
              </a:rPr>
              <a:t>5</a:t>
            </a:r>
            <a:r>
              <a:rPr lang="es-MX" dirty="0">
                <a:latin typeface="Times New Roman" panose="02020603050405020304" pitchFamily="18" charset="0"/>
                <a:cs typeface="Times New Roman" panose="02020603050405020304" pitchFamily="18" charset="0"/>
              </a:rPr>
              <a:t>. La importancia de obtener y dar repaso sobre aprendizaje de los alumnos </a:t>
            </a:r>
            <a:r>
              <a:rPr lang="es-MX" dirty="0" smtClean="0">
                <a:latin typeface="Times New Roman" panose="02020603050405020304" pitchFamily="18" charset="0"/>
                <a:cs typeface="Times New Roman" panose="02020603050405020304" pitchFamily="18" charset="0"/>
              </a:rPr>
              <a:t>rápidamente.</a:t>
            </a:r>
            <a:endParaRPr lang="es-MX" dirty="0">
              <a:latin typeface="Times New Roman" panose="02020603050405020304" pitchFamily="18" charset="0"/>
              <a:cs typeface="Times New Roman" panose="02020603050405020304" pitchFamily="18" charset="0"/>
            </a:endParaRPr>
          </a:p>
          <a:p>
            <a:pPr algn="ctr"/>
            <a:endParaRPr lang="es-MX" dirty="0"/>
          </a:p>
        </p:txBody>
      </p:sp>
      <p:sp>
        <p:nvSpPr>
          <p:cNvPr id="11" name="CuadroTexto 10"/>
          <p:cNvSpPr txBox="1"/>
          <p:nvPr/>
        </p:nvSpPr>
        <p:spPr>
          <a:xfrm>
            <a:off x="3270099" y="5540224"/>
            <a:ext cx="2126266" cy="923330"/>
          </a:xfrm>
          <a:prstGeom prst="rect">
            <a:avLst/>
          </a:prstGeom>
          <a:no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6. Céntrate en el trabajo en </a:t>
            </a:r>
            <a:r>
              <a:rPr lang="es-MX" dirty="0" smtClean="0">
                <a:latin typeface="Times New Roman" panose="02020603050405020304" pitchFamily="18" charset="0"/>
                <a:cs typeface="Times New Roman" panose="02020603050405020304" pitchFamily="18" charset="0"/>
              </a:rPr>
              <a:t>equipo.</a:t>
            </a:r>
            <a:r>
              <a:rPr lang="es-MX" dirty="0">
                <a:latin typeface="Times New Roman" panose="02020603050405020304" pitchFamily="18" charset="0"/>
                <a:cs typeface="Times New Roman" panose="02020603050405020304" pitchFamily="18" charset="0"/>
              </a:rPr>
              <a:t> </a:t>
            </a:r>
          </a:p>
          <a:p>
            <a:pPr algn="ctr"/>
            <a:endParaRPr lang="es-MX" dirty="0"/>
          </a:p>
        </p:txBody>
      </p:sp>
      <p:sp>
        <p:nvSpPr>
          <p:cNvPr id="12" name="CuadroTexto 11"/>
          <p:cNvSpPr txBox="1"/>
          <p:nvPr/>
        </p:nvSpPr>
        <p:spPr>
          <a:xfrm>
            <a:off x="998151" y="4474124"/>
            <a:ext cx="3094864" cy="1200329"/>
          </a:xfrm>
          <a:prstGeom prst="rect">
            <a:avLst/>
          </a:prstGeom>
          <a:no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7. Controlar el progreso de los alumnos con herramientas </a:t>
            </a:r>
            <a:r>
              <a:rPr lang="es-MX" dirty="0" smtClean="0">
                <a:latin typeface="Times New Roman" panose="02020603050405020304" pitchFamily="18" charset="0"/>
                <a:cs typeface="Times New Roman" panose="02020603050405020304" pitchFamily="18" charset="0"/>
              </a:rPr>
              <a:t>digitales.</a:t>
            </a:r>
            <a:r>
              <a:rPr lang="es-MX" dirty="0">
                <a:latin typeface="Times New Roman" panose="02020603050405020304" pitchFamily="18" charset="0"/>
                <a:cs typeface="Times New Roman" panose="02020603050405020304" pitchFamily="18" charset="0"/>
              </a:rPr>
              <a:t> </a:t>
            </a:r>
          </a:p>
          <a:p>
            <a:pPr algn="ctr"/>
            <a:endParaRPr lang="es-MX" dirty="0"/>
          </a:p>
        </p:txBody>
      </p:sp>
      <p:sp>
        <p:nvSpPr>
          <p:cNvPr id="13" name="CuadroTexto 12"/>
          <p:cNvSpPr txBox="1"/>
          <p:nvPr/>
        </p:nvSpPr>
        <p:spPr>
          <a:xfrm>
            <a:off x="569603" y="3163276"/>
            <a:ext cx="2982532" cy="923330"/>
          </a:xfrm>
          <a:prstGeom prst="rect">
            <a:avLst/>
          </a:prstGeom>
          <a:noFill/>
        </p:spPr>
        <p:txBody>
          <a:bodyPr wrap="square" rtlCol="0">
            <a:spAutoFit/>
          </a:bodyPr>
          <a:lstStyle/>
          <a:p>
            <a:pPr algn="ctr"/>
            <a:r>
              <a:rPr lang="es-MX" dirty="0">
                <a:latin typeface="Times New Roman" panose="02020603050405020304" pitchFamily="18" charset="0"/>
                <a:cs typeface="Times New Roman" panose="02020603050405020304" pitchFamily="18" charset="0"/>
              </a:rPr>
              <a:t>8. Incorpora una audiencia o público para la presentación del </a:t>
            </a:r>
            <a:r>
              <a:rPr lang="es-MX" dirty="0" smtClean="0">
                <a:latin typeface="Times New Roman" panose="02020603050405020304" pitchFamily="18" charset="0"/>
                <a:cs typeface="Times New Roman" panose="02020603050405020304" pitchFamily="18" charset="0"/>
              </a:rPr>
              <a:t>proyecto.</a:t>
            </a:r>
            <a:endParaRPr lang="es-MX" dirty="0"/>
          </a:p>
        </p:txBody>
      </p:sp>
      <p:sp>
        <p:nvSpPr>
          <p:cNvPr id="14" name="CuadroTexto 13"/>
          <p:cNvSpPr txBox="1"/>
          <p:nvPr/>
        </p:nvSpPr>
        <p:spPr>
          <a:xfrm>
            <a:off x="998151" y="2016663"/>
            <a:ext cx="2997200" cy="952500"/>
          </a:xfrm>
          <a:prstGeom prst="rect">
            <a:avLst/>
          </a:prstGeom>
          <a:noFill/>
        </p:spPr>
        <p:txBody>
          <a:bodyPr wrap="square" rtlCol="0">
            <a:spAutoFit/>
          </a:bodyPr>
          <a:lstStyle/>
          <a:p>
            <a:r>
              <a:rPr lang="es-MX" dirty="0">
                <a:latin typeface="Times New Roman" panose="02020603050405020304" pitchFamily="18" charset="0"/>
                <a:cs typeface="Times New Roman" panose="02020603050405020304" pitchFamily="18" charset="0"/>
              </a:rPr>
              <a:t>9. Desarrollo profesional del tipo “hazlo tú mismo</a:t>
            </a:r>
            <a:r>
              <a:rPr lang="es-MX" dirty="0" smtClean="0">
                <a:latin typeface="Times New Roman" panose="02020603050405020304" pitchFamily="18" charset="0"/>
                <a:cs typeface="Times New Roman" panose="02020603050405020304" pitchFamily="18" charset="0"/>
              </a:rPr>
              <a:t>”.</a:t>
            </a:r>
            <a:endParaRPr lang="es-MX" dirty="0">
              <a:latin typeface="Times New Roman" panose="02020603050405020304" pitchFamily="18" charset="0"/>
              <a:cs typeface="Times New Roman" panose="02020603050405020304" pitchFamily="18" charset="0"/>
            </a:endParaRPr>
          </a:p>
          <a:p>
            <a:endParaRPr lang="es-MX" dirty="0"/>
          </a:p>
        </p:txBody>
      </p:sp>
      <p:pic>
        <p:nvPicPr>
          <p:cNvPr id="16" name="Imagen 15"/>
          <p:cNvPicPr>
            <a:picLocks noChangeAspect="1"/>
          </p:cNvPicPr>
          <p:nvPr/>
        </p:nvPicPr>
        <p:blipFill>
          <a:blip r:embed="rId2"/>
          <a:stretch>
            <a:fillRect/>
          </a:stretch>
        </p:blipFill>
        <p:spPr>
          <a:xfrm>
            <a:off x="4233904" y="2216789"/>
            <a:ext cx="3810000" cy="2857500"/>
          </a:xfrm>
          <a:prstGeom prst="ellipse">
            <a:avLst/>
          </a:prstGeom>
          <a:ln>
            <a:noFill/>
          </a:ln>
          <a:effectLst>
            <a:softEdge rad="112500"/>
          </a:effectLst>
        </p:spPr>
      </p:pic>
    </p:spTree>
    <p:extLst>
      <p:ext uri="{BB962C8B-B14F-4D97-AF65-F5344CB8AC3E}">
        <p14:creationId xmlns:p14="http://schemas.microsoft.com/office/powerpoint/2010/main" val="2810628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947831" y="253467"/>
            <a:ext cx="6168980" cy="954107"/>
          </a:xfrm>
          <a:prstGeom prst="rect">
            <a:avLst/>
          </a:prstGeom>
          <a:noFill/>
        </p:spPr>
        <p:txBody>
          <a:bodyPr wrap="square" rtlCol="0">
            <a:spAutoFit/>
          </a:bodyPr>
          <a:lstStyle/>
          <a:p>
            <a:pPr algn="ctr"/>
            <a:r>
              <a:rPr lang="es-MX" sz="2800" b="1" u="sng" dirty="0" smtClean="0">
                <a:latin typeface="Times New Roman" panose="02020603050405020304" pitchFamily="18" charset="0"/>
                <a:cs typeface="Times New Roman" panose="02020603050405020304" pitchFamily="18" charset="0"/>
              </a:rPr>
              <a:t>¿En que consisten los proyectos científicos, ciudadanos y tecnológicos?</a:t>
            </a:r>
            <a:endParaRPr lang="es-MX" sz="2800" b="1" u="sng"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326266" y="1786788"/>
            <a:ext cx="3271233" cy="3416320"/>
          </a:xfrm>
          <a:prstGeom prst="rect">
            <a:avLst/>
          </a:prstGeom>
          <a:solidFill>
            <a:srgbClr val="FFFF00"/>
          </a:solidFill>
          <a:ln>
            <a:solidFill>
              <a:schemeClr val="tx1"/>
            </a:solidFill>
          </a:ln>
        </p:spPr>
        <p:txBody>
          <a:bodyPr wrap="square" rtlCol="0">
            <a:spAutoFit/>
          </a:bodyPr>
          <a:lstStyle/>
          <a:p>
            <a:pPr algn="ctr"/>
            <a:r>
              <a:rPr lang="es-MX" b="1" dirty="0">
                <a:latin typeface="Times New Roman" panose="02020603050405020304" pitchFamily="18" charset="0"/>
                <a:cs typeface="Times New Roman" panose="02020603050405020304" pitchFamily="18" charset="0"/>
              </a:rPr>
              <a:t>Proyecto científico</a:t>
            </a:r>
            <a:r>
              <a:rPr lang="es-MX" dirty="0">
                <a:latin typeface="Times New Roman" panose="02020603050405020304" pitchFamily="18" charset="0"/>
                <a:cs typeface="Times New Roman" panose="02020603050405020304" pitchFamily="18" charset="0"/>
              </a:rPr>
              <a:t>: </a:t>
            </a:r>
            <a:endParaRPr lang="es-MX" dirty="0" smtClean="0">
              <a:latin typeface="Times New Roman" panose="02020603050405020304" pitchFamily="18" charset="0"/>
              <a:cs typeface="Times New Roman" panose="02020603050405020304" pitchFamily="18" charset="0"/>
            </a:endParaRPr>
          </a:p>
          <a:p>
            <a:pPr algn="ctr"/>
            <a:r>
              <a:rPr lang="es-MX" dirty="0" smtClean="0">
                <a:latin typeface="Times New Roman" panose="02020603050405020304" pitchFamily="18" charset="0"/>
                <a:cs typeface="Times New Roman" panose="02020603050405020304" pitchFamily="18" charset="0"/>
              </a:rPr>
              <a:t>El </a:t>
            </a:r>
            <a:r>
              <a:rPr lang="es-MX" dirty="0">
                <a:latin typeface="Times New Roman" panose="02020603050405020304" pitchFamily="18" charset="0"/>
                <a:cs typeface="Times New Roman" panose="02020603050405020304" pitchFamily="18" charset="0"/>
              </a:rPr>
              <a:t>conjunto de planes, ideas y acciones que deben desarrollarse de forma coordinada para alcanzar una meta recibe el nombre de proyecto, siendo científico un adjetivo que menciona su vinculación a la ciencia (la agrupación de métodos, procedimientos y técnicas para generar conocimientos objetivos).</a:t>
            </a:r>
            <a:endParaRPr lang="es-MX"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8263943" y="1649837"/>
            <a:ext cx="3503054" cy="2862322"/>
          </a:xfrm>
          <a:prstGeom prst="rect">
            <a:avLst/>
          </a:prstGeom>
          <a:solidFill>
            <a:srgbClr val="92D050"/>
          </a:solidFill>
          <a:ln>
            <a:solidFill>
              <a:schemeClr val="tx1"/>
            </a:solidFill>
          </a:ln>
        </p:spPr>
        <p:txBody>
          <a:bodyPr wrap="square" rtlCol="0">
            <a:spAutoFit/>
          </a:bodyPr>
          <a:lstStyle/>
          <a:p>
            <a:pPr algn="ctr"/>
            <a:r>
              <a:rPr lang="es-MX" b="1" dirty="0">
                <a:latin typeface="Times New Roman" panose="02020603050405020304" pitchFamily="18" charset="0"/>
                <a:cs typeface="Times New Roman" panose="02020603050405020304" pitchFamily="18" charset="0"/>
              </a:rPr>
              <a:t>Proyecto tecnológico</a:t>
            </a:r>
            <a:r>
              <a:rPr lang="es-MX" dirty="0">
                <a:latin typeface="Times New Roman" panose="02020603050405020304" pitchFamily="18" charset="0"/>
                <a:cs typeface="Times New Roman" panose="02020603050405020304" pitchFamily="18" charset="0"/>
              </a:rPr>
              <a:t>: </a:t>
            </a:r>
            <a:endParaRPr lang="es-MX" dirty="0" smtClean="0">
              <a:latin typeface="Times New Roman" panose="02020603050405020304" pitchFamily="18" charset="0"/>
              <a:cs typeface="Times New Roman" panose="02020603050405020304" pitchFamily="18" charset="0"/>
            </a:endParaRPr>
          </a:p>
          <a:p>
            <a:pPr algn="ctr"/>
            <a:r>
              <a:rPr lang="es-MX" dirty="0" smtClean="0">
                <a:latin typeface="Times New Roman" panose="02020603050405020304" pitchFamily="18" charset="0"/>
                <a:cs typeface="Times New Roman" panose="02020603050405020304" pitchFamily="18" charset="0"/>
              </a:rPr>
              <a:t>La esencia de un</a:t>
            </a:r>
            <a:r>
              <a:rPr lang="es-MX" dirty="0">
                <a:latin typeface="Times New Roman" panose="02020603050405020304" pitchFamily="18" charset="0"/>
                <a:cs typeface="Times New Roman" panose="02020603050405020304" pitchFamily="18" charset="0"/>
              </a:rPr>
              <a:t> proyecto </a:t>
            </a:r>
            <a:r>
              <a:rPr lang="es-MX" dirty="0" smtClean="0">
                <a:latin typeface="Times New Roman" panose="02020603050405020304" pitchFamily="18" charset="0"/>
                <a:cs typeface="Times New Roman" panose="02020603050405020304" pitchFamily="18" charset="0"/>
              </a:rPr>
              <a:t>tecnológico</a:t>
            </a:r>
            <a:r>
              <a:rPr lang="es-MX" dirty="0">
                <a:latin typeface="Times New Roman" panose="02020603050405020304" pitchFamily="18" charset="0"/>
                <a:cs typeface="Times New Roman" panose="02020603050405020304" pitchFamily="18" charset="0"/>
              </a:rPr>
              <a:t> es la creación, modificación o adaptación de un producto específico gracias al empleo de la tecnología. </a:t>
            </a:r>
            <a:r>
              <a:rPr lang="es-MX" dirty="0">
                <a:latin typeface="Times New Roman" panose="02020603050405020304" pitchFamily="18" charset="0"/>
                <a:cs typeface="Times New Roman" panose="02020603050405020304" pitchFamily="18" charset="0"/>
              </a:rPr>
              <a:t>El producto tecnológico, </a:t>
            </a:r>
            <a:r>
              <a:rPr lang="es-MX" dirty="0">
                <a:latin typeface="Times New Roman" panose="02020603050405020304" pitchFamily="18" charset="0"/>
                <a:cs typeface="Times New Roman" panose="02020603050405020304" pitchFamily="18" charset="0"/>
              </a:rPr>
              <a:t>que es el resultado del proceso, tiene como función satisfacer una necesidad, demanda o servicio.</a:t>
            </a:r>
            <a:endParaRPr lang="es-MX"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3934496" y="3237963"/>
            <a:ext cx="3992450" cy="3416320"/>
          </a:xfrm>
          <a:prstGeom prst="rect">
            <a:avLst/>
          </a:prstGeom>
          <a:solidFill>
            <a:srgbClr val="FFC000"/>
          </a:solidFill>
          <a:ln>
            <a:solidFill>
              <a:schemeClr val="tx1"/>
            </a:solidFill>
          </a:ln>
        </p:spPr>
        <p:txBody>
          <a:bodyPr wrap="square" rtlCol="0">
            <a:spAutoFit/>
          </a:bodyPr>
          <a:lstStyle/>
          <a:p>
            <a:pPr algn="ctr"/>
            <a:r>
              <a:rPr lang="es-MX" b="1" dirty="0">
                <a:latin typeface="Times New Roman" panose="02020603050405020304" pitchFamily="18" charset="0"/>
                <a:cs typeface="Times New Roman" panose="02020603050405020304" pitchFamily="18" charset="0"/>
              </a:rPr>
              <a:t>Proyecto </a:t>
            </a:r>
            <a:r>
              <a:rPr lang="es-MX" b="1" dirty="0" smtClean="0">
                <a:latin typeface="Times New Roman" panose="02020603050405020304" pitchFamily="18" charset="0"/>
                <a:cs typeface="Times New Roman" panose="02020603050405020304" pitchFamily="18" charset="0"/>
              </a:rPr>
              <a:t>Ciudadano: </a:t>
            </a:r>
          </a:p>
          <a:p>
            <a:pPr algn="ctr"/>
            <a:r>
              <a:rPr lang="es-MX" dirty="0" smtClean="0">
                <a:latin typeface="Times New Roman" panose="02020603050405020304" pitchFamily="18" charset="0"/>
                <a:cs typeface="Times New Roman" panose="02020603050405020304" pitchFamily="18" charset="0"/>
              </a:rPr>
              <a:t>Es </a:t>
            </a:r>
            <a:r>
              <a:rPr lang="es-MX" dirty="0">
                <a:latin typeface="Times New Roman" panose="02020603050405020304" pitchFamily="18" charset="0"/>
                <a:cs typeface="Times New Roman" panose="02020603050405020304" pitchFamily="18" charset="0"/>
              </a:rPr>
              <a:t>el programa dirigido a estudiantes de educación secundaria en el que los jóvenes aprenden a conocer y a ejercer sus derechos y obligaciones como ciudadanos del país a través de la investigación de un problema común en sus comunidades y de las políticas públicas existentes al respecto, con el objetivo de plantear una propuesta y un plan de acción alternativo para </a:t>
            </a:r>
            <a:r>
              <a:rPr lang="es-MX" dirty="0" smtClean="0">
                <a:latin typeface="Times New Roman" panose="02020603050405020304" pitchFamily="18" charset="0"/>
                <a:cs typeface="Times New Roman" panose="02020603050405020304" pitchFamily="18" charset="0"/>
              </a:rPr>
              <a:t>solucionarlo.</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4451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FB6B56A4-AFC0-428F-8138-AD262BF9FF38}"/>
              </a:ext>
            </a:extLst>
          </p:cNvPr>
          <p:cNvSpPr/>
          <p:nvPr/>
        </p:nvSpPr>
        <p:spPr>
          <a:xfrm>
            <a:off x="1633517" y="2173667"/>
            <a:ext cx="6096000" cy="646331"/>
          </a:xfrm>
          <a:prstGeom prst="rect">
            <a:avLst/>
          </a:prstGeom>
        </p:spPr>
        <p:txBody>
          <a:bodyPr>
            <a:spAutoFit/>
          </a:bodyPr>
          <a:lstStyle/>
          <a:p>
            <a:endParaRPr lang="es-MX" dirty="0"/>
          </a:p>
          <a:p>
            <a:endParaRPr lang="es-MX" dirty="0"/>
          </a:p>
        </p:txBody>
      </p:sp>
      <p:sp>
        <p:nvSpPr>
          <p:cNvPr id="5" name="CuadroTexto 4">
            <a:extLst>
              <a:ext uri="{FF2B5EF4-FFF2-40B4-BE49-F238E27FC236}">
                <a16:creationId xmlns="" xmlns:a16="http://schemas.microsoft.com/office/drawing/2014/main" id="{ECEEFA99-918A-461C-9F72-15D6FFA7419D}"/>
              </a:ext>
            </a:extLst>
          </p:cNvPr>
          <p:cNvSpPr txBox="1"/>
          <p:nvPr/>
        </p:nvSpPr>
        <p:spPr>
          <a:xfrm>
            <a:off x="663104" y="404885"/>
            <a:ext cx="5555672" cy="584775"/>
          </a:xfrm>
          <a:prstGeom prst="rect">
            <a:avLst/>
          </a:prstGeom>
          <a:noFill/>
        </p:spPr>
        <p:txBody>
          <a:bodyPr wrap="square" rtlCol="0">
            <a:spAutoFit/>
          </a:bodyPr>
          <a:lstStyle/>
          <a:p>
            <a:r>
              <a:rPr lang="es-MX" sz="3200" b="1" u="sng" dirty="0">
                <a:latin typeface="Times New Roman" panose="02020603050405020304" pitchFamily="18" charset="0"/>
                <a:cs typeface="Times New Roman" panose="02020603050405020304" pitchFamily="18" charset="0"/>
              </a:rPr>
              <a:t>FUENTES</a:t>
            </a:r>
          </a:p>
        </p:txBody>
      </p:sp>
      <p:sp>
        <p:nvSpPr>
          <p:cNvPr id="6" name="CuadroTexto 5"/>
          <p:cNvSpPr txBox="1"/>
          <p:nvPr/>
        </p:nvSpPr>
        <p:spPr>
          <a:xfrm>
            <a:off x="623519" y="1298751"/>
            <a:ext cx="11190514" cy="5109091"/>
          </a:xfrm>
          <a:prstGeom prst="rect">
            <a:avLst/>
          </a:prstGeom>
          <a:noFill/>
        </p:spPr>
        <p:txBody>
          <a:bodyPr wrap="square" rtlCol="0">
            <a:spAutoFit/>
          </a:bodyPr>
          <a:lstStyle/>
          <a:p>
            <a:r>
              <a:rPr lang="es-MX" sz="1600" dirty="0" smtClean="0">
                <a:hlinkClick r:id="rId2"/>
              </a:rPr>
              <a:t>https</a:t>
            </a:r>
            <a:r>
              <a:rPr lang="es-MX" sz="1600" dirty="0">
                <a:hlinkClick r:id="rId2"/>
              </a:rPr>
              <a:t>://www.guiainfantil.com/articulos/educacion/escuela-colegio/en-que-consiste-el-aprendizaje-por-proyectos-en-el-aula</a:t>
            </a:r>
            <a:r>
              <a:rPr lang="es-MX" sz="1600" dirty="0" smtClean="0">
                <a:hlinkClick r:id="rId2"/>
              </a:rPr>
              <a:t>/</a:t>
            </a:r>
            <a:endParaRPr lang="es-MX" sz="1600" dirty="0" smtClean="0"/>
          </a:p>
          <a:p>
            <a:endParaRPr lang="es-MX" sz="1600" dirty="0" smtClean="0"/>
          </a:p>
          <a:p>
            <a:r>
              <a:rPr lang="es-MX" sz="1600" dirty="0">
                <a:hlinkClick r:id="rId3"/>
              </a:rPr>
              <a:t>https://obsbusiness.school/es/noticias/innovacion/cuales-son-las-etapas-de-un-proyecto-te-lo-contamos-en-esta-infografia</a:t>
            </a:r>
            <a:endParaRPr lang="es-MX" sz="1600" dirty="0"/>
          </a:p>
          <a:p>
            <a:endParaRPr lang="es-MX" sz="1600" dirty="0" smtClean="0"/>
          </a:p>
          <a:p>
            <a:r>
              <a:rPr lang="es-MX" sz="1600" u="sng" dirty="0">
                <a:hlinkClick r:id="rId4"/>
              </a:rPr>
              <a:t>https://</a:t>
            </a:r>
            <a:r>
              <a:rPr lang="es-MX" sz="1600" u="sng" dirty="0" smtClean="0">
                <a:hlinkClick r:id="rId4"/>
              </a:rPr>
              <a:t>yavne.edu.mx/pages/circular/cch/inicio2015/met_tra_pro.pdf</a:t>
            </a:r>
            <a:endParaRPr lang="es-MX" sz="1600" u="sng" dirty="0" smtClean="0"/>
          </a:p>
          <a:p>
            <a:endParaRPr lang="es-MX" sz="1600" u="sng" dirty="0"/>
          </a:p>
          <a:p>
            <a:r>
              <a:rPr lang="es-MX" sz="1600" u="sng" dirty="0">
                <a:hlinkClick r:id="rId5"/>
              </a:rPr>
              <a:t>https://</a:t>
            </a:r>
            <a:r>
              <a:rPr lang="es-MX" sz="1600" u="sng" dirty="0" smtClean="0">
                <a:hlinkClick r:id="rId5"/>
              </a:rPr>
              <a:t>www.evirtualplus.com/aprendizaje-por-proyectos</a:t>
            </a:r>
            <a:r>
              <a:rPr lang="es-MX" sz="1600" u="sng" dirty="0">
                <a:hlinkClick r:id="rId5"/>
              </a:rPr>
              <a:t>/</a:t>
            </a:r>
            <a:endParaRPr lang="es-MX" sz="1600" dirty="0"/>
          </a:p>
          <a:p>
            <a:endParaRPr lang="es-MX" sz="1600" dirty="0"/>
          </a:p>
          <a:p>
            <a:r>
              <a:rPr lang="es-MX" sz="1600" u="sng" dirty="0">
                <a:hlinkClick r:id="rId6"/>
              </a:rPr>
              <a:t>https://es.slideshare.net/Ciclosmisi/trabajo-por-proyectos-7105234</a:t>
            </a:r>
            <a:endParaRPr lang="es-MX" sz="1600" dirty="0"/>
          </a:p>
          <a:p>
            <a:endParaRPr lang="es-MX" sz="1600" dirty="0" smtClean="0"/>
          </a:p>
          <a:p>
            <a:r>
              <a:rPr lang="es-MX" sz="1600" dirty="0">
                <a:hlinkClick r:id="rId7"/>
              </a:rPr>
              <a:t>https://</a:t>
            </a:r>
            <a:r>
              <a:rPr lang="es-MX" sz="1600" dirty="0" smtClean="0">
                <a:hlinkClick r:id="rId7"/>
              </a:rPr>
              <a:t>es.wikipedia.org/wiki/Aprendizaje_basado_en_proyectos</a:t>
            </a:r>
            <a:endParaRPr lang="es-MX" sz="1600" dirty="0" smtClean="0"/>
          </a:p>
          <a:p>
            <a:endParaRPr lang="es-MX" sz="1600" dirty="0"/>
          </a:p>
          <a:p>
            <a:r>
              <a:rPr lang="es-MX" sz="1600" dirty="0">
                <a:hlinkClick r:id="rId8"/>
              </a:rPr>
              <a:t>http://www.eduforics.com/es/10-consejos-evaluar-aprendizaje-basado-proyectos</a:t>
            </a:r>
            <a:r>
              <a:rPr lang="es-MX" sz="1600" dirty="0" smtClean="0">
                <a:hlinkClick r:id="rId8"/>
              </a:rPr>
              <a:t>/</a:t>
            </a:r>
            <a:endParaRPr lang="es-MX" sz="1600" dirty="0" smtClean="0"/>
          </a:p>
          <a:p>
            <a:endParaRPr lang="es-MX" sz="1600" dirty="0" smtClean="0"/>
          </a:p>
          <a:p>
            <a:r>
              <a:rPr lang="es-MX" sz="1600" dirty="0">
                <a:hlinkClick r:id="rId9"/>
              </a:rPr>
              <a:t>https://</a:t>
            </a:r>
            <a:r>
              <a:rPr lang="es-MX" sz="1600" dirty="0" smtClean="0">
                <a:hlinkClick r:id="rId9"/>
              </a:rPr>
              <a:t>es.wikipedia.org/wiki/Proyecto</a:t>
            </a:r>
            <a:endParaRPr lang="es-MX" sz="1600" dirty="0" smtClean="0"/>
          </a:p>
          <a:p>
            <a:endParaRPr lang="es-MX" sz="1600" dirty="0"/>
          </a:p>
          <a:p>
            <a:r>
              <a:rPr lang="es-MX" sz="1600" dirty="0">
                <a:hlinkClick r:id="rId10"/>
              </a:rPr>
              <a:t>https://</a:t>
            </a:r>
            <a:r>
              <a:rPr lang="es-MX" sz="1600" dirty="0" smtClean="0">
                <a:hlinkClick r:id="rId10"/>
              </a:rPr>
              <a:t>obsbusiness.school/es/blog-project-management/tipos-de-proyecto/proyecto-tecnologico-definicion-y-caracteristicas</a:t>
            </a:r>
            <a:endParaRPr lang="es-MX" sz="1600" dirty="0" smtClean="0"/>
          </a:p>
          <a:p>
            <a:endParaRPr lang="es-MX" sz="1600" dirty="0"/>
          </a:p>
          <a:p>
            <a:r>
              <a:rPr lang="es-MX" sz="1600" dirty="0">
                <a:hlinkClick r:id="rId11"/>
              </a:rPr>
              <a:t>https://pe.usembassy.gov/es/education-culture-es/project-citizen-es</a:t>
            </a:r>
            <a:r>
              <a:rPr lang="es-MX" sz="1600" dirty="0" smtClean="0">
                <a:hlinkClick r:id="rId11"/>
              </a:rPr>
              <a:t>/</a:t>
            </a:r>
            <a:r>
              <a:rPr lang="es-MX" sz="1600" dirty="0" smtClean="0"/>
              <a:t> </a:t>
            </a:r>
            <a:endParaRPr lang="es-MX" sz="1600" dirty="0"/>
          </a:p>
          <a:p>
            <a:endParaRPr lang="es-MX" sz="1600" dirty="0"/>
          </a:p>
        </p:txBody>
      </p:sp>
    </p:spTree>
    <p:extLst>
      <p:ext uri="{BB962C8B-B14F-4D97-AF65-F5344CB8AC3E}">
        <p14:creationId xmlns:p14="http://schemas.microsoft.com/office/powerpoint/2010/main" val="638319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19707" y="360608"/>
            <a:ext cx="9504609" cy="1323439"/>
          </a:xfrm>
          <a:prstGeom prst="rect">
            <a:avLst/>
          </a:prstGeom>
          <a:noFill/>
        </p:spPr>
        <p:txBody>
          <a:bodyPr wrap="square" rtlCol="0">
            <a:spAutoFit/>
          </a:bodyPr>
          <a:lstStyle/>
          <a:p>
            <a:r>
              <a:rPr lang="es-MX" sz="4000" b="1" u="sng" dirty="0">
                <a:latin typeface="Times New Roman" panose="02020603050405020304" pitchFamily="18" charset="0"/>
                <a:cs typeface="Times New Roman" panose="02020603050405020304" pitchFamily="18" charset="0"/>
              </a:rPr>
              <a:t>¿En qué consiste el trabajo por proyectos?</a:t>
            </a:r>
          </a:p>
          <a:p>
            <a:endParaRPr lang="es-MX" sz="4000" b="1" u="sng"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1152659" y="2664200"/>
            <a:ext cx="4623515" cy="2585323"/>
          </a:xfrm>
          <a:prstGeom prst="rect">
            <a:avLst/>
          </a:prstGeom>
          <a:noFill/>
          <a:ln>
            <a:noFill/>
          </a:ln>
        </p:spPr>
        <p:txBody>
          <a:bodyPr wrap="square" rtlCol="0">
            <a:spAutoFit/>
          </a:bodyPr>
          <a:lstStyle/>
          <a:p>
            <a:pPr algn="ctr"/>
            <a:r>
              <a:rPr lang="es-MX" dirty="0">
                <a:latin typeface="Times New Roman" panose="02020603050405020304" pitchFamily="18" charset="0"/>
                <a:cs typeface="Times New Roman" panose="02020603050405020304" pitchFamily="18" charset="0"/>
              </a:rPr>
              <a:t>C</a:t>
            </a:r>
            <a:r>
              <a:rPr lang="es-MX" dirty="0" smtClean="0">
                <a:latin typeface="Times New Roman" panose="02020603050405020304" pitchFamily="18" charset="0"/>
                <a:cs typeface="Times New Roman" panose="02020603050405020304" pitchFamily="18" charset="0"/>
              </a:rPr>
              <a:t>onsiste </a:t>
            </a:r>
            <a:r>
              <a:rPr lang="es-MX" dirty="0">
                <a:latin typeface="Times New Roman" panose="02020603050405020304" pitchFamily="18" charset="0"/>
                <a:cs typeface="Times New Roman" panose="02020603050405020304" pitchFamily="18" charset="0"/>
              </a:rPr>
              <a:t>en la construcción con los estudiantes de un problema, el diseño de estrategias de resolución, su ejecución y valoración, buscando el trabajo en equipo y la participación de otras teniendo como base la formación y/o consolidación de un determinado conjunto de competencias definidas dentro del Proyecto Educativo Institucional.</a:t>
            </a:r>
          </a:p>
          <a:p>
            <a:pPr algn="ctr"/>
            <a:endParaRPr lang="es-MX"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7018986" y="5399544"/>
            <a:ext cx="5743978" cy="1077218"/>
          </a:xfrm>
          <a:prstGeom prst="rect">
            <a:avLst/>
          </a:prstGeom>
          <a:noFill/>
        </p:spPr>
        <p:txBody>
          <a:bodyPr wrap="square" rtlCol="0">
            <a:spAutoFit/>
          </a:bodyPr>
          <a:lstStyle/>
          <a:p>
            <a:r>
              <a:rPr lang="es-MX" sz="3200" b="1" u="sng" dirty="0">
                <a:latin typeface="Times New Roman" panose="02020603050405020304" pitchFamily="18" charset="0"/>
                <a:cs typeface="Times New Roman" panose="02020603050405020304" pitchFamily="18" charset="0"/>
              </a:rPr>
              <a:t>¿Desde cuándo se utilizan?</a:t>
            </a:r>
          </a:p>
          <a:p>
            <a:endParaRPr lang="es-MX" sz="3200" b="1" u="sng" dirty="0">
              <a:latin typeface="Times New Roman" panose="02020603050405020304" pitchFamily="18" charset="0"/>
              <a:cs typeface="Times New Roman" panose="02020603050405020304" pitchFamily="18" charset="0"/>
            </a:endParaRPr>
          </a:p>
        </p:txBody>
      </p:sp>
      <p:sp>
        <p:nvSpPr>
          <p:cNvPr id="5" name="CuadroTexto 4"/>
          <p:cNvSpPr txBox="1"/>
          <p:nvPr/>
        </p:nvSpPr>
        <p:spPr>
          <a:xfrm>
            <a:off x="8796271" y="6107430"/>
            <a:ext cx="4456090" cy="369332"/>
          </a:xfrm>
          <a:prstGeom prst="rect">
            <a:avLst/>
          </a:prstGeom>
          <a:noFill/>
        </p:spPr>
        <p:txBody>
          <a:bodyPr wrap="square" rtlCol="0">
            <a:spAutoFit/>
          </a:bodyPr>
          <a:lstStyle/>
          <a:p>
            <a:r>
              <a:rPr lang="es-MX" dirty="0" smtClean="0">
                <a:latin typeface="Times New Roman" panose="02020603050405020304" pitchFamily="18" charset="0"/>
                <a:cs typeface="Times New Roman" panose="02020603050405020304" pitchFamily="18" charset="0"/>
              </a:rPr>
              <a:t>Desde 1850</a:t>
            </a:r>
            <a:endParaRPr lang="es-MX" dirty="0">
              <a:latin typeface="Times New Roman" panose="02020603050405020304" pitchFamily="18" charset="0"/>
              <a:cs typeface="Times New Roman" panose="02020603050405020304" pitchFamily="18" charset="0"/>
            </a:endParaRPr>
          </a:p>
        </p:txBody>
      </p:sp>
      <p:sp>
        <p:nvSpPr>
          <p:cNvPr id="6" name="Marco 5"/>
          <p:cNvSpPr/>
          <p:nvPr/>
        </p:nvSpPr>
        <p:spPr>
          <a:xfrm>
            <a:off x="437882" y="1684047"/>
            <a:ext cx="6053070" cy="425410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7" name="Imagen 6"/>
          <p:cNvPicPr>
            <a:picLocks noChangeAspect="1"/>
          </p:cNvPicPr>
          <p:nvPr/>
        </p:nvPicPr>
        <p:blipFill>
          <a:blip r:embed="rId2"/>
          <a:stretch>
            <a:fillRect/>
          </a:stretch>
        </p:blipFill>
        <p:spPr>
          <a:xfrm>
            <a:off x="7209099" y="2005781"/>
            <a:ext cx="3815217" cy="2866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420640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90618" y="555934"/>
            <a:ext cx="8371267" cy="1754326"/>
          </a:xfrm>
          <a:prstGeom prst="rect">
            <a:avLst/>
          </a:prstGeom>
          <a:noFill/>
        </p:spPr>
        <p:txBody>
          <a:bodyPr wrap="square" rtlCol="0">
            <a:spAutoFit/>
          </a:bodyPr>
          <a:lstStyle/>
          <a:p>
            <a:pPr algn="ctr"/>
            <a:r>
              <a:rPr lang="es-MX" sz="3600" b="1" u="sng" dirty="0">
                <a:latin typeface="Times New Roman" panose="02020603050405020304" pitchFamily="18" charset="0"/>
                <a:cs typeface="Times New Roman" panose="02020603050405020304" pitchFamily="18" charset="0"/>
              </a:rPr>
              <a:t>¿Cuál es la importancia de trabajar por proyectos?</a:t>
            </a:r>
            <a:endParaRPr lang="es-MX" sz="3600" u="sng" dirty="0">
              <a:latin typeface="Times New Roman" panose="02020603050405020304" pitchFamily="18" charset="0"/>
              <a:cs typeface="Times New Roman" panose="02020603050405020304" pitchFamily="18" charset="0"/>
            </a:endParaRPr>
          </a:p>
          <a:p>
            <a:pPr algn="ctr"/>
            <a:endParaRPr lang="es-MX" sz="3600" u="sng" dirty="0">
              <a:latin typeface="Times New Roman" panose="02020603050405020304" pitchFamily="18" charset="0"/>
              <a:cs typeface="Times New Roman" panose="02020603050405020304" pitchFamily="18" charset="0"/>
            </a:endParaRPr>
          </a:p>
        </p:txBody>
      </p:sp>
      <p:sp>
        <p:nvSpPr>
          <p:cNvPr id="3" name="CuadroTexto 2"/>
          <p:cNvSpPr txBox="1"/>
          <p:nvPr/>
        </p:nvSpPr>
        <p:spPr>
          <a:xfrm rot="664266">
            <a:off x="7020727" y="2674165"/>
            <a:ext cx="4121239" cy="3416320"/>
          </a:xfrm>
          <a:prstGeom prst="rect">
            <a:avLst/>
          </a:prstGeom>
          <a:noFill/>
          <a:ln>
            <a:solidFill>
              <a:schemeClr val="accent1"/>
            </a:solidFill>
          </a:ln>
        </p:spPr>
        <p:txBody>
          <a:bodyPr wrap="square" rtlCol="0">
            <a:spAutoFit/>
          </a:bodyPr>
          <a:lstStyle/>
          <a:p>
            <a:pPr algn="ctr"/>
            <a:r>
              <a:rPr lang="es-MX" dirty="0">
                <a:latin typeface="Times New Roman" panose="02020603050405020304" pitchFamily="18" charset="0"/>
                <a:cs typeface="Times New Roman" panose="02020603050405020304" pitchFamily="18" charset="0"/>
              </a:rPr>
              <a:t>La metodología de proyectos tiene gran valor en la educación, ya que en ella se integran aspectos fundamentales en la formación, tales como: observación de fenómenos naturales y/o sociales, análisis de documentos, consulta bibliográfica, interpretación de situaciones, construcción de instrumentos de conocimiento, desarrollo de la creatividad, afianzamiento de las competencias comunicativas y trabajo en equipo.</a:t>
            </a:r>
          </a:p>
          <a:p>
            <a:pPr algn="ctr"/>
            <a:endParaRPr lang="es-MX"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rot="21103735">
            <a:off x="993196" y="1947400"/>
            <a:ext cx="4640444" cy="38080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61594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ceptos sobre tecnología de colaboración - Cisco">
            <a:extLst>
              <a:ext uri="{FF2B5EF4-FFF2-40B4-BE49-F238E27FC236}">
                <a16:creationId xmlns="" xmlns:a16="http://schemas.microsoft.com/office/drawing/2014/main" id="{AB9A5C05-CF15-49BA-A9BD-17E3978BFA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75" t="12094" r="11728" b="9780"/>
          <a:stretch/>
        </p:blipFill>
        <p:spPr bwMode="auto">
          <a:xfrm>
            <a:off x="99354" y="2891140"/>
            <a:ext cx="2811861" cy="2838349"/>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Qué es Proyecto? » Su Definición y Significado [2020]">
            <a:extLst>
              <a:ext uri="{FF2B5EF4-FFF2-40B4-BE49-F238E27FC236}">
                <a16:creationId xmlns="" xmlns:a16="http://schemas.microsoft.com/office/drawing/2014/main" id="{DD09A781-D209-41B4-90CF-7DFAA6EBD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323" y="2203196"/>
            <a:ext cx="2811861" cy="2838348"/>
          </a:xfrm>
          <a:prstGeom prst="ellipse">
            <a:avLst/>
          </a:prstGeom>
          <a:noFill/>
          <a:extLst>
            <a:ext uri="{909E8E84-426E-40DD-AFC4-6F175D3DCCD1}">
              <a14:hiddenFill xmlns:a14="http://schemas.microsoft.com/office/drawing/2010/main">
                <a:solidFill>
                  <a:srgbClr val="FFFFFF"/>
                </a:solidFill>
              </a14:hiddenFill>
            </a:ext>
          </a:extLst>
        </p:spPr>
      </p:pic>
      <p:pic>
        <p:nvPicPr>
          <p:cNvPr id="1032" name="Picture 8" descr="TRANSFORMACIONES DECISIVAS: LA COMUNICACIÓN Y LA TECNOLOGÍA EN PRO ...">
            <a:extLst>
              <a:ext uri="{FF2B5EF4-FFF2-40B4-BE49-F238E27FC236}">
                <a16:creationId xmlns="" xmlns:a16="http://schemas.microsoft.com/office/drawing/2014/main" id="{5E9DA8CF-617A-4CF0-9CFC-08B3CF4127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3292" y="2835480"/>
            <a:ext cx="2830988" cy="2838349"/>
          </a:xfrm>
          <a:prstGeom prst="ellipse">
            <a:avLst/>
          </a:prstGeom>
          <a:noFill/>
          <a:extLst>
            <a:ext uri="{909E8E84-426E-40DD-AFC4-6F175D3DCCD1}">
              <a14:hiddenFill xmlns:a14="http://schemas.microsoft.com/office/drawing/2010/main">
                <a:solidFill>
                  <a:srgbClr val="FFFFFF"/>
                </a:solidFill>
              </a14:hiddenFill>
            </a:ext>
          </a:extLst>
        </p:spPr>
      </p:pic>
      <p:pic>
        <p:nvPicPr>
          <p:cNvPr id="1034" name="Picture 10" descr="La toma de decisiones: ¿cómo tomamos decisiones los seres humanos?">
            <a:extLst>
              <a:ext uri="{FF2B5EF4-FFF2-40B4-BE49-F238E27FC236}">
                <a16:creationId xmlns="" xmlns:a16="http://schemas.microsoft.com/office/drawing/2014/main" id="{F565D853-F564-4B59-911A-A23EDB5958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2808" y="2203196"/>
            <a:ext cx="2811861" cy="2832487"/>
          </a:xfrm>
          <a:prstGeom prst="ellipse">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 xmlns:a16="http://schemas.microsoft.com/office/drawing/2014/main" id="{C20FC26B-B5CD-4183-8CAC-9EA11351A6C0}"/>
              </a:ext>
            </a:extLst>
          </p:cNvPr>
          <p:cNvSpPr/>
          <p:nvPr/>
        </p:nvSpPr>
        <p:spPr>
          <a:xfrm>
            <a:off x="402005" y="5937910"/>
            <a:ext cx="2116285" cy="523220"/>
          </a:xfrm>
          <a:prstGeom prst="rect">
            <a:avLst/>
          </a:prstGeom>
        </p:spPr>
        <p:txBody>
          <a:bodyPr wrap="none">
            <a:spAutoFit/>
          </a:bodyPr>
          <a:lstStyle/>
          <a:p>
            <a:r>
              <a:rPr lang="es-MX" sz="2800" dirty="0">
                <a:solidFill>
                  <a:srgbClr val="202122"/>
                </a:solidFill>
                <a:latin typeface="Times New Roman" panose="02020603050405020304" pitchFamily="18" charset="0"/>
                <a:cs typeface="Times New Roman" panose="02020603050405020304" pitchFamily="18" charset="0"/>
              </a:rPr>
              <a:t>C</a:t>
            </a:r>
            <a:r>
              <a:rPr lang="es-MX" sz="2800" dirty="0" smtClean="0">
                <a:solidFill>
                  <a:srgbClr val="202122"/>
                </a:solidFill>
                <a:latin typeface="Times New Roman" panose="02020603050405020304" pitchFamily="18" charset="0"/>
                <a:cs typeface="Times New Roman" panose="02020603050405020304" pitchFamily="18" charset="0"/>
              </a:rPr>
              <a:t>olaboración</a:t>
            </a:r>
            <a:endParaRPr lang="es-MX" sz="2800" dirty="0"/>
          </a:p>
        </p:txBody>
      </p:sp>
      <p:sp>
        <p:nvSpPr>
          <p:cNvPr id="6" name="Rectángulo 5">
            <a:extLst>
              <a:ext uri="{FF2B5EF4-FFF2-40B4-BE49-F238E27FC236}">
                <a16:creationId xmlns="" xmlns:a16="http://schemas.microsoft.com/office/drawing/2014/main" id="{59E96324-526A-45FF-A121-59069954182C}"/>
              </a:ext>
            </a:extLst>
          </p:cNvPr>
          <p:cNvSpPr/>
          <p:nvPr/>
        </p:nvSpPr>
        <p:spPr>
          <a:xfrm>
            <a:off x="2876692" y="5245412"/>
            <a:ext cx="3259225" cy="1384995"/>
          </a:xfrm>
          <a:prstGeom prst="rect">
            <a:avLst/>
          </a:prstGeom>
        </p:spPr>
        <p:txBody>
          <a:bodyPr wrap="square">
            <a:spAutoFit/>
          </a:bodyPr>
          <a:lstStyle/>
          <a:p>
            <a:pPr algn="ctr"/>
            <a:r>
              <a:rPr lang="es-MX" sz="2800" dirty="0">
                <a:solidFill>
                  <a:srgbClr val="202122"/>
                </a:solidFill>
                <a:latin typeface="Times New Roman" panose="02020603050405020304" pitchFamily="18" charset="0"/>
                <a:cs typeface="Times New Roman" panose="02020603050405020304" pitchFamily="18" charset="0"/>
              </a:rPr>
              <a:t>P</a:t>
            </a:r>
            <a:r>
              <a:rPr lang="es-MX" sz="2800" dirty="0" smtClean="0">
                <a:solidFill>
                  <a:srgbClr val="202122"/>
                </a:solidFill>
                <a:latin typeface="Times New Roman" panose="02020603050405020304" pitchFamily="18" charset="0"/>
                <a:cs typeface="Times New Roman" panose="02020603050405020304" pitchFamily="18" charset="0"/>
              </a:rPr>
              <a:t>lanteamiento </a:t>
            </a:r>
            <a:r>
              <a:rPr lang="es-MX" sz="2800" dirty="0">
                <a:solidFill>
                  <a:srgbClr val="202122"/>
                </a:solidFill>
                <a:latin typeface="Times New Roman" panose="02020603050405020304" pitchFamily="18" charset="0"/>
                <a:cs typeface="Times New Roman" panose="02020603050405020304" pitchFamily="18" charset="0"/>
              </a:rPr>
              <a:t>de proyectos y manejo del tiempo</a:t>
            </a:r>
            <a:endParaRPr lang="es-MX" sz="2800" dirty="0"/>
          </a:p>
        </p:txBody>
      </p:sp>
      <p:sp>
        <p:nvSpPr>
          <p:cNvPr id="7" name="Rectángulo 6">
            <a:extLst>
              <a:ext uri="{FF2B5EF4-FFF2-40B4-BE49-F238E27FC236}">
                <a16:creationId xmlns="" xmlns:a16="http://schemas.microsoft.com/office/drawing/2014/main" id="{2F8071D2-B8AC-4A4D-A047-47CD7D79DB53}"/>
              </a:ext>
            </a:extLst>
          </p:cNvPr>
          <p:cNvSpPr/>
          <p:nvPr/>
        </p:nvSpPr>
        <p:spPr>
          <a:xfrm>
            <a:off x="6626132" y="5889273"/>
            <a:ext cx="2274982" cy="523220"/>
          </a:xfrm>
          <a:prstGeom prst="rect">
            <a:avLst/>
          </a:prstGeom>
        </p:spPr>
        <p:txBody>
          <a:bodyPr wrap="none">
            <a:spAutoFit/>
          </a:bodyPr>
          <a:lstStyle/>
          <a:p>
            <a:r>
              <a:rPr lang="es-MX" sz="2800" dirty="0">
                <a:solidFill>
                  <a:srgbClr val="202122"/>
                </a:solidFill>
                <a:latin typeface="Times New Roman" panose="02020603050405020304" pitchFamily="18" charset="0"/>
                <a:cs typeface="Times New Roman" panose="02020603050405020304" pitchFamily="18" charset="0"/>
              </a:rPr>
              <a:t>C</a:t>
            </a:r>
            <a:r>
              <a:rPr lang="es-MX" sz="2800" dirty="0" smtClean="0">
                <a:solidFill>
                  <a:srgbClr val="202122"/>
                </a:solidFill>
                <a:latin typeface="Times New Roman" panose="02020603050405020304" pitchFamily="18" charset="0"/>
                <a:cs typeface="Times New Roman" panose="02020603050405020304" pitchFamily="18" charset="0"/>
              </a:rPr>
              <a:t>omunicación</a:t>
            </a:r>
            <a:endParaRPr lang="es-MX" sz="2800" dirty="0"/>
          </a:p>
        </p:txBody>
      </p:sp>
      <p:sp>
        <p:nvSpPr>
          <p:cNvPr id="8" name="Rectángulo 7">
            <a:extLst>
              <a:ext uri="{FF2B5EF4-FFF2-40B4-BE49-F238E27FC236}">
                <a16:creationId xmlns="" xmlns:a16="http://schemas.microsoft.com/office/drawing/2014/main" id="{41927E13-C35B-4448-A961-B86571CF8495}"/>
              </a:ext>
            </a:extLst>
          </p:cNvPr>
          <p:cNvSpPr/>
          <p:nvPr/>
        </p:nvSpPr>
        <p:spPr>
          <a:xfrm>
            <a:off x="9391329" y="5196775"/>
            <a:ext cx="2573124" cy="954107"/>
          </a:xfrm>
          <a:prstGeom prst="rect">
            <a:avLst/>
          </a:prstGeom>
        </p:spPr>
        <p:txBody>
          <a:bodyPr wrap="square">
            <a:spAutoFit/>
          </a:bodyPr>
          <a:lstStyle/>
          <a:p>
            <a:pPr algn="ctr"/>
            <a:r>
              <a:rPr lang="es-MX" sz="2800" dirty="0">
                <a:solidFill>
                  <a:srgbClr val="202122"/>
                </a:solidFill>
                <a:latin typeface="Times New Roman" panose="02020603050405020304" pitchFamily="18" charset="0"/>
                <a:cs typeface="Times New Roman" panose="02020603050405020304" pitchFamily="18" charset="0"/>
              </a:rPr>
              <a:t>T</a:t>
            </a:r>
            <a:r>
              <a:rPr lang="es-MX" sz="2800" dirty="0" smtClean="0">
                <a:solidFill>
                  <a:srgbClr val="202122"/>
                </a:solidFill>
                <a:latin typeface="Times New Roman" panose="02020603050405020304" pitchFamily="18" charset="0"/>
                <a:cs typeface="Times New Roman" panose="02020603050405020304" pitchFamily="18" charset="0"/>
              </a:rPr>
              <a:t>oma </a:t>
            </a:r>
            <a:r>
              <a:rPr lang="es-MX" sz="2800" dirty="0">
                <a:solidFill>
                  <a:srgbClr val="202122"/>
                </a:solidFill>
                <a:latin typeface="Times New Roman" panose="02020603050405020304" pitchFamily="18" charset="0"/>
                <a:cs typeface="Times New Roman" panose="02020603050405020304" pitchFamily="18" charset="0"/>
              </a:rPr>
              <a:t>de decisiones</a:t>
            </a:r>
            <a:endParaRPr lang="es-MX" sz="2800" dirty="0"/>
          </a:p>
        </p:txBody>
      </p:sp>
      <p:sp>
        <p:nvSpPr>
          <p:cNvPr id="4" name="CuadroTexto 3"/>
          <p:cNvSpPr txBox="1"/>
          <p:nvPr/>
        </p:nvSpPr>
        <p:spPr>
          <a:xfrm>
            <a:off x="2134217" y="641340"/>
            <a:ext cx="8359614" cy="769441"/>
          </a:xfrm>
          <a:prstGeom prst="rect">
            <a:avLst/>
          </a:prstGeom>
          <a:noFill/>
        </p:spPr>
        <p:txBody>
          <a:bodyPr wrap="square" rtlCol="0">
            <a:spAutoFit/>
          </a:bodyPr>
          <a:lstStyle/>
          <a:p>
            <a:r>
              <a:rPr lang="es-MX" sz="4400" b="1" u="sng" dirty="0" smtClean="0">
                <a:latin typeface="Times New Roman" panose="02020603050405020304" pitchFamily="18" charset="0"/>
                <a:cs typeface="Times New Roman" panose="02020603050405020304" pitchFamily="18" charset="0"/>
              </a:rPr>
              <a:t>¿Qué habilidades se desarrollan?</a:t>
            </a:r>
            <a:endParaRPr lang="es-MX"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9061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50A32319-7152-40BA-9320-63EA2309AD5B}"/>
              </a:ext>
            </a:extLst>
          </p:cNvPr>
          <p:cNvSpPr/>
          <p:nvPr/>
        </p:nvSpPr>
        <p:spPr>
          <a:xfrm>
            <a:off x="231911" y="2304431"/>
            <a:ext cx="2703446" cy="1631216"/>
          </a:xfrm>
          <a:prstGeom prst="rect">
            <a:avLst/>
          </a:prstGeom>
          <a:ln>
            <a:solidFill>
              <a:schemeClr val="accent1"/>
            </a:solidFill>
          </a:ln>
        </p:spPr>
        <p:txBody>
          <a:bodyPr wrap="square">
            <a:spAutoFit/>
          </a:bodyPr>
          <a:lstStyle/>
          <a:p>
            <a:pPr algn="ctr"/>
            <a:r>
              <a:rPr lang="es-MX" sz="2000" b="1" dirty="0">
                <a:latin typeface="Times New Roman" panose="02020603050405020304" pitchFamily="18" charset="0"/>
                <a:cs typeface="Times New Roman" panose="02020603050405020304" pitchFamily="18" charset="0"/>
              </a:rPr>
              <a:t>De investigación:</a:t>
            </a:r>
            <a:r>
              <a:rPr lang="es-MX" sz="2000" dirty="0">
                <a:latin typeface="Times New Roman" panose="02020603050405020304" pitchFamily="18" charset="0"/>
                <a:cs typeface="Times New Roman" panose="02020603050405020304" pitchFamily="18" charset="0"/>
              </a:rPr>
              <a:t> Basado en la revisión de diversas fuentes para establecer un marco teórico.</a:t>
            </a:r>
          </a:p>
        </p:txBody>
      </p:sp>
      <p:sp>
        <p:nvSpPr>
          <p:cNvPr id="5" name="Rectángulo 4">
            <a:extLst>
              <a:ext uri="{FF2B5EF4-FFF2-40B4-BE49-F238E27FC236}">
                <a16:creationId xmlns="" xmlns:a16="http://schemas.microsoft.com/office/drawing/2014/main" id="{FA681DFE-9E82-468F-9404-FBF9889F01BC}"/>
              </a:ext>
            </a:extLst>
          </p:cNvPr>
          <p:cNvSpPr/>
          <p:nvPr/>
        </p:nvSpPr>
        <p:spPr>
          <a:xfrm>
            <a:off x="225285" y="4266581"/>
            <a:ext cx="2703446" cy="1631216"/>
          </a:xfrm>
          <a:prstGeom prst="rect">
            <a:avLst/>
          </a:prstGeom>
          <a:ln>
            <a:solidFill>
              <a:schemeClr val="accent1"/>
            </a:solidFill>
          </a:ln>
        </p:spPr>
        <p:txBody>
          <a:bodyPr wrap="square">
            <a:spAutoFit/>
          </a:bodyPr>
          <a:lstStyle/>
          <a:p>
            <a:pPr algn="ctr"/>
            <a:r>
              <a:rPr lang="es-MX" sz="2000" b="1" dirty="0">
                <a:latin typeface="Times New Roman" panose="02020603050405020304" pitchFamily="18" charset="0"/>
                <a:cs typeface="Times New Roman" panose="02020603050405020304" pitchFamily="18" charset="0"/>
              </a:rPr>
              <a:t>De intervención: </a:t>
            </a:r>
          </a:p>
          <a:p>
            <a:pPr algn="ctr"/>
            <a:r>
              <a:rPr lang="es-MX" sz="2000" dirty="0">
                <a:latin typeface="Times New Roman" panose="02020603050405020304" pitchFamily="18" charset="0"/>
                <a:cs typeface="Times New Roman" panose="02020603050405020304" pitchFamily="18" charset="0"/>
              </a:rPr>
              <a:t>Busca modificar los entornos en áreas como la antropología, agricultura y agronomía.</a:t>
            </a:r>
          </a:p>
        </p:txBody>
      </p:sp>
      <p:sp>
        <p:nvSpPr>
          <p:cNvPr id="6" name="Rectángulo 5">
            <a:extLst>
              <a:ext uri="{FF2B5EF4-FFF2-40B4-BE49-F238E27FC236}">
                <a16:creationId xmlns="" xmlns:a16="http://schemas.microsoft.com/office/drawing/2014/main" id="{49FA8ACC-7E35-4666-8E3D-19ED52896F80}"/>
              </a:ext>
            </a:extLst>
          </p:cNvPr>
          <p:cNvSpPr/>
          <p:nvPr/>
        </p:nvSpPr>
        <p:spPr>
          <a:xfrm>
            <a:off x="9127848" y="2252058"/>
            <a:ext cx="2974283" cy="1631216"/>
          </a:xfrm>
          <a:prstGeom prst="rect">
            <a:avLst/>
          </a:prstGeom>
          <a:ln>
            <a:solidFill>
              <a:schemeClr val="accent1"/>
            </a:solidFill>
          </a:ln>
        </p:spPr>
        <p:txBody>
          <a:bodyPr wrap="square">
            <a:spAutoFit/>
          </a:bodyPr>
          <a:lstStyle/>
          <a:p>
            <a:pPr algn="ctr"/>
            <a:r>
              <a:rPr lang="es-MX" sz="2000" b="1" dirty="0">
                <a:latin typeface="Times New Roman" panose="02020603050405020304" pitchFamily="18" charset="0"/>
                <a:cs typeface="Times New Roman" panose="02020603050405020304" pitchFamily="18" charset="0"/>
              </a:rPr>
              <a:t>De desarrollo tecnológico: </a:t>
            </a:r>
          </a:p>
          <a:p>
            <a:pPr algn="ctr"/>
            <a:r>
              <a:rPr lang="es-MX" sz="2000" dirty="0">
                <a:latin typeface="Times New Roman" panose="02020603050405020304" pitchFamily="18" charset="0"/>
                <a:cs typeface="Times New Roman" panose="02020603050405020304" pitchFamily="18" charset="0"/>
              </a:rPr>
              <a:t>Se trata de obtener un producto tecnológico que aporte al campo científico. </a:t>
            </a:r>
          </a:p>
        </p:txBody>
      </p:sp>
      <p:sp>
        <p:nvSpPr>
          <p:cNvPr id="7" name="Rectángulo 6">
            <a:extLst>
              <a:ext uri="{FF2B5EF4-FFF2-40B4-BE49-F238E27FC236}">
                <a16:creationId xmlns="" xmlns:a16="http://schemas.microsoft.com/office/drawing/2014/main" id="{C22CA20C-F7FF-49C0-9B70-F4DA12B25154}"/>
              </a:ext>
            </a:extLst>
          </p:cNvPr>
          <p:cNvSpPr/>
          <p:nvPr/>
        </p:nvSpPr>
        <p:spPr>
          <a:xfrm>
            <a:off x="9342782" y="4420469"/>
            <a:ext cx="2544417" cy="1323439"/>
          </a:xfrm>
          <a:prstGeom prst="rect">
            <a:avLst/>
          </a:prstGeom>
          <a:ln>
            <a:solidFill>
              <a:schemeClr val="accent1"/>
            </a:solidFill>
          </a:ln>
        </p:spPr>
        <p:txBody>
          <a:bodyPr wrap="square">
            <a:spAutoFit/>
          </a:bodyPr>
          <a:lstStyle/>
          <a:p>
            <a:pPr algn="ctr"/>
            <a:r>
              <a:rPr lang="es-MX" sz="2000" b="1" dirty="0">
                <a:latin typeface="Times New Roman" panose="02020603050405020304" pitchFamily="18" charset="0"/>
                <a:cs typeface="Times New Roman" panose="02020603050405020304" pitchFamily="18" charset="0"/>
              </a:rPr>
              <a:t>De evaluación: </a:t>
            </a:r>
          </a:p>
          <a:p>
            <a:pPr algn="ctr"/>
            <a:r>
              <a:rPr lang="es-MX" sz="2000" dirty="0">
                <a:latin typeface="Times New Roman" panose="02020603050405020304" pitchFamily="18" charset="0"/>
                <a:cs typeface="Times New Roman" panose="02020603050405020304" pitchFamily="18" charset="0"/>
              </a:rPr>
              <a:t>Miden el impacto o el alcance de un producto científico. </a:t>
            </a:r>
          </a:p>
        </p:txBody>
      </p:sp>
      <p:pic>
        <p:nvPicPr>
          <p:cNvPr id="2050" name="Picture 2" descr="Nueva fecha presentación &quot;Proyectos de Investigación 2019-2021 ...">
            <a:extLst>
              <a:ext uri="{FF2B5EF4-FFF2-40B4-BE49-F238E27FC236}">
                <a16:creationId xmlns="" xmlns:a16="http://schemas.microsoft.com/office/drawing/2014/main" id="{12B66AB8-48D2-46A1-8123-DC9B15B9B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4" y="2138964"/>
            <a:ext cx="2905125" cy="19621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oyecto Tecnologico">
            <a:extLst>
              <a:ext uri="{FF2B5EF4-FFF2-40B4-BE49-F238E27FC236}">
                <a16:creationId xmlns="" xmlns:a16="http://schemas.microsoft.com/office/drawing/2014/main" id="{A285A319-06C6-4090-9AE5-75DB5840A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161" y="2138964"/>
            <a:ext cx="2905124" cy="19621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valuación de proyectos: ¿Cómo incluir la estrategia en una ...">
            <a:extLst>
              <a:ext uri="{FF2B5EF4-FFF2-40B4-BE49-F238E27FC236}">
                <a16:creationId xmlns="" xmlns:a16="http://schemas.microsoft.com/office/drawing/2014/main" id="{1B3688A6-5BFA-41B6-8F57-00E8806263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3245" y="4101114"/>
            <a:ext cx="288504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l mundo suspende en alimentación, agricultura y ganadería -">
            <a:extLst>
              <a:ext uri="{FF2B5EF4-FFF2-40B4-BE49-F238E27FC236}">
                <a16:creationId xmlns="" xmlns:a16="http://schemas.microsoft.com/office/drawing/2014/main" id="{E4EEE4B2-511D-4B85-891C-0A358E1F81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6" y="4101114"/>
            <a:ext cx="1445523" cy="138187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ónde estudiar la carrera de agronomía en Perú?">
            <a:extLst>
              <a:ext uri="{FF2B5EF4-FFF2-40B4-BE49-F238E27FC236}">
                <a16:creationId xmlns="" xmlns:a16="http://schemas.microsoft.com/office/drawing/2014/main" id="{33DF07B9-D078-40AF-B4FF-08635B6296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9625" y="5155096"/>
            <a:ext cx="1474094" cy="9081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Definición de antropología - Qué es, Significado y Concepto">
            <a:extLst>
              <a:ext uri="{FF2B5EF4-FFF2-40B4-BE49-F238E27FC236}">
                <a16:creationId xmlns="" xmlns:a16="http://schemas.microsoft.com/office/drawing/2014/main" id="{21BFDA59-3465-4C8F-B1CA-D9B9F0B913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3628" y="4101114"/>
            <a:ext cx="1474094" cy="1962150"/>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984322" y="411644"/>
            <a:ext cx="10278794" cy="1200329"/>
          </a:xfrm>
          <a:prstGeom prst="rect">
            <a:avLst/>
          </a:prstGeom>
          <a:noFill/>
        </p:spPr>
        <p:txBody>
          <a:bodyPr wrap="square" rtlCol="0">
            <a:spAutoFit/>
          </a:bodyPr>
          <a:lstStyle/>
          <a:p>
            <a:pPr algn="ctr"/>
            <a:r>
              <a:rPr lang="es-MX" sz="3600" b="1" u="sng" dirty="0" smtClean="0">
                <a:latin typeface="Times New Roman" panose="02020603050405020304" pitchFamily="18" charset="0"/>
                <a:cs typeface="Times New Roman" panose="02020603050405020304" pitchFamily="18" charset="0"/>
              </a:rPr>
              <a:t>¿Qué tipos de proyectos se pueden trabajar en ciencias naturales?</a:t>
            </a:r>
            <a:endParaRPr lang="es-MX" sz="36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307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6CF4E1B2-C2C8-4F8A-B823-8138DF085165}"/>
              </a:ext>
            </a:extLst>
          </p:cNvPr>
          <p:cNvSpPr/>
          <p:nvPr/>
        </p:nvSpPr>
        <p:spPr>
          <a:xfrm>
            <a:off x="694679" y="1269376"/>
            <a:ext cx="2611968" cy="2308324"/>
          </a:xfrm>
          <a:prstGeom prst="rect">
            <a:avLst/>
          </a:prstGeom>
          <a:solidFill>
            <a:srgbClr val="00B0F0"/>
          </a:solidFill>
        </p:spPr>
        <p:txBody>
          <a:bodyPr wrap="square">
            <a:spAutoFit/>
          </a:bodyPr>
          <a:lstStyle/>
          <a:p>
            <a:pPr algn="ctr"/>
            <a:r>
              <a:rPr lang="es-MX" b="1" dirty="0">
                <a:latin typeface="Times New Roman" panose="02020603050405020304" pitchFamily="18" charset="0"/>
                <a:cs typeface="Times New Roman" panose="02020603050405020304" pitchFamily="18" charset="0"/>
              </a:rPr>
              <a:t>1. Inicio</a:t>
            </a:r>
          </a:p>
          <a:p>
            <a:pPr algn="ctr"/>
            <a:endParaRPr lang="es-MX" dirty="0">
              <a:latin typeface="Times New Roman" panose="02020603050405020304" pitchFamily="18" charset="0"/>
              <a:cs typeface="Times New Roman" panose="02020603050405020304" pitchFamily="18" charset="0"/>
            </a:endParaRPr>
          </a:p>
          <a:p>
            <a:pPr algn="ctr"/>
            <a:r>
              <a:rPr lang="es-MX" dirty="0">
                <a:latin typeface="Times New Roman" panose="02020603050405020304" pitchFamily="18" charset="0"/>
                <a:cs typeface="Times New Roman" panose="02020603050405020304" pitchFamily="18" charset="0"/>
              </a:rPr>
              <a:t>Es el momento de definir el alcance y proceder a la selección del equipo, con un ámbito definido y un equipo especializado, se puede garantizar el éxito. </a:t>
            </a:r>
          </a:p>
        </p:txBody>
      </p:sp>
      <p:sp>
        <p:nvSpPr>
          <p:cNvPr id="7" name="Rectángulo 6">
            <a:extLst>
              <a:ext uri="{FF2B5EF4-FFF2-40B4-BE49-F238E27FC236}">
                <a16:creationId xmlns="" xmlns:a16="http://schemas.microsoft.com/office/drawing/2014/main" id="{C8DF3307-F279-4407-A51B-6956D57BD896}"/>
              </a:ext>
            </a:extLst>
          </p:cNvPr>
          <p:cNvSpPr/>
          <p:nvPr/>
        </p:nvSpPr>
        <p:spPr>
          <a:xfrm>
            <a:off x="4218825" y="1166366"/>
            <a:ext cx="3205070" cy="2585323"/>
          </a:xfrm>
          <a:prstGeom prst="rect">
            <a:avLst/>
          </a:prstGeom>
          <a:solidFill>
            <a:srgbClr val="00B0F0"/>
          </a:solidFill>
        </p:spPr>
        <p:txBody>
          <a:bodyPr wrap="square">
            <a:spAutoFit/>
          </a:bodyPr>
          <a:lstStyle/>
          <a:p>
            <a:pPr algn="ctr"/>
            <a:r>
              <a:rPr lang="es-MX" b="1" dirty="0">
                <a:latin typeface="Times New Roman" panose="02020603050405020304" pitchFamily="18" charset="0"/>
                <a:cs typeface="Times New Roman" panose="02020603050405020304" pitchFamily="18" charset="0"/>
              </a:rPr>
              <a:t>2. Planificación</a:t>
            </a:r>
          </a:p>
          <a:p>
            <a:pPr algn="ctr"/>
            <a:endParaRPr lang="es-MX" dirty="0">
              <a:latin typeface="Times New Roman" panose="02020603050405020304" pitchFamily="18" charset="0"/>
              <a:cs typeface="Times New Roman" panose="02020603050405020304" pitchFamily="18" charset="0"/>
            </a:endParaRPr>
          </a:p>
          <a:p>
            <a:pPr algn="ctr"/>
            <a:r>
              <a:rPr lang="es-MX" dirty="0">
                <a:latin typeface="Times New Roman" panose="02020603050405020304" pitchFamily="18" charset="0"/>
                <a:cs typeface="Times New Roman" panose="02020603050405020304" pitchFamily="18" charset="0"/>
              </a:rPr>
              <a:t>Es la fase más difícil para un director de proyecto, tiene que crear un conjunto completo de planes de proyecto que establezcan una clara hoja de ruta. (necesidades de personal, recursos y equipo)</a:t>
            </a:r>
          </a:p>
        </p:txBody>
      </p:sp>
      <p:sp>
        <p:nvSpPr>
          <p:cNvPr id="12" name="Rectángulo 11">
            <a:extLst>
              <a:ext uri="{FF2B5EF4-FFF2-40B4-BE49-F238E27FC236}">
                <a16:creationId xmlns="" xmlns:a16="http://schemas.microsoft.com/office/drawing/2014/main" id="{C9C00BBB-85F0-4CF1-8D9A-7658CC4F184A}"/>
              </a:ext>
            </a:extLst>
          </p:cNvPr>
          <p:cNvSpPr/>
          <p:nvPr/>
        </p:nvSpPr>
        <p:spPr>
          <a:xfrm>
            <a:off x="8215639" y="1078187"/>
            <a:ext cx="3741900" cy="3139321"/>
          </a:xfrm>
          <a:prstGeom prst="rect">
            <a:avLst/>
          </a:prstGeom>
          <a:solidFill>
            <a:srgbClr val="00B0F0"/>
          </a:solidFill>
        </p:spPr>
        <p:txBody>
          <a:bodyPr wrap="square">
            <a:spAutoFit/>
          </a:bodyPr>
          <a:lstStyle/>
          <a:p>
            <a:pPr algn="ctr"/>
            <a:r>
              <a:rPr lang="es-MX" b="1" dirty="0">
                <a:latin typeface="Times New Roman" panose="02020603050405020304" pitchFamily="18" charset="0"/>
                <a:cs typeface="Times New Roman" panose="02020603050405020304" pitchFamily="18" charset="0"/>
              </a:rPr>
              <a:t>3. Ejecución</a:t>
            </a:r>
          </a:p>
          <a:p>
            <a:pPr algn="ctr"/>
            <a:endParaRPr lang="es-MX" dirty="0">
              <a:latin typeface="Times New Roman" panose="02020603050405020304" pitchFamily="18" charset="0"/>
              <a:cs typeface="Times New Roman" panose="02020603050405020304" pitchFamily="18" charset="0"/>
            </a:endParaRPr>
          </a:p>
          <a:p>
            <a:pPr algn="ctr"/>
            <a:r>
              <a:rPr lang="es-MX" dirty="0">
                <a:latin typeface="Times New Roman" panose="02020603050405020304" pitchFamily="18" charset="0"/>
                <a:cs typeface="Times New Roman" panose="02020603050405020304" pitchFamily="18" charset="0"/>
              </a:rPr>
              <a:t>En base a la planificación, completar las actividades programadas con sus tareas, se ocupa de buena comunicación para garantizar un mayor control sobre el progreso. En esta etapa se debe gestionar: el riesgo, el cambio, los eventos, los gastos, los recursos, el tiempo y las actualizaciones y modificaciones.</a:t>
            </a:r>
          </a:p>
        </p:txBody>
      </p:sp>
      <p:pic>
        <p:nvPicPr>
          <p:cNvPr id="3074" name="Picture 2" descr="Las etapas de un proyecto | Cactus">
            <a:extLst>
              <a:ext uri="{FF2B5EF4-FFF2-40B4-BE49-F238E27FC236}">
                <a16:creationId xmlns="" xmlns:a16="http://schemas.microsoft.com/office/drawing/2014/main" id="{B5CB5A4B-2A68-43F1-B677-B5AC3903E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3112" y="4429415"/>
            <a:ext cx="2461994" cy="2182645"/>
          </a:xfrm>
          <a:prstGeom prst="ellipse">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 xmlns:a16="http://schemas.microsoft.com/office/drawing/2014/main" id="{77F67B74-1F27-42D0-B2CD-FD9A07570D16}"/>
              </a:ext>
            </a:extLst>
          </p:cNvPr>
          <p:cNvSpPr/>
          <p:nvPr/>
        </p:nvSpPr>
        <p:spPr>
          <a:xfrm>
            <a:off x="363050" y="3877169"/>
            <a:ext cx="4180814" cy="2862322"/>
          </a:xfrm>
          <a:prstGeom prst="rect">
            <a:avLst/>
          </a:prstGeom>
          <a:solidFill>
            <a:srgbClr val="00B0F0"/>
          </a:solidFill>
        </p:spPr>
        <p:txBody>
          <a:bodyPr wrap="square">
            <a:spAutoFit/>
          </a:bodyPr>
          <a:lstStyle/>
          <a:p>
            <a:pPr algn="ctr"/>
            <a:r>
              <a:rPr lang="es-MX" b="1" dirty="0">
                <a:latin typeface="Times New Roman" panose="02020603050405020304" pitchFamily="18" charset="0"/>
                <a:cs typeface="Times New Roman" panose="02020603050405020304" pitchFamily="18" charset="0"/>
              </a:rPr>
              <a:t>4. Seguimiento y control</a:t>
            </a:r>
          </a:p>
          <a:p>
            <a:pPr algn="ctr"/>
            <a:endParaRPr lang="es-MX" dirty="0">
              <a:latin typeface="Times New Roman" panose="02020603050405020304" pitchFamily="18" charset="0"/>
              <a:cs typeface="Times New Roman" panose="02020603050405020304" pitchFamily="18" charset="0"/>
            </a:endParaRPr>
          </a:p>
          <a:p>
            <a:pPr algn="ctr"/>
            <a:r>
              <a:rPr lang="es-MX" dirty="0">
                <a:latin typeface="Times New Roman" panose="02020603050405020304" pitchFamily="18" charset="0"/>
                <a:cs typeface="Times New Roman" panose="02020603050405020304" pitchFamily="18" charset="0"/>
              </a:rPr>
              <a:t>Esta fase comprende los procesos necesarios para realizar el seguimiento, revisión y monitorización del progreso de proyecto. La etapa de seguimiento y control se encuentra  asociada a la de ejecución, de la que no puede concebirse de forma separada, aún por su importancia y valor crítico.</a:t>
            </a:r>
          </a:p>
        </p:txBody>
      </p:sp>
      <p:sp>
        <p:nvSpPr>
          <p:cNvPr id="15" name="Rectángulo 14">
            <a:extLst>
              <a:ext uri="{FF2B5EF4-FFF2-40B4-BE49-F238E27FC236}">
                <a16:creationId xmlns="" xmlns:a16="http://schemas.microsoft.com/office/drawing/2014/main" id="{4CCE2787-BE12-418C-A7E6-726603A6AF3F}"/>
              </a:ext>
            </a:extLst>
          </p:cNvPr>
          <p:cNvSpPr/>
          <p:nvPr/>
        </p:nvSpPr>
        <p:spPr>
          <a:xfrm>
            <a:off x="5214660" y="4026737"/>
            <a:ext cx="2747656" cy="2585323"/>
          </a:xfrm>
          <a:prstGeom prst="rect">
            <a:avLst/>
          </a:prstGeom>
          <a:solidFill>
            <a:srgbClr val="00B0F0"/>
          </a:solidFill>
        </p:spPr>
        <p:txBody>
          <a:bodyPr wrap="square">
            <a:spAutoFit/>
          </a:bodyPr>
          <a:lstStyle/>
          <a:p>
            <a:pPr algn="ctr"/>
            <a:r>
              <a:rPr lang="es-MX" b="1" dirty="0">
                <a:latin typeface="Times New Roman" panose="02020603050405020304" pitchFamily="18" charset="0"/>
                <a:cs typeface="Times New Roman" panose="02020603050405020304" pitchFamily="18" charset="0"/>
              </a:rPr>
              <a:t>5. Cierre</a:t>
            </a:r>
          </a:p>
          <a:p>
            <a:pPr algn="ctr"/>
            <a:endParaRPr lang="es-MX" dirty="0">
              <a:latin typeface="Times New Roman" panose="02020603050405020304" pitchFamily="18" charset="0"/>
              <a:cs typeface="Times New Roman" panose="02020603050405020304" pitchFamily="18" charset="0"/>
            </a:endParaRPr>
          </a:p>
          <a:p>
            <a:pPr algn="ctr"/>
            <a:r>
              <a:rPr lang="es-MX" dirty="0">
                <a:latin typeface="Times New Roman" panose="02020603050405020304" pitchFamily="18" charset="0"/>
                <a:cs typeface="Times New Roman" panose="02020603050405020304" pitchFamily="18" charset="0"/>
              </a:rPr>
              <a:t>Esta fase comprende todos los procesos orientados a completar formalmente el proyecto. Una vez terminado se establece formalmente que el proyecto ha concluido.</a:t>
            </a:r>
          </a:p>
        </p:txBody>
      </p:sp>
      <p:sp>
        <p:nvSpPr>
          <p:cNvPr id="9" name="CuadroTexto 8"/>
          <p:cNvSpPr txBox="1"/>
          <p:nvPr/>
        </p:nvSpPr>
        <p:spPr>
          <a:xfrm>
            <a:off x="2267949" y="53001"/>
            <a:ext cx="7375756" cy="1077218"/>
          </a:xfrm>
          <a:prstGeom prst="rect">
            <a:avLst/>
          </a:prstGeom>
          <a:noFill/>
        </p:spPr>
        <p:txBody>
          <a:bodyPr wrap="square" rtlCol="0">
            <a:spAutoFit/>
          </a:bodyPr>
          <a:lstStyle/>
          <a:p>
            <a:pPr algn="ctr"/>
            <a:r>
              <a:rPr lang="es-MX" sz="3200" b="1" u="sng" dirty="0" smtClean="0">
                <a:latin typeface="Times New Roman" panose="02020603050405020304" pitchFamily="18" charset="0"/>
                <a:cs typeface="Times New Roman" panose="02020603050405020304" pitchFamily="18" charset="0"/>
              </a:rPr>
              <a:t>¿Cuáles son las etapas para trabajar por proyectos?</a:t>
            </a:r>
            <a:endParaRPr lang="es-MX" sz="32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9010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528811" y="321971"/>
            <a:ext cx="6490952" cy="707886"/>
          </a:xfrm>
          <a:prstGeom prst="rect">
            <a:avLst/>
          </a:prstGeom>
          <a:noFill/>
        </p:spPr>
        <p:txBody>
          <a:bodyPr wrap="square" rtlCol="0">
            <a:spAutoFit/>
          </a:bodyPr>
          <a:lstStyle/>
          <a:p>
            <a:r>
              <a:rPr lang="es-MX" sz="4000" b="1" u="sng" dirty="0">
                <a:latin typeface="Times New Roman" panose="02020603050405020304" pitchFamily="18" charset="0"/>
                <a:cs typeface="Times New Roman" panose="02020603050405020304" pitchFamily="18" charset="0"/>
              </a:rPr>
              <a:t>¿Cuánto tiempo dura?</a:t>
            </a:r>
            <a:endParaRPr lang="es-MX" sz="4000" b="1" u="sng"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694642" y="1948413"/>
            <a:ext cx="4699681" cy="4524315"/>
          </a:xfrm>
          <a:prstGeom prst="rect">
            <a:avLst/>
          </a:prstGeom>
          <a:noFill/>
        </p:spPr>
        <p:txBody>
          <a:bodyPr wrap="square" rtlCol="0">
            <a:spAutoFit/>
          </a:bodyPr>
          <a:lstStyle/>
          <a:p>
            <a:r>
              <a:rPr lang="es-MX" sz="2400" dirty="0">
                <a:solidFill>
                  <a:schemeClr val="accent1"/>
                </a:solidFill>
                <a:latin typeface="Times New Roman" panose="02020603050405020304" pitchFamily="18" charset="0"/>
                <a:cs typeface="Times New Roman" panose="02020603050405020304" pitchFamily="18" charset="0"/>
              </a:rPr>
              <a:t>Depende del interés que tienen los alumnos, de la forma en que el maestro la está manejando, sus habilidades en el empleo de la situaciones que se presenten de los recursos que se utilicen, de la información que se adquiera sobre el tema y si el alumno es que aporta con la actividad.</a:t>
            </a:r>
          </a:p>
          <a:p>
            <a:r>
              <a:rPr lang="es-MX" sz="2400" dirty="0">
                <a:solidFill>
                  <a:schemeClr val="accent1"/>
                </a:solidFill>
                <a:latin typeface="Times New Roman" panose="02020603050405020304" pitchFamily="18" charset="0"/>
                <a:cs typeface="Times New Roman" panose="02020603050405020304" pitchFamily="18" charset="0"/>
              </a:rPr>
              <a:t>El tiempo varía de cada maestro y alumno.</a:t>
            </a:r>
          </a:p>
          <a:p>
            <a:endParaRPr lang="es-MX" sz="2400" dirty="0">
              <a:solidFill>
                <a:schemeClr val="accent1"/>
              </a:solidFill>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rotWithShape="1">
          <a:blip r:embed="rId2"/>
          <a:srcRect r="15909"/>
          <a:stretch/>
        </p:blipFill>
        <p:spPr>
          <a:xfrm rot="1126599">
            <a:off x="6076495" y="2161369"/>
            <a:ext cx="5302529" cy="3552501"/>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7368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61414" y="292413"/>
            <a:ext cx="3026533" cy="2554545"/>
          </a:xfrm>
          <a:prstGeom prst="rect">
            <a:avLst/>
          </a:prstGeom>
          <a:noFill/>
        </p:spPr>
        <p:txBody>
          <a:bodyPr wrap="square" rtlCol="0">
            <a:spAutoFit/>
          </a:bodyPr>
          <a:lstStyle/>
          <a:p>
            <a:r>
              <a:rPr lang="es-MX" sz="4000" b="1" u="sng" dirty="0">
                <a:latin typeface="Times New Roman" panose="02020603050405020304" pitchFamily="18" charset="0"/>
                <a:cs typeface="Times New Roman" panose="02020603050405020304" pitchFamily="18" charset="0"/>
              </a:rPr>
              <a:t>¿Qué actividades realizan los estudiantes?</a:t>
            </a:r>
            <a:endParaRPr lang="es-MX" sz="4000" b="1" u="sng"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3864197" y="2282482"/>
            <a:ext cx="5009882" cy="4062651"/>
          </a:xfrm>
          <a:prstGeom prst="rect">
            <a:avLst/>
          </a:prstGeom>
          <a:solidFill>
            <a:schemeClr val="bg1"/>
          </a:solidFill>
        </p:spPr>
        <p:txBody>
          <a:bodyPr wrap="square" rtlCol="0">
            <a:spAutoFit/>
          </a:bodyPr>
          <a:lstStyle/>
          <a:p>
            <a:pPr algn="ctr"/>
            <a:r>
              <a:rPr lang="es-MX" sz="2000" dirty="0">
                <a:latin typeface="Times New Roman" panose="02020603050405020304" pitchFamily="18" charset="0"/>
                <a:cs typeface="Times New Roman" panose="02020603050405020304" pitchFamily="18" charset="0"/>
              </a:rPr>
              <a:t>La técnica de proyectos se aboca a los conceptos fundamentales y principios de la disciplina del conocimiento y no a temas selectos.</a:t>
            </a:r>
          </a:p>
          <a:p>
            <a:pPr algn="ctr"/>
            <a:r>
              <a:rPr lang="es-MX" sz="2000" dirty="0">
                <a:latin typeface="Times New Roman" panose="02020603050405020304" pitchFamily="18" charset="0"/>
                <a:cs typeface="Times New Roman" panose="02020603050405020304" pitchFamily="18" charset="0"/>
              </a:rPr>
              <a:t>La situación en que trabajan los estudiantes es, en lo posible, una simulación de investigaciones de la vida real, frecuentemente con dificultades reales por enfrentar y con una retroalimentación constante.</a:t>
            </a:r>
          </a:p>
          <a:p>
            <a:pPr algn="ctr"/>
            <a:r>
              <a:rPr lang="es-MX" sz="2000" dirty="0">
                <a:latin typeface="Times New Roman" panose="02020603050405020304" pitchFamily="18" charset="0"/>
                <a:cs typeface="Times New Roman" panose="02020603050405020304" pitchFamily="18" charset="0"/>
              </a:rPr>
              <a:t>Es decir el alumno se </a:t>
            </a:r>
            <a:r>
              <a:rPr lang="es-MX" sz="2000" dirty="0" smtClean="0">
                <a:latin typeface="Times New Roman" panose="02020603050405020304" pitchFamily="18" charset="0"/>
                <a:cs typeface="Times New Roman" panose="02020603050405020304" pitchFamily="18" charset="0"/>
              </a:rPr>
              <a:t>motiva</a:t>
            </a:r>
            <a:r>
              <a:rPr lang="es-MX" sz="2000" dirty="0">
                <a:latin typeface="Times New Roman" panose="02020603050405020304" pitchFamily="18" charset="0"/>
                <a:cs typeface="Times New Roman" panose="02020603050405020304" pitchFamily="18" charset="0"/>
              </a:rPr>
              <a:t>, es creativo y se comunica utilizando habilidades para poder desarrollar la información que se le está dando.</a:t>
            </a:r>
          </a:p>
          <a:p>
            <a:pPr algn="ctr"/>
            <a:endParaRPr lang="es-MX" sz="20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rotWithShape="1">
          <a:blip r:embed="rId2"/>
          <a:srcRect r="46309"/>
          <a:stretch/>
        </p:blipFill>
        <p:spPr>
          <a:xfrm>
            <a:off x="9147630" y="4313808"/>
            <a:ext cx="2666590" cy="2793711"/>
          </a:xfrm>
          <a:prstGeom prst="rect">
            <a:avLst/>
          </a:prstGeom>
        </p:spPr>
      </p:pic>
    </p:spTree>
    <p:extLst>
      <p:ext uri="{BB962C8B-B14F-4D97-AF65-F5344CB8AC3E}">
        <p14:creationId xmlns:p14="http://schemas.microsoft.com/office/powerpoint/2010/main" val="3843014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09104" y="464981"/>
            <a:ext cx="7592096" cy="584775"/>
          </a:xfrm>
          <a:prstGeom prst="rect">
            <a:avLst/>
          </a:prstGeom>
          <a:noFill/>
        </p:spPr>
        <p:txBody>
          <a:bodyPr wrap="square" rtlCol="0">
            <a:spAutoFit/>
          </a:bodyPr>
          <a:lstStyle/>
          <a:p>
            <a:pPr algn="ctr"/>
            <a:r>
              <a:rPr lang="es-MX" sz="3200" b="1" u="sng" dirty="0">
                <a:latin typeface="Times New Roman" panose="02020603050405020304" pitchFamily="18" charset="0"/>
                <a:cs typeface="Times New Roman" panose="02020603050405020304" pitchFamily="18" charset="0"/>
              </a:rPr>
              <a:t>¿Qué actividades realizan los docentes?</a:t>
            </a:r>
            <a:endParaRPr lang="es-MX" sz="3200" b="1" u="sng"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918156" y="1723516"/>
            <a:ext cx="4886996" cy="4370427"/>
          </a:xfrm>
          <a:prstGeom prst="rect">
            <a:avLst/>
          </a:prstGeom>
          <a:solidFill>
            <a:schemeClr val="accent4">
              <a:lumMod val="60000"/>
              <a:lumOff val="40000"/>
            </a:schemeClr>
          </a:solidFill>
        </p:spPr>
        <p:txBody>
          <a:bodyPr wrap="square" rtlCol="0">
            <a:spAutoFit/>
          </a:bodyPr>
          <a:lstStyle/>
          <a:p>
            <a:r>
              <a:rPr lang="es-MX" sz="2000" dirty="0">
                <a:solidFill>
                  <a:srgbClr val="002060"/>
                </a:solidFill>
                <a:latin typeface="Times New Roman" panose="02020603050405020304" pitchFamily="18" charset="0"/>
                <a:cs typeface="Times New Roman" panose="02020603050405020304" pitchFamily="18" charset="0"/>
              </a:rPr>
              <a:t>En el docente recae la responsabilidad del currículo educativo, la instrucción y evaluación, por lo que está a cargo de la planificación, supervisión y evaluación a lo largo del proceso.</a:t>
            </a:r>
          </a:p>
          <a:p>
            <a:r>
              <a:rPr lang="es-MX" sz="2000" dirty="0">
                <a:solidFill>
                  <a:srgbClr val="002060"/>
                </a:solidFill>
                <a:latin typeface="Times New Roman" panose="02020603050405020304" pitchFamily="18" charset="0"/>
                <a:cs typeface="Times New Roman" panose="02020603050405020304" pitchFamily="18" charset="0"/>
              </a:rPr>
              <a:t>Facilitar a los estudiantes las herramientas y recursos, para que ellos investiguen, analicen, recopilen a fin de hacer descubrimientos e ir informando sobre sus resultados.</a:t>
            </a:r>
          </a:p>
          <a:p>
            <a:r>
              <a:rPr lang="es-MX" sz="2000" dirty="0">
                <a:solidFill>
                  <a:srgbClr val="002060"/>
                </a:solidFill>
                <a:latin typeface="Times New Roman" panose="02020603050405020304" pitchFamily="18" charset="0"/>
                <a:cs typeface="Times New Roman" panose="02020603050405020304" pitchFamily="18" charset="0"/>
              </a:rPr>
              <a:t>Debe generar </a:t>
            </a:r>
            <a:r>
              <a:rPr lang="es-MX" sz="2000" dirty="0" smtClean="0">
                <a:solidFill>
                  <a:srgbClr val="002060"/>
                </a:solidFill>
                <a:latin typeface="Times New Roman" panose="02020603050405020304" pitchFamily="18" charset="0"/>
                <a:cs typeface="Times New Roman" panose="02020603050405020304" pitchFamily="18" charset="0"/>
              </a:rPr>
              <a:t>estrategias</a:t>
            </a:r>
            <a:r>
              <a:rPr lang="es-MX" sz="2000" dirty="0">
                <a:solidFill>
                  <a:srgbClr val="002060"/>
                </a:solidFill>
                <a:latin typeface="Times New Roman" panose="02020603050405020304" pitchFamily="18" charset="0"/>
                <a:cs typeface="Times New Roman" panose="02020603050405020304" pitchFamily="18" charset="0"/>
              </a:rPr>
              <a:t> </a:t>
            </a:r>
            <a:r>
              <a:rPr lang="es-MX" sz="2000" dirty="0" smtClean="0">
                <a:solidFill>
                  <a:srgbClr val="002060"/>
                </a:solidFill>
                <a:latin typeface="Times New Roman" panose="02020603050405020304" pitchFamily="18" charset="0"/>
                <a:cs typeface="Times New Roman" panose="02020603050405020304" pitchFamily="18" charset="0"/>
              </a:rPr>
              <a:t>y </a:t>
            </a:r>
            <a:r>
              <a:rPr lang="es-MX" sz="2000" dirty="0">
                <a:solidFill>
                  <a:srgbClr val="002060"/>
                </a:solidFill>
                <a:latin typeface="Times New Roman" panose="02020603050405020304" pitchFamily="18" charset="0"/>
                <a:cs typeface="Times New Roman" panose="02020603050405020304" pitchFamily="18" charset="0"/>
              </a:rPr>
              <a:t>metodologías didácticas flexibles, que puedan adaptarse a la premisa que cada estudiante construye un nuevo conocimiento.</a:t>
            </a:r>
          </a:p>
          <a:p>
            <a:endParaRPr lang="es-MX" sz="2000" dirty="0">
              <a:solidFill>
                <a:srgbClr val="002060"/>
              </a:solidFill>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6534150" y="2161666"/>
            <a:ext cx="4762500" cy="3162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79822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1080</Words>
  <Application>Microsoft Office PowerPoint</Application>
  <PresentationFormat>Panorámica</PresentationFormat>
  <Paragraphs>110</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Paoladom22@outlook.com</dc:creator>
  <cp:lastModifiedBy>trafico2</cp:lastModifiedBy>
  <cp:revision>30</cp:revision>
  <dcterms:created xsi:type="dcterms:W3CDTF">2020-05-24T04:40:32Z</dcterms:created>
  <dcterms:modified xsi:type="dcterms:W3CDTF">2020-05-25T17:49:05Z</dcterms:modified>
</cp:coreProperties>
</file>