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89" r:id="rId9"/>
  </p:sldIdLst>
  <p:sldSz cx="9144000" cy="5143500" type="screen16x9"/>
  <p:notesSz cx="6858000" cy="9144000"/>
  <p:embeddedFontLst>
    <p:embeddedFont>
      <p:font typeface="Amatic SC" panose="020B0604020202020204" charset="-79"/>
      <p:regular r:id="rId11"/>
      <p:bold r:id="rId12"/>
    </p:embeddedFont>
    <p:embeddedFont>
      <p:font typeface="Archivo" panose="020B0604020202020204" charset="0"/>
      <p:regular r:id="rId13"/>
      <p:bold r:id="rId14"/>
      <p:italic r:id="rId15"/>
      <p:boldItalic r:id="rId16"/>
    </p:embeddedFont>
    <p:embeddedFont>
      <p:font typeface="Chelsea Market" panose="020B0604020202020204" charset="0"/>
      <p:regular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Lucida Calligraphy" panose="03010101010101010101" pitchFamily="66" charset="0"/>
      <p:regular r:id="rId22"/>
    </p:embeddedFont>
    <p:embeddedFont>
      <p:font typeface="Paytone One" panose="020B0604020202020204" charset="0"/>
      <p:regular r:id="rId23"/>
    </p:embeddedFont>
    <p:embeddedFont>
      <p:font typeface="Signika Negative Light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1AC488-521F-449F-BA31-8D3A64734573}">
  <a:tblStyle styleId="{DF1AC488-521F-449F-BA31-8D3A64734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73a0764869_7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2" name="Google Shape;2192;g73a0764869_7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5378649" y="1969725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2676163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196971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2676176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 rot="60017">
            <a:off x="1047108" y="195356"/>
            <a:ext cx="7050057" cy="1395737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9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01" name="Google Shape;401;p19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31" name="Google Shape;431;p19"/>
          <p:cNvSpPr txBox="1">
            <a:spLocks noGrp="1"/>
          </p:cNvSpPr>
          <p:nvPr>
            <p:ph type="ctrTitle"/>
          </p:nvPr>
        </p:nvSpPr>
        <p:spPr>
          <a:xfrm flipH="1">
            <a:off x="1476936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subTitle" idx="1"/>
          </p:nvPr>
        </p:nvSpPr>
        <p:spPr>
          <a:xfrm flipH="1">
            <a:off x="1199886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ctrTitle" idx="2"/>
          </p:nvPr>
        </p:nvSpPr>
        <p:spPr>
          <a:xfrm flipH="1">
            <a:off x="3632998" y="1647400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4" name="Google Shape;434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ctrTitle" idx="4"/>
          </p:nvPr>
        </p:nvSpPr>
        <p:spPr>
          <a:xfrm flipH="1">
            <a:off x="6100107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5"/>
          </p:nvPr>
        </p:nvSpPr>
        <p:spPr>
          <a:xfrm flipH="1">
            <a:off x="5823057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ctrTitle" idx="6"/>
          </p:nvPr>
        </p:nvSpPr>
        <p:spPr>
          <a:xfrm flipH="1">
            <a:off x="1476936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8" name="Google Shape;438;p19"/>
          <p:cNvSpPr txBox="1">
            <a:spLocks noGrp="1"/>
          </p:cNvSpPr>
          <p:nvPr>
            <p:ph type="subTitle" idx="7"/>
          </p:nvPr>
        </p:nvSpPr>
        <p:spPr>
          <a:xfrm flipH="1">
            <a:off x="1199886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ctrTitle" idx="8"/>
          </p:nvPr>
        </p:nvSpPr>
        <p:spPr>
          <a:xfrm flipH="1">
            <a:off x="3791709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ctrTitle" idx="13"/>
          </p:nvPr>
        </p:nvSpPr>
        <p:spPr>
          <a:xfrm flipH="1">
            <a:off x="6100107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14"/>
          </p:nvPr>
        </p:nvSpPr>
        <p:spPr>
          <a:xfrm flipH="1">
            <a:off x="5823057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title" idx="15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1" name="Google Shape;671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 flipH="1">
            <a:off x="4108275" y="1959600"/>
            <a:ext cx="2875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9" r:id="rId5"/>
    <p:sldLayoutId id="2147483661" r:id="rId6"/>
    <p:sldLayoutId id="2147483665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hyperlink" Target="https://www.evirtualplus.com/aprende-crear-objetos-virtuales-de-aprendizajes-metodologia/#Las_estrategias_de_aprendizaj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itcinterfor.org/general/trabajo-proyect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bsbusiness.school/es/noticias/innovacion/cuales-son-las-etapas-de-un-proyecto-te-lo-contamos-en-esta-infografia" TargetMode="External"/><Relationship Id="rId5" Type="http://schemas.openxmlformats.org/officeDocument/2006/relationships/hyperlink" Target="https://www.aulaplaneta.com/2015/02/25/recursos-tic/siete-ventajas-del-aprendizaje-basado-en-proyectos/" TargetMode="External"/><Relationship Id="rId4" Type="http://schemas.openxmlformats.org/officeDocument/2006/relationships/hyperlink" Target="https://redsocial.rededuca.net/importancia-trabajar-proyect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2"/>
          <p:cNvSpPr txBox="1">
            <a:spLocks noGrp="1"/>
          </p:cNvSpPr>
          <p:nvPr>
            <p:ph type="ctrTitle"/>
          </p:nvPr>
        </p:nvSpPr>
        <p:spPr>
          <a:xfrm rot="950">
            <a:off x="688679" y="678434"/>
            <a:ext cx="7650206" cy="4470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PREESCOLAR.</a:t>
            </a:r>
            <a:br>
              <a:rPr lang="es-MX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CICLO 2019-2020</a:t>
            </a:r>
            <a:br>
              <a:rPr lang="es-MX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altLang="es-MX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 </a:t>
            </a:r>
            <a: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para la Exploración del Mundo Natural.</a:t>
            </a:r>
            <a:b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altLang="es-MX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Maestra:</a:t>
            </a:r>
            <a: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Yixie Karelia Laguna Montañez.</a:t>
            </a:r>
            <a:b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altLang="es-MX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Alumnas:</a:t>
            </a:r>
            <a:b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 </a:t>
            </a:r>
            <a:r>
              <a:rPr lang="es-MX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Monserrath</a:t>
            </a:r>
            <a:r>
              <a:rPr 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Barrozo Mata. </a:t>
            </a:r>
            <a:r>
              <a:rPr lang="es-MX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L. 2</a:t>
            </a:r>
            <a:br>
              <a:rPr lang="es-MX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 Guadalupe Morales Mendoza</a:t>
            </a:r>
            <a:r>
              <a:rPr lang="es-MX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N. L. 15</a:t>
            </a:r>
            <a:br>
              <a:rPr 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Samara Kereny Robledo Cortés. </a:t>
            </a:r>
            <a:r>
              <a:rPr lang="es-MX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L. 19</a:t>
            </a:r>
            <a:b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altLang="es-MX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Organizador Gráfico.</a:t>
            </a:r>
            <a:br>
              <a:rPr lang="es-MX" altLang="es-MX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altLang="es-MX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Unidad II: </a:t>
            </a:r>
            <a: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trabajo por proyectos en ciencias naturales y los fenómenos físicos.</a:t>
            </a:r>
            <a:b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altLang="es-MX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Competencias: </a:t>
            </a:r>
            <a:b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Aplica el plan y programas de estudio para alcanzar los propósitos educativos y contribuir al pleno desenvolvimiento de las capacidades de sus alumnos.</a:t>
            </a:r>
            <a:r>
              <a:rPr lang="es-MX" alt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Diseña planeaciones aplicando sus conocimientos curriculares, psicopedagógicos, disciplinares,      didácticos y tecnológicos para propiciar espacios de aprendizaje incluyentes que respondan a las necesidades de todos los alumnos en el marco del plan y programas de estudio.</a:t>
            </a:r>
            <a:b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</a:t>
            </a:r>
            <a:br>
              <a:rPr lang="es-MX" altLang="es-MX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MX" sz="1400" dirty="0">
                <a:solidFill>
                  <a:schemeClr val="dk1"/>
                </a:solidFill>
              </a:rPr>
            </a:b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9" name="Google Shape;699;p32"/>
          <p:cNvGrpSpPr/>
          <p:nvPr/>
        </p:nvGrpSpPr>
        <p:grpSpPr>
          <a:xfrm>
            <a:off x="6832741" y="645674"/>
            <a:ext cx="1848272" cy="2109452"/>
            <a:chOff x="7061066" y="952599"/>
            <a:chExt cx="1613287" cy="1716893"/>
          </a:xfrm>
        </p:grpSpPr>
        <p:grpSp>
          <p:nvGrpSpPr>
            <p:cNvPr id="700" name="Google Shape;700;p32"/>
            <p:cNvGrpSpPr/>
            <p:nvPr/>
          </p:nvGrpSpPr>
          <p:grpSpPr>
            <a:xfrm rot="475911">
              <a:off x="7061066" y="952599"/>
              <a:ext cx="1613287" cy="1716893"/>
              <a:chOff x="1189525" y="238125"/>
              <a:chExt cx="5263019" cy="5601012"/>
            </a:xfrm>
          </p:grpSpPr>
          <p:sp>
            <p:nvSpPr>
              <p:cNvPr id="701" name="Google Shape;701;p32"/>
              <p:cNvSpPr/>
              <p:nvPr/>
            </p:nvSpPr>
            <p:spPr>
              <a:xfrm>
                <a:off x="1244244" y="630837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2" name="Google Shape;702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452E155-E3FF-463F-8F59-470A19192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101" y="942176"/>
            <a:ext cx="1274174" cy="14448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3"/>
          <p:cNvSpPr txBox="1">
            <a:spLocks noGrp="1"/>
          </p:cNvSpPr>
          <p:nvPr>
            <p:ph type="title"/>
          </p:nvPr>
        </p:nvSpPr>
        <p:spPr>
          <a:xfrm>
            <a:off x="829672" y="1158158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Lucida Calligraphy" panose="03010101010101010101" pitchFamily="66" charset="0"/>
              </a:rPr>
              <a:t>POR PROYECTOS.</a:t>
            </a:r>
            <a:endParaRPr sz="3200" dirty="0">
              <a:solidFill>
                <a:schemeClr val="accent3">
                  <a:lumMod val="40000"/>
                  <a:lumOff val="6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940631B-B119-48EC-8A92-B7B1A0BCDC93}"/>
              </a:ext>
            </a:extLst>
          </p:cNvPr>
          <p:cNvSpPr/>
          <p:nvPr/>
        </p:nvSpPr>
        <p:spPr>
          <a:xfrm>
            <a:off x="966572" y="353885"/>
            <a:ext cx="806117" cy="7599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Chelsea Market" panose="020B0604020202020204" charset="0"/>
              </a:rPr>
              <a:t>T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D6643764-CBAA-45CA-827F-285F2BB52E8E}"/>
              </a:ext>
            </a:extLst>
          </p:cNvPr>
          <p:cNvSpPr/>
          <p:nvPr/>
        </p:nvSpPr>
        <p:spPr>
          <a:xfrm>
            <a:off x="1930071" y="353885"/>
            <a:ext cx="806117" cy="7599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Chelsea Market" panose="020B0604020202020204" charset="0"/>
              </a:rPr>
              <a:t>R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2FC6277-65A9-41C1-8BFA-C7FBACEB0A8A}"/>
              </a:ext>
            </a:extLst>
          </p:cNvPr>
          <p:cNvSpPr/>
          <p:nvPr/>
        </p:nvSpPr>
        <p:spPr>
          <a:xfrm>
            <a:off x="2920681" y="353885"/>
            <a:ext cx="806117" cy="7599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Chelsea Market" panose="020B0604020202020204" charset="0"/>
              </a:rPr>
              <a:t>A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546463E-AD13-4C60-8685-A35A6F042DC9}"/>
              </a:ext>
            </a:extLst>
          </p:cNvPr>
          <p:cNvSpPr/>
          <p:nvPr/>
        </p:nvSpPr>
        <p:spPr>
          <a:xfrm>
            <a:off x="4805622" y="331051"/>
            <a:ext cx="806117" cy="7599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Chelsea Market" panose="020B0604020202020204" charset="0"/>
              </a:rPr>
              <a:t>A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902868F-B0E9-48DE-9AF9-AB9F9C56BF70}"/>
              </a:ext>
            </a:extLst>
          </p:cNvPr>
          <p:cNvSpPr/>
          <p:nvPr/>
        </p:nvSpPr>
        <p:spPr>
          <a:xfrm>
            <a:off x="6810870" y="353885"/>
            <a:ext cx="806117" cy="7599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Chelsea Market" panose="020B0604020202020204" charset="0"/>
              </a:rPr>
              <a:t>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3BCB7CD-7EC6-4AFC-8059-17B6308169EC}"/>
              </a:ext>
            </a:extLst>
          </p:cNvPr>
          <p:cNvSpPr/>
          <p:nvPr/>
        </p:nvSpPr>
        <p:spPr>
          <a:xfrm>
            <a:off x="3875165" y="331051"/>
            <a:ext cx="806117" cy="7599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Chelsea Market" panose="020B0604020202020204" charset="0"/>
              </a:rPr>
              <a:t>B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FCBDE99-A273-4327-AFD7-A30D6B66EFE4}"/>
              </a:ext>
            </a:extLst>
          </p:cNvPr>
          <p:cNvSpPr/>
          <p:nvPr/>
        </p:nvSpPr>
        <p:spPr>
          <a:xfrm>
            <a:off x="5764139" y="331051"/>
            <a:ext cx="806117" cy="7599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Chelsea Market" panose="020B0604020202020204" charset="0"/>
              </a:rPr>
              <a:t>J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8245D24-CAD8-44FE-97B3-A0CD445B5CF1}"/>
              </a:ext>
            </a:extLst>
          </p:cNvPr>
          <p:cNvSpPr/>
          <p:nvPr/>
        </p:nvSpPr>
        <p:spPr>
          <a:xfrm>
            <a:off x="1883459" y="353884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236229C-D155-4594-A218-74EBA71076E4}"/>
              </a:ext>
            </a:extLst>
          </p:cNvPr>
          <p:cNvSpPr/>
          <p:nvPr/>
        </p:nvSpPr>
        <p:spPr>
          <a:xfrm>
            <a:off x="961028" y="353885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F8E93B84-A3A4-4384-AA92-B81F97AEABF9}"/>
              </a:ext>
            </a:extLst>
          </p:cNvPr>
          <p:cNvSpPr/>
          <p:nvPr/>
        </p:nvSpPr>
        <p:spPr>
          <a:xfrm>
            <a:off x="912413" y="353885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F9DC1D9-09AC-4B39-9131-590EC0322290}"/>
              </a:ext>
            </a:extLst>
          </p:cNvPr>
          <p:cNvSpPr/>
          <p:nvPr/>
        </p:nvSpPr>
        <p:spPr>
          <a:xfrm>
            <a:off x="1921028" y="342855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9FFE9C3-2A87-4AC9-AC65-1FA552388972}"/>
              </a:ext>
            </a:extLst>
          </p:cNvPr>
          <p:cNvSpPr/>
          <p:nvPr/>
        </p:nvSpPr>
        <p:spPr>
          <a:xfrm>
            <a:off x="2893087" y="353884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DCF10A8-E6A8-476B-95A1-C1E9024CB643}"/>
              </a:ext>
            </a:extLst>
          </p:cNvPr>
          <p:cNvSpPr/>
          <p:nvPr/>
        </p:nvSpPr>
        <p:spPr>
          <a:xfrm>
            <a:off x="2839726" y="364913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113C8E3C-9CD4-4FED-BB97-E1CA388CB582}"/>
              </a:ext>
            </a:extLst>
          </p:cNvPr>
          <p:cNvSpPr/>
          <p:nvPr/>
        </p:nvSpPr>
        <p:spPr>
          <a:xfrm>
            <a:off x="3892740" y="342855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A7943649-169D-4326-9DAE-5BF5E54A09B0}"/>
              </a:ext>
            </a:extLst>
          </p:cNvPr>
          <p:cNvSpPr/>
          <p:nvPr/>
        </p:nvSpPr>
        <p:spPr>
          <a:xfrm>
            <a:off x="4741777" y="320020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184AD19-B6D1-4C72-8713-162F81777A43}"/>
              </a:ext>
            </a:extLst>
          </p:cNvPr>
          <p:cNvSpPr/>
          <p:nvPr/>
        </p:nvSpPr>
        <p:spPr>
          <a:xfrm>
            <a:off x="3839379" y="350603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2B9C839-2EA2-4AD9-92CC-928BAF0118C8}"/>
              </a:ext>
            </a:extLst>
          </p:cNvPr>
          <p:cNvSpPr/>
          <p:nvPr/>
        </p:nvSpPr>
        <p:spPr>
          <a:xfrm>
            <a:off x="4785628" y="320021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DB14927E-CED5-46BD-9B70-384655373FAE}"/>
              </a:ext>
            </a:extLst>
          </p:cNvPr>
          <p:cNvSpPr/>
          <p:nvPr/>
        </p:nvSpPr>
        <p:spPr>
          <a:xfrm>
            <a:off x="6717303" y="336952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613C6B98-54B0-4431-B54D-912FFDE4D8C4}"/>
              </a:ext>
            </a:extLst>
          </p:cNvPr>
          <p:cNvSpPr/>
          <p:nvPr/>
        </p:nvSpPr>
        <p:spPr>
          <a:xfrm>
            <a:off x="6776271" y="342078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F9463C66-B854-42C9-B387-C438EAF197EA}"/>
              </a:ext>
            </a:extLst>
          </p:cNvPr>
          <p:cNvSpPr/>
          <p:nvPr/>
        </p:nvSpPr>
        <p:spPr>
          <a:xfrm>
            <a:off x="5729540" y="342078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D6C8A541-ABB1-4C16-8C18-0CE36E8D5FA8}"/>
              </a:ext>
            </a:extLst>
          </p:cNvPr>
          <p:cNvSpPr/>
          <p:nvPr/>
        </p:nvSpPr>
        <p:spPr>
          <a:xfrm>
            <a:off x="5753418" y="308992"/>
            <a:ext cx="875313" cy="78205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19539B6-33A2-44B1-8631-4F09E54B7FD6}"/>
              </a:ext>
            </a:extLst>
          </p:cNvPr>
          <p:cNvSpPr/>
          <p:nvPr/>
        </p:nvSpPr>
        <p:spPr>
          <a:xfrm>
            <a:off x="961028" y="1395663"/>
            <a:ext cx="1401155" cy="1600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289B7EA-3BD8-4BEB-BA70-EE80DAABA6E8}"/>
              </a:ext>
            </a:extLst>
          </p:cNvPr>
          <p:cNvSpPr/>
          <p:nvPr/>
        </p:nvSpPr>
        <p:spPr>
          <a:xfrm>
            <a:off x="6810870" y="1397110"/>
            <a:ext cx="1401155" cy="1600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956FE29-6AE9-40CE-8166-1C011DE842FC}"/>
              </a:ext>
            </a:extLst>
          </p:cNvPr>
          <p:cNvSpPr/>
          <p:nvPr/>
        </p:nvSpPr>
        <p:spPr>
          <a:xfrm>
            <a:off x="961028" y="1395663"/>
            <a:ext cx="1372103" cy="160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193439E-1992-4904-A8FF-6ED71EFB6E4C}"/>
              </a:ext>
            </a:extLst>
          </p:cNvPr>
          <p:cNvSpPr/>
          <p:nvPr/>
        </p:nvSpPr>
        <p:spPr>
          <a:xfrm>
            <a:off x="6827399" y="1378834"/>
            <a:ext cx="1372103" cy="160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9CBA0B6-B4F4-4A38-B54F-6F6D678685A2}"/>
              </a:ext>
            </a:extLst>
          </p:cNvPr>
          <p:cNvSpPr/>
          <p:nvPr/>
        </p:nvSpPr>
        <p:spPr>
          <a:xfrm>
            <a:off x="6776271" y="1387972"/>
            <a:ext cx="1372103" cy="160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349CCCDD-1C2A-4ABF-8668-DA3273EBA4B9}"/>
              </a:ext>
            </a:extLst>
          </p:cNvPr>
          <p:cNvSpPr/>
          <p:nvPr/>
        </p:nvSpPr>
        <p:spPr>
          <a:xfrm>
            <a:off x="1004606" y="1406855"/>
            <a:ext cx="1372103" cy="160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04" name="Imagen 703">
            <a:extLst>
              <a:ext uri="{FF2B5EF4-FFF2-40B4-BE49-F238E27FC236}">
                <a16:creationId xmlns:a16="http://schemas.microsoft.com/office/drawing/2014/main" id="{B9972373-550F-45C2-BCFB-FDFDFAA538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44" b="47360" l="3242" r="29182"/>
                    </a14:imgEffect>
                  </a14:imgLayer>
                </a14:imgProps>
              </a:ext>
            </a:extLst>
          </a:blip>
          <a:srcRect t="23604" r="67576" b="50000"/>
          <a:stretch/>
        </p:blipFill>
        <p:spPr>
          <a:xfrm>
            <a:off x="452249" y="1216415"/>
            <a:ext cx="4102452" cy="3339775"/>
          </a:xfrm>
          <a:prstGeom prst="rect">
            <a:avLst/>
          </a:prstGeom>
        </p:spPr>
      </p:pic>
      <p:sp>
        <p:nvSpPr>
          <p:cNvPr id="705" name="CuadroTexto 704">
            <a:extLst>
              <a:ext uri="{FF2B5EF4-FFF2-40B4-BE49-F238E27FC236}">
                <a16:creationId xmlns:a16="http://schemas.microsoft.com/office/drawing/2014/main" id="{C65A743F-8972-42CE-9E78-97B10A322BCC}"/>
              </a:ext>
            </a:extLst>
          </p:cNvPr>
          <p:cNvSpPr txBox="1"/>
          <p:nvPr/>
        </p:nvSpPr>
        <p:spPr>
          <a:xfrm>
            <a:off x="1179095" y="2454442"/>
            <a:ext cx="26960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3"/>
                </a:solidFill>
                <a:latin typeface="Chelsea Market" panose="020B0604020202020204" charset="0"/>
              </a:rPr>
              <a:t>1. ¿EN QUÉ  CONSISTE  EL TRABAJO</a:t>
            </a:r>
          </a:p>
          <a:p>
            <a:pPr algn="ctr"/>
            <a:r>
              <a:rPr lang="es-MX" sz="2000" b="1" dirty="0">
                <a:solidFill>
                  <a:schemeClr val="accent3"/>
                </a:solidFill>
                <a:latin typeface="Chelsea Market" panose="020B0604020202020204" charset="0"/>
              </a:rPr>
              <a:t> POR PROYECTOS?</a:t>
            </a:r>
          </a:p>
          <a:p>
            <a:endParaRPr lang="es-MX" dirty="0"/>
          </a:p>
        </p:txBody>
      </p:sp>
      <p:sp>
        <p:nvSpPr>
          <p:cNvPr id="706" name="Flecha: a la derecha 705">
            <a:extLst>
              <a:ext uri="{FF2B5EF4-FFF2-40B4-BE49-F238E27FC236}">
                <a16:creationId xmlns:a16="http://schemas.microsoft.com/office/drawing/2014/main" id="{18C4DCB6-ED9C-4486-901F-2D3147CAF00F}"/>
              </a:ext>
            </a:extLst>
          </p:cNvPr>
          <p:cNvSpPr/>
          <p:nvPr/>
        </p:nvSpPr>
        <p:spPr>
          <a:xfrm>
            <a:off x="4233931" y="2753955"/>
            <a:ext cx="764197" cy="26469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07" name="CuadroTexto 706">
            <a:extLst>
              <a:ext uri="{FF2B5EF4-FFF2-40B4-BE49-F238E27FC236}">
                <a16:creationId xmlns:a16="http://schemas.microsoft.com/office/drawing/2014/main" id="{F933A9E3-9EE3-4096-AEE7-A59532D9990B}"/>
              </a:ext>
            </a:extLst>
          </p:cNvPr>
          <p:cNvSpPr txBox="1"/>
          <p:nvPr/>
        </p:nvSpPr>
        <p:spPr>
          <a:xfrm>
            <a:off x="5179433" y="2012948"/>
            <a:ext cx="3122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 de gestión de actividades y procesos dirigidos a generar cambios e implica pensar en términos de resultados de proceso sustentados. </a:t>
            </a:r>
          </a:p>
        </p:txBody>
      </p:sp>
      <p:pic>
        <p:nvPicPr>
          <p:cNvPr id="708" name="Imagen 707">
            <a:extLst>
              <a:ext uri="{FF2B5EF4-FFF2-40B4-BE49-F238E27FC236}">
                <a16:creationId xmlns:a16="http://schemas.microsoft.com/office/drawing/2014/main" id="{13025EEE-9A74-4253-B2E3-0B5CC166A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190" y="1883157"/>
            <a:ext cx="695004" cy="707197"/>
          </a:xfrm>
          <a:prstGeom prst="rect">
            <a:avLst/>
          </a:prstGeom>
        </p:spPr>
      </p:pic>
      <p:pic>
        <p:nvPicPr>
          <p:cNvPr id="709" name="Imagen 708">
            <a:extLst>
              <a:ext uri="{FF2B5EF4-FFF2-40B4-BE49-F238E27FC236}">
                <a16:creationId xmlns:a16="http://schemas.microsoft.com/office/drawing/2014/main" id="{FFB0BCEE-7A68-4C98-A5EB-56298F268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65950">
            <a:off x="7477627" y="3877306"/>
            <a:ext cx="768163" cy="902286"/>
          </a:xfrm>
          <a:prstGeom prst="rect">
            <a:avLst/>
          </a:prstGeom>
        </p:spPr>
      </p:pic>
      <p:sp>
        <p:nvSpPr>
          <p:cNvPr id="52" name="Flecha: a la derecha 51">
            <a:extLst>
              <a:ext uri="{FF2B5EF4-FFF2-40B4-BE49-F238E27FC236}">
                <a16:creationId xmlns:a16="http://schemas.microsoft.com/office/drawing/2014/main" id="{A2C4185F-363E-4F0F-9F46-4851ADAE0D38}"/>
              </a:ext>
            </a:extLst>
          </p:cNvPr>
          <p:cNvSpPr/>
          <p:nvPr/>
        </p:nvSpPr>
        <p:spPr>
          <a:xfrm rot="5400000">
            <a:off x="6312953" y="4235094"/>
            <a:ext cx="764197" cy="26469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5"/>
          <p:cNvGrpSpPr/>
          <p:nvPr/>
        </p:nvGrpSpPr>
        <p:grpSpPr>
          <a:xfrm rot="-3913">
            <a:off x="503760" y="507408"/>
            <a:ext cx="2575825" cy="1442938"/>
            <a:chOff x="1626000" y="605300"/>
            <a:chExt cx="4068375" cy="4132125"/>
          </a:xfrm>
        </p:grpSpPr>
        <p:sp>
          <p:nvSpPr>
            <p:cNvPr id="737" name="Google Shape;737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45" name="Google Shape;745;p35"/>
          <p:cNvSpPr/>
          <p:nvPr/>
        </p:nvSpPr>
        <p:spPr>
          <a:xfrm rot="21192106">
            <a:off x="3300901" y="417031"/>
            <a:ext cx="2577467" cy="1415809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9" name="Google Shape;759;p35"/>
          <p:cNvSpPr/>
          <p:nvPr/>
        </p:nvSpPr>
        <p:spPr>
          <a:xfrm rot="5244052">
            <a:off x="5476289" y="285833"/>
            <a:ext cx="565840" cy="45940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DDA987-A2D1-4BC6-995B-646594D38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29" b="72529" l="77677" r="97520"/>
                    </a14:imgEffect>
                  </a14:imgLayer>
                </a14:imgProps>
              </a:ext>
            </a:extLst>
          </a:blip>
          <a:srcRect l="75197" t="49242" b="24884"/>
          <a:stretch/>
        </p:blipFill>
        <p:spPr>
          <a:xfrm>
            <a:off x="464557" y="1641606"/>
            <a:ext cx="3196138" cy="3334217"/>
          </a:xfrm>
          <a:prstGeom prst="rect">
            <a:avLst/>
          </a:prstGeom>
        </p:spPr>
      </p:pic>
      <p:grpSp>
        <p:nvGrpSpPr>
          <p:cNvPr id="40" name="Google Shape;753;p35">
            <a:extLst>
              <a:ext uri="{FF2B5EF4-FFF2-40B4-BE49-F238E27FC236}">
                <a16:creationId xmlns:a16="http://schemas.microsoft.com/office/drawing/2014/main" id="{1164A43A-7602-4FC5-8009-13F3FE87E207}"/>
              </a:ext>
            </a:extLst>
          </p:cNvPr>
          <p:cNvGrpSpPr/>
          <p:nvPr/>
        </p:nvGrpSpPr>
        <p:grpSpPr>
          <a:xfrm>
            <a:off x="1706783" y="1985023"/>
            <a:ext cx="355973" cy="427192"/>
            <a:chOff x="2279900" y="1356008"/>
            <a:chExt cx="355973" cy="427192"/>
          </a:xfrm>
        </p:grpSpPr>
        <p:sp>
          <p:nvSpPr>
            <p:cNvPr id="41" name="Google Shape;754;p35">
              <a:extLst>
                <a:ext uri="{FF2B5EF4-FFF2-40B4-BE49-F238E27FC236}">
                  <a16:creationId xmlns:a16="http://schemas.microsoft.com/office/drawing/2014/main" id="{7E8ADC85-D13E-40CE-B5D8-BBA13BBB3706}"/>
                </a:ext>
              </a:extLst>
            </p:cNvPr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2" name="Google Shape;755;p35">
              <a:extLst>
                <a:ext uri="{FF2B5EF4-FFF2-40B4-BE49-F238E27FC236}">
                  <a16:creationId xmlns:a16="http://schemas.microsoft.com/office/drawing/2014/main" id="{F2728AF7-957B-459A-AD91-C78EE622E54F}"/>
                </a:ext>
              </a:extLst>
            </p:cNvPr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3" name="Google Shape;756;p35">
                <a:extLst>
                  <a:ext uri="{FF2B5EF4-FFF2-40B4-BE49-F238E27FC236}">
                    <a16:creationId xmlns:a16="http://schemas.microsoft.com/office/drawing/2014/main" id="{35409997-CA34-4628-8C3D-F630797EDE4D}"/>
                  </a:ext>
                </a:extLst>
              </p:cNvPr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757;p35">
                <a:extLst>
                  <a:ext uri="{FF2B5EF4-FFF2-40B4-BE49-F238E27FC236}">
                    <a16:creationId xmlns:a16="http://schemas.microsoft.com/office/drawing/2014/main" id="{646DB6BF-E2F8-464B-9BF7-1BC35DA0D9CE}"/>
                  </a:ext>
                </a:extLst>
              </p:cNvPr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758;p35">
                <a:extLst>
                  <a:ext uri="{FF2B5EF4-FFF2-40B4-BE49-F238E27FC236}">
                    <a16:creationId xmlns:a16="http://schemas.microsoft.com/office/drawing/2014/main" id="{A0416279-FD74-419C-A15B-7365C819FE2E}"/>
                  </a:ext>
                </a:extLst>
              </p:cNvPr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2" name="Google Shape;759;p35">
            <a:extLst>
              <a:ext uri="{FF2B5EF4-FFF2-40B4-BE49-F238E27FC236}">
                <a16:creationId xmlns:a16="http://schemas.microsoft.com/office/drawing/2014/main" id="{69649026-EC0F-4936-9DB3-1EE82185B36B}"/>
              </a:ext>
            </a:extLst>
          </p:cNvPr>
          <p:cNvSpPr/>
          <p:nvPr/>
        </p:nvSpPr>
        <p:spPr>
          <a:xfrm rot="21082880">
            <a:off x="287709" y="468004"/>
            <a:ext cx="629252" cy="655521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B35AA30-72BD-4BD8-9C78-29F3D9AFB29A}"/>
              </a:ext>
            </a:extLst>
          </p:cNvPr>
          <p:cNvSpPr txBox="1"/>
          <p:nvPr/>
        </p:nvSpPr>
        <p:spPr>
          <a:xfrm>
            <a:off x="648699" y="901625"/>
            <a:ext cx="2285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3"/>
                </a:solidFill>
                <a:latin typeface="Chelsea Market" panose="020B0604020202020204" charset="0"/>
              </a:rPr>
              <a:t>2. ¿Desde cuándo se utilizan?</a:t>
            </a:r>
          </a:p>
        </p:txBody>
      </p:sp>
      <p:grpSp>
        <p:nvGrpSpPr>
          <p:cNvPr id="63" name="Google Shape;1828;p44">
            <a:extLst>
              <a:ext uri="{FF2B5EF4-FFF2-40B4-BE49-F238E27FC236}">
                <a16:creationId xmlns:a16="http://schemas.microsoft.com/office/drawing/2014/main" id="{340E363C-12BB-4587-BD19-2585F96FFDAD}"/>
              </a:ext>
            </a:extLst>
          </p:cNvPr>
          <p:cNvGrpSpPr/>
          <p:nvPr/>
        </p:nvGrpSpPr>
        <p:grpSpPr>
          <a:xfrm>
            <a:off x="2006599" y="515538"/>
            <a:ext cx="865266" cy="351127"/>
            <a:chOff x="10872253" y="2671284"/>
            <a:chExt cx="668211" cy="271162"/>
          </a:xfrm>
        </p:grpSpPr>
        <p:sp>
          <p:nvSpPr>
            <p:cNvPr id="64" name="Google Shape;1829;p44">
              <a:extLst>
                <a:ext uri="{FF2B5EF4-FFF2-40B4-BE49-F238E27FC236}">
                  <a16:creationId xmlns:a16="http://schemas.microsoft.com/office/drawing/2014/main" id="{6DFA63F8-85C1-4CC5-9315-3ECAF93CD7DD}"/>
                </a:ext>
              </a:extLst>
            </p:cNvPr>
            <p:cNvSpPr/>
            <p:nvPr/>
          </p:nvSpPr>
          <p:spPr>
            <a:xfrm>
              <a:off x="10872253" y="2727470"/>
              <a:ext cx="210882" cy="214976"/>
            </a:xfrm>
            <a:custGeom>
              <a:avLst/>
              <a:gdLst/>
              <a:ahLst/>
              <a:cxnLst/>
              <a:rect l="l" t="t" r="r" b="b"/>
              <a:pathLst>
                <a:path w="9736" h="9925" extrusionOk="0">
                  <a:moveTo>
                    <a:pt x="4043" y="1201"/>
                  </a:moveTo>
                  <a:cubicBezTo>
                    <a:pt x="4072" y="1458"/>
                    <a:pt x="4270" y="1676"/>
                    <a:pt x="4539" y="1676"/>
                  </a:cubicBezTo>
                  <a:cubicBezTo>
                    <a:pt x="4624" y="1676"/>
                    <a:pt x="4717" y="1653"/>
                    <a:pt x="4814" y="1603"/>
                  </a:cubicBezTo>
                  <a:cubicBezTo>
                    <a:pt x="5055" y="1478"/>
                    <a:pt x="5288" y="1422"/>
                    <a:pt x="5512" y="1422"/>
                  </a:cubicBezTo>
                  <a:cubicBezTo>
                    <a:pt x="6651" y="1422"/>
                    <a:pt x="7535" y="2862"/>
                    <a:pt x="7729" y="3948"/>
                  </a:cubicBezTo>
                  <a:cubicBezTo>
                    <a:pt x="8026" y="5617"/>
                    <a:pt x="6590" y="8404"/>
                    <a:pt x="4626" y="8404"/>
                  </a:cubicBezTo>
                  <a:cubicBezTo>
                    <a:pt x="4580" y="8404"/>
                    <a:pt x="4534" y="8403"/>
                    <a:pt x="4487" y="8400"/>
                  </a:cubicBezTo>
                  <a:cubicBezTo>
                    <a:pt x="2765" y="8286"/>
                    <a:pt x="1569" y="5445"/>
                    <a:pt x="1912" y="4003"/>
                  </a:cubicBezTo>
                  <a:cubicBezTo>
                    <a:pt x="2176" y="2896"/>
                    <a:pt x="3023" y="1785"/>
                    <a:pt x="4043" y="1201"/>
                  </a:cubicBezTo>
                  <a:close/>
                  <a:moveTo>
                    <a:pt x="5536" y="1"/>
                  </a:moveTo>
                  <a:cubicBezTo>
                    <a:pt x="5145" y="1"/>
                    <a:pt x="4759" y="147"/>
                    <a:pt x="4404" y="497"/>
                  </a:cubicBezTo>
                  <a:lnTo>
                    <a:pt x="4404" y="497"/>
                  </a:lnTo>
                  <a:cubicBezTo>
                    <a:pt x="1970" y="1005"/>
                    <a:pt x="0" y="3473"/>
                    <a:pt x="595" y="5987"/>
                  </a:cubicBezTo>
                  <a:cubicBezTo>
                    <a:pt x="1057" y="7941"/>
                    <a:pt x="2669" y="9925"/>
                    <a:pt x="4634" y="9925"/>
                  </a:cubicBezTo>
                  <a:cubicBezTo>
                    <a:pt x="5099" y="9925"/>
                    <a:pt x="5585" y="9814"/>
                    <a:pt x="6079" y="9565"/>
                  </a:cubicBezTo>
                  <a:cubicBezTo>
                    <a:pt x="8360" y="8416"/>
                    <a:pt x="9735" y="5334"/>
                    <a:pt x="8784" y="2923"/>
                  </a:cubicBezTo>
                  <a:cubicBezTo>
                    <a:pt x="8329" y="1773"/>
                    <a:pt x="6898" y="1"/>
                    <a:pt x="55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830;p44">
              <a:extLst>
                <a:ext uri="{FF2B5EF4-FFF2-40B4-BE49-F238E27FC236}">
                  <a16:creationId xmlns:a16="http://schemas.microsoft.com/office/drawing/2014/main" id="{BF909222-2F0F-49B9-B317-E224B08A7210}"/>
                </a:ext>
              </a:extLst>
            </p:cNvPr>
            <p:cNvSpPr/>
            <p:nvPr/>
          </p:nvSpPr>
          <p:spPr>
            <a:xfrm>
              <a:off x="11050688" y="2761974"/>
              <a:ext cx="123527" cy="41587"/>
            </a:xfrm>
            <a:custGeom>
              <a:avLst/>
              <a:gdLst/>
              <a:ahLst/>
              <a:cxnLst/>
              <a:rect l="l" t="t" r="r" b="b"/>
              <a:pathLst>
                <a:path w="5703" h="1920" extrusionOk="0">
                  <a:moveTo>
                    <a:pt x="3895" y="0"/>
                  </a:moveTo>
                  <a:cubicBezTo>
                    <a:pt x="3307" y="0"/>
                    <a:pt x="2712" y="100"/>
                    <a:pt x="2346" y="170"/>
                  </a:cubicBezTo>
                  <a:cubicBezTo>
                    <a:pt x="1800" y="273"/>
                    <a:pt x="1226" y="405"/>
                    <a:pt x="733" y="676"/>
                  </a:cubicBezTo>
                  <a:cubicBezTo>
                    <a:pt x="173" y="982"/>
                    <a:pt x="228" y="1150"/>
                    <a:pt x="43" y="1679"/>
                  </a:cubicBezTo>
                  <a:cubicBezTo>
                    <a:pt x="1" y="1798"/>
                    <a:pt x="103" y="1919"/>
                    <a:pt x="213" y="1919"/>
                  </a:cubicBezTo>
                  <a:cubicBezTo>
                    <a:pt x="249" y="1919"/>
                    <a:pt x="285" y="1906"/>
                    <a:pt x="319" y="1876"/>
                  </a:cubicBezTo>
                  <a:cubicBezTo>
                    <a:pt x="891" y="1340"/>
                    <a:pt x="1718" y="1106"/>
                    <a:pt x="2501" y="978"/>
                  </a:cubicBezTo>
                  <a:cubicBezTo>
                    <a:pt x="2872" y="917"/>
                    <a:pt x="3255" y="872"/>
                    <a:pt x="3634" y="872"/>
                  </a:cubicBezTo>
                  <a:cubicBezTo>
                    <a:pt x="3771" y="872"/>
                    <a:pt x="3908" y="878"/>
                    <a:pt x="4044" y="891"/>
                  </a:cubicBezTo>
                  <a:cubicBezTo>
                    <a:pt x="4535" y="938"/>
                    <a:pt x="4793" y="1165"/>
                    <a:pt x="5218" y="1353"/>
                  </a:cubicBezTo>
                  <a:cubicBezTo>
                    <a:pt x="5249" y="1367"/>
                    <a:pt x="5282" y="1373"/>
                    <a:pt x="5317" y="1373"/>
                  </a:cubicBezTo>
                  <a:cubicBezTo>
                    <a:pt x="5496" y="1373"/>
                    <a:pt x="5703" y="1206"/>
                    <a:pt x="5680" y="1025"/>
                  </a:cubicBezTo>
                  <a:cubicBezTo>
                    <a:pt x="5581" y="210"/>
                    <a:pt x="4746" y="0"/>
                    <a:pt x="389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831;p44">
              <a:extLst>
                <a:ext uri="{FF2B5EF4-FFF2-40B4-BE49-F238E27FC236}">
                  <a16:creationId xmlns:a16="http://schemas.microsoft.com/office/drawing/2014/main" id="{CFF0CD56-D885-417B-9455-E6867690D7E7}"/>
                </a:ext>
              </a:extLst>
            </p:cNvPr>
            <p:cNvSpPr/>
            <p:nvPr/>
          </p:nvSpPr>
          <p:spPr>
            <a:xfrm>
              <a:off x="11127711" y="2717008"/>
              <a:ext cx="206506" cy="211120"/>
            </a:xfrm>
            <a:custGeom>
              <a:avLst/>
              <a:gdLst/>
              <a:ahLst/>
              <a:cxnLst/>
              <a:rect l="l" t="t" r="r" b="b"/>
              <a:pathLst>
                <a:path w="9534" h="9747" extrusionOk="0">
                  <a:moveTo>
                    <a:pt x="5555" y="975"/>
                  </a:moveTo>
                  <a:cubicBezTo>
                    <a:pt x="5570" y="1117"/>
                    <a:pt x="5642" y="1261"/>
                    <a:pt x="5789" y="1382"/>
                  </a:cubicBezTo>
                  <a:cubicBezTo>
                    <a:pt x="6556" y="2014"/>
                    <a:pt x="7443" y="2474"/>
                    <a:pt x="7757" y="3459"/>
                  </a:cubicBezTo>
                  <a:cubicBezTo>
                    <a:pt x="8086" y="4494"/>
                    <a:pt x="7636" y="5813"/>
                    <a:pt x="7197" y="6799"/>
                  </a:cubicBezTo>
                  <a:cubicBezTo>
                    <a:pt x="6723" y="7862"/>
                    <a:pt x="5666" y="8491"/>
                    <a:pt x="4576" y="8491"/>
                  </a:cubicBezTo>
                  <a:cubicBezTo>
                    <a:pt x="4098" y="8491"/>
                    <a:pt x="3615" y="8370"/>
                    <a:pt x="3171" y="8112"/>
                  </a:cubicBezTo>
                  <a:cubicBezTo>
                    <a:pt x="1400" y="7085"/>
                    <a:pt x="1243" y="4766"/>
                    <a:pt x="2253" y="3140"/>
                  </a:cubicBezTo>
                  <a:cubicBezTo>
                    <a:pt x="2719" y="2390"/>
                    <a:pt x="3404" y="1780"/>
                    <a:pt x="4170" y="1346"/>
                  </a:cubicBezTo>
                  <a:cubicBezTo>
                    <a:pt x="4630" y="1086"/>
                    <a:pt x="5086" y="1023"/>
                    <a:pt x="5555" y="975"/>
                  </a:cubicBezTo>
                  <a:close/>
                  <a:moveTo>
                    <a:pt x="5388" y="1"/>
                  </a:moveTo>
                  <a:cubicBezTo>
                    <a:pt x="5270" y="1"/>
                    <a:pt x="5121" y="16"/>
                    <a:pt x="4923" y="49"/>
                  </a:cubicBezTo>
                  <a:cubicBezTo>
                    <a:pt x="4229" y="164"/>
                    <a:pt x="3587" y="544"/>
                    <a:pt x="3014" y="940"/>
                  </a:cubicBezTo>
                  <a:cubicBezTo>
                    <a:pt x="2000" y="1636"/>
                    <a:pt x="1190" y="2618"/>
                    <a:pt x="775" y="3785"/>
                  </a:cubicBezTo>
                  <a:cubicBezTo>
                    <a:pt x="1" y="5959"/>
                    <a:pt x="918" y="8615"/>
                    <a:pt x="3159" y="9488"/>
                  </a:cubicBezTo>
                  <a:cubicBezTo>
                    <a:pt x="3611" y="9663"/>
                    <a:pt x="4090" y="9747"/>
                    <a:pt x="4571" y="9747"/>
                  </a:cubicBezTo>
                  <a:cubicBezTo>
                    <a:pt x="6030" y="9747"/>
                    <a:pt x="7500" y="8979"/>
                    <a:pt x="8213" y="7678"/>
                  </a:cubicBezTo>
                  <a:cubicBezTo>
                    <a:pt x="8844" y="6528"/>
                    <a:pt x="9533" y="4365"/>
                    <a:pt x="9101" y="3060"/>
                  </a:cubicBezTo>
                  <a:cubicBezTo>
                    <a:pt x="8708" y="1871"/>
                    <a:pt x="7521" y="1049"/>
                    <a:pt x="6518" y="405"/>
                  </a:cubicBezTo>
                  <a:cubicBezTo>
                    <a:pt x="6399" y="329"/>
                    <a:pt x="6279" y="296"/>
                    <a:pt x="6166" y="296"/>
                  </a:cubicBezTo>
                  <a:cubicBezTo>
                    <a:pt x="6155" y="296"/>
                    <a:pt x="6144" y="296"/>
                    <a:pt x="6133" y="297"/>
                  </a:cubicBezTo>
                  <a:lnTo>
                    <a:pt x="6133" y="297"/>
                  </a:lnTo>
                  <a:cubicBezTo>
                    <a:pt x="5816" y="126"/>
                    <a:pt x="5730" y="1"/>
                    <a:pt x="538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832;p44">
              <a:extLst>
                <a:ext uri="{FF2B5EF4-FFF2-40B4-BE49-F238E27FC236}">
                  <a16:creationId xmlns:a16="http://schemas.microsoft.com/office/drawing/2014/main" id="{CF1A34D5-0974-4914-A3DA-020A80C3EC02}"/>
                </a:ext>
              </a:extLst>
            </p:cNvPr>
            <p:cNvSpPr/>
            <p:nvPr/>
          </p:nvSpPr>
          <p:spPr>
            <a:xfrm>
              <a:off x="11303699" y="2723181"/>
              <a:ext cx="236765" cy="100286"/>
            </a:xfrm>
            <a:custGeom>
              <a:avLst/>
              <a:gdLst/>
              <a:ahLst/>
              <a:cxnLst/>
              <a:rect l="l" t="t" r="r" b="b"/>
              <a:pathLst>
                <a:path w="10931" h="4630" extrusionOk="0">
                  <a:moveTo>
                    <a:pt x="8952" y="1"/>
                  </a:moveTo>
                  <a:cubicBezTo>
                    <a:pt x="8688" y="1"/>
                    <a:pt x="8393" y="56"/>
                    <a:pt x="8064" y="178"/>
                  </a:cubicBezTo>
                  <a:cubicBezTo>
                    <a:pt x="6557" y="735"/>
                    <a:pt x="5001" y="1450"/>
                    <a:pt x="3583" y="2207"/>
                  </a:cubicBezTo>
                  <a:cubicBezTo>
                    <a:pt x="2535" y="2767"/>
                    <a:pt x="1538" y="3593"/>
                    <a:pt x="379" y="3908"/>
                  </a:cubicBezTo>
                  <a:cubicBezTo>
                    <a:pt x="0" y="4011"/>
                    <a:pt x="23" y="4630"/>
                    <a:pt x="439" y="4630"/>
                  </a:cubicBezTo>
                  <a:cubicBezTo>
                    <a:pt x="444" y="4630"/>
                    <a:pt x="449" y="4630"/>
                    <a:pt x="454" y="4629"/>
                  </a:cubicBezTo>
                  <a:lnTo>
                    <a:pt x="454" y="4628"/>
                  </a:lnTo>
                  <a:cubicBezTo>
                    <a:pt x="1876" y="4577"/>
                    <a:pt x="3074" y="3759"/>
                    <a:pt x="4323" y="3169"/>
                  </a:cubicBezTo>
                  <a:cubicBezTo>
                    <a:pt x="5264" y="2725"/>
                    <a:pt x="6246" y="2430"/>
                    <a:pt x="7206" y="2042"/>
                  </a:cubicBezTo>
                  <a:cubicBezTo>
                    <a:pt x="7522" y="1915"/>
                    <a:pt x="8272" y="1369"/>
                    <a:pt x="8652" y="1369"/>
                  </a:cubicBezTo>
                  <a:cubicBezTo>
                    <a:pt x="8669" y="1369"/>
                    <a:pt x="8686" y="1370"/>
                    <a:pt x="8702" y="1373"/>
                  </a:cubicBezTo>
                  <a:cubicBezTo>
                    <a:pt x="9622" y="1512"/>
                    <a:pt x="9481" y="2614"/>
                    <a:pt x="9496" y="3343"/>
                  </a:cubicBezTo>
                  <a:cubicBezTo>
                    <a:pt x="9505" y="3777"/>
                    <a:pt x="9819" y="3982"/>
                    <a:pt x="10150" y="3982"/>
                  </a:cubicBezTo>
                  <a:cubicBezTo>
                    <a:pt x="10525" y="3982"/>
                    <a:pt x="10921" y="3720"/>
                    <a:pt x="10924" y="3235"/>
                  </a:cubicBezTo>
                  <a:cubicBezTo>
                    <a:pt x="10930" y="1693"/>
                    <a:pt x="10414" y="1"/>
                    <a:pt x="89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833;p44">
              <a:extLst>
                <a:ext uri="{FF2B5EF4-FFF2-40B4-BE49-F238E27FC236}">
                  <a16:creationId xmlns:a16="http://schemas.microsoft.com/office/drawing/2014/main" id="{F2EA5FAD-5592-423B-A052-19873356429A}"/>
                </a:ext>
              </a:extLst>
            </p:cNvPr>
            <p:cNvSpPr/>
            <p:nvPr/>
          </p:nvSpPr>
          <p:spPr>
            <a:xfrm>
              <a:off x="10903617" y="2790630"/>
              <a:ext cx="135570" cy="64503"/>
            </a:xfrm>
            <a:custGeom>
              <a:avLst/>
              <a:gdLst/>
              <a:ahLst/>
              <a:cxnLst/>
              <a:rect l="l" t="t" r="r" b="b"/>
              <a:pathLst>
                <a:path w="6259" h="2978" extrusionOk="0">
                  <a:moveTo>
                    <a:pt x="6016" y="1"/>
                  </a:moveTo>
                  <a:cubicBezTo>
                    <a:pt x="5993" y="1"/>
                    <a:pt x="5970" y="5"/>
                    <a:pt x="5947" y="16"/>
                  </a:cubicBezTo>
                  <a:cubicBezTo>
                    <a:pt x="5069" y="423"/>
                    <a:pt x="4143" y="665"/>
                    <a:pt x="3270" y="1094"/>
                  </a:cubicBezTo>
                  <a:cubicBezTo>
                    <a:pt x="2818" y="1317"/>
                    <a:pt x="2345" y="1500"/>
                    <a:pt x="1900" y="1736"/>
                  </a:cubicBezTo>
                  <a:cubicBezTo>
                    <a:pt x="1306" y="2051"/>
                    <a:pt x="800" y="2592"/>
                    <a:pt x="133" y="2741"/>
                  </a:cubicBezTo>
                  <a:cubicBezTo>
                    <a:pt x="0" y="2770"/>
                    <a:pt x="46" y="2977"/>
                    <a:pt x="172" y="2977"/>
                  </a:cubicBezTo>
                  <a:cubicBezTo>
                    <a:pt x="175" y="2977"/>
                    <a:pt x="179" y="2977"/>
                    <a:pt x="182" y="2977"/>
                  </a:cubicBezTo>
                  <a:lnTo>
                    <a:pt x="184" y="2976"/>
                  </a:lnTo>
                  <a:cubicBezTo>
                    <a:pt x="1155" y="2888"/>
                    <a:pt x="2108" y="2176"/>
                    <a:pt x="2982" y="1779"/>
                  </a:cubicBezTo>
                  <a:cubicBezTo>
                    <a:pt x="3636" y="1482"/>
                    <a:pt x="4263" y="1176"/>
                    <a:pt x="4948" y="964"/>
                  </a:cubicBezTo>
                  <a:cubicBezTo>
                    <a:pt x="5473" y="801"/>
                    <a:pt x="5818" y="720"/>
                    <a:pt x="6164" y="277"/>
                  </a:cubicBezTo>
                  <a:cubicBezTo>
                    <a:pt x="6259" y="156"/>
                    <a:pt x="6147" y="1"/>
                    <a:pt x="601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834;p44">
              <a:extLst>
                <a:ext uri="{FF2B5EF4-FFF2-40B4-BE49-F238E27FC236}">
                  <a16:creationId xmlns:a16="http://schemas.microsoft.com/office/drawing/2014/main" id="{C0127377-FD2A-4D7C-950A-7CFD459296A7}"/>
                </a:ext>
              </a:extLst>
            </p:cNvPr>
            <p:cNvSpPr/>
            <p:nvPr/>
          </p:nvSpPr>
          <p:spPr>
            <a:xfrm>
              <a:off x="11045945" y="2671284"/>
              <a:ext cx="224333" cy="110293"/>
            </a:xfrm>
            <a:custGeom>
              <a:avLst/>
              <a:gdLst/>
              <a:ahLst/>
              <a:cxnLst/>
              <a:rect l="l" t="t" r="r" b="b"/>
              <a:pathLst>
                <a:path w="10357" h="5092" extrusionOk="0">
                  <a:moveTo>
                    <a:pt x="8221" y="0"/>
                  </a:moveTo>
                  <a:cubicBezTo>
                    <a:pt x="7799" y="0"/>
                    <a:pt x="7317" y="170"/>
                    <a:pt x="6732" y="520"/>
                  </a:cubicBezTo>
                  <a:cubicBezTo>
                    <a:pt x="4529" y="1840"/>
                    <a:pt x="2502" y="3812"/>
                    <a:pt x="132" y="4826"/>
                  </a:cubicBezTo>
                  <a:cubicBezTo>
                    <a:pt x="0" y="4882"/>
                    <a:pt x="33" y="5092"/>
                    <a:pt x="174" y="5092"/>
                  </a:cubicBezTo>
                  <a:cubicBezTo>
                    <a:pt x="181" y="5092"/>
                    <a:pt x="188" y="5091"/>
                    <a:pt x="195" y="5090"/>
                  </a:cubicBezTo>
                  <a:cubicBezTo>
                    <a:pt x="1720" y="4879"/>
                    <a:pt x="3229" y="3748"/>
                    <a:pt x="4535" y="2983"/>
                  </a:cubicBezTo>
                  <a:cubicBezTo>
                    <a:pt x="5016" y="2700"/>
                    <a:pt x="5514" y="2444"/>
                    <a:pt x="5993" y="2156"/>
                  </a:cubicBezTo>
                  <a:cubicBezTo>
                    <a:pt x="6675" y="1746"/>
                    <a:pt x="7030" y="1390"/>
                    <a:pt x="7675" y="1390"/>
                  </a:cubicBezTo>
                  <a:cubicBezTo>
                    <a:pt x="7822" y="1390"/>
                    <a:pt x="7985" y="1409"/>
                    <a:pt x="8171" y="1450"/>
                  </a:cubicBezTo>
                  <a:cubicBezTo>
                    <a:pt x="8957" y="1624"/>
                    <a:pt x="8822" y="1609"/>
                    <a:pt x="9312" y="2137"/>
                  </a:cubicBezTo>
                  <a:cubicBezTo>
                    <a:pt x="9412" y="2244"/>
                    <a:pt x="9536" y="2290"/>
                    <a:pt x="9659" y="2290"/>
                  </a:cubicBezTo>
                  <a:cubicBezTo>
                    <a:pt x="10010" y="2290"/>
                    <a:pt x="10356" y="1920"/>
                    <a:pt x="10134" y="1548"/>
                  </a:cubicBezTo>
                  <a:cubicBezTo>
                    <a:pt x="9531" y="537"/>
                    <a:pt x="8972" y="0"/>
                    <a:pt x="822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3BC3FD6-C715-4568-8B0B-38592DDFE9CB}"/>
              </a:ext>
            </a:extLst>
          </p:cNvPr>
          <p:cNvSpPr txBox="1"/>
          <p:nvPr/>
        </p:nvSpPr>
        <p:spPr>
          <a:xfrm>
            <a:off x="928315" y="2311609"/>
            <a:ext cx="2151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han utilizado desde siempre en las aulas escolares, los docentes las involucran en cada uno de sus trabajos por los beneficios que le aporta al alumno.</a:t>
            </a:r>
          </a:p>
        </p:txBody>
      </p:sp>
      <p:sp>
        <p:nvSpPr>
          <p:cNvPr id="71" name="Google Shape;759;p35">
            <a:extLst>
              <a:ext uri="{FF2B5EF4-FFF2-40B4-BE49-F238E27FC236}">
                <a16:creationId xmlns:a16="http://schemas.microsoft.com/office/drawing/2014/main" id="{4A70E66C-BB51-44F0-9991-2DEC686E402E}"/>
              </a:ext>
            </a:extLst>
          </p:cNvPr>
          <p:cNvSpPr/>
          <p:nvPr/>
        </p:nvSpPr>
        <p:spPr>
          <a:xfrm rot="5244052">
            <a:off x="3198596" y="1581438"/>
            <a:ext cx="565840" cy="45940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D289B18-C007-4C1F-A027-E045C73FA893}"/>
              </a:ext>
            </a:extLst>
          </p:cNvPr>
          <p:cNvSpPr txBox="1"/>
          <p:nvPr/>
        </p:nvSpPr>
        <p:spPr>
          <a:xfrm>
            <a:off x="3564012" y="573345"/>
            <a:ext cx="20063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3"/>
                </a:solidFill>
                <a:latin typeface="Chelsea Market" panose="020B0604020202020204" charset="0"/>
              </a:rPr>
              <a:t>3. ¿CUÁL ES LA IMPORTANCIA DE TRABAJAR POR PROYECTOS?</a:t>
            </a:r>
            <a:br>
              <a:rPr lang="es-MX" sz="1000" b="1" dirty="0"/>
            </a:br>
            <a:endParaRPr lang="es-MX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F36EE2A6-CE8D-4C0F-A269-43B973E7AC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63" t="64070" r="35819" b="18656"/>
          <a:stretch/>
        </p:blipFill>
        <p:spPr>
          <a:xfrm>
            <a:off x="3522257" y="2055639"/>
            <a:ext cx="2391861" cy="2323112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6A9FA19B-0A64-45F1-84FB-C8609D748146}"/>
              </a:ext>
            </a:extLst>
          </p:cNvPr>
          <p:cNvSpPr txBox="1"/>
          <p:nvPr/>
        </p:nvSpPr>
        <p:spPr>
          <a:xfrm>
            <a:off x="3602061" y="2267320"/>
            <a:ext cx="23507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importancia que tiene trabajar por proyectos es que los alumnos podrán tener autonomía y responsabilidad, ya que son los encargados de su propio aprendizaje. 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grpSp>
        <p:nvGrpSpPr>
          <p:cNvPr id="80" name="Google Shape;760;p35">
            <a:extLst>
              <a:ext uri="{FF2B5EF4-FFF2-40B4-BE49-F238E27FC236}">
                <a16:creationId xmlns:a16="http://schemas.microsoft.com/office/drawing/2014/main" id="{25CE4B92-5D48-4B5C-AC88-1534EC1888E5}"/>
              </a:ext>
            </a:extLst>
          </p:cNvPr>
          <p:cNvGrpSpPr/>
          <p:nvPr/>
        </p:nvGrpSpPr>
        <p:grpSpPr>
          <a:xfrm flipH="1">
            <a:off x="4419366" y="1890593"/>
            <a:ext cx="355973" cy="427192"/>
            <a:chOff x="2279900" y="1356008"/>
            <a:chExt cx="355973" cy="427192"/>
          </a:xfrm>
        </p:grpSpPr>
        <p:sp>
          <p:nvSpPr>
            <p:cNvPr id="81" name="Google Shape;761;p35">
              <a:extLst>
                <a:ext uri="{FF2B5EF4-FFF2-40B4-BE49-F238E27FC236}">
                  <a16:creationId xmlns:a16="http://schemas.microsoft.com/office/drawing/2014/main" id="{AF71E2D9-8970-4CE6-8729-584BEAFF7B9E}"/>
                </a:ext>
              </a:extLst>
            </p:cNvPr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2" name="Google Shape;762;p35">
              <a:extLst>
                <a:ext uri="{FF2B5EF4-FFF2-40B4-BE49-F238E27FC236}">
                  <a16:creationId xmlns:a16="http://schemas.microsoft.com/office/drawing/2014/main" id="{A0D5E124-FCFD-48CC-B598-9F6608480F84}"/>
                </a:ext>
              </a:extLst>
            </p:cNvPr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83" name="Google Shape;763;p35">
                <a:extLst>
                  <a:ext uri="{FF2B5EF4-FFF2-40B4-BE49-F238E27FC236}">
                    <a16:creationId xmlns:a16="http://schemas.microsoft.com/office/drawing/2014/main" id="{062FDB84-3BC7-49D7-8386-504673C49709}"/>
                  </a:ext>
                </a:extLst>
              </p:cNvPr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764;p35">
                <a:extLst>
                  <a:ext uri="{FF2B5EF4-FFF2-40B4-BE49-F238E27FC236}">
                    <a16:creationId xmlns:a16="http://schemas.microsoft.com/office/drawing/2014/main" id="{6BDF4627-A261-4B11-86B4-9AE975719861}"/>
                  </a:ext>
                </a:extLst>
              </p:cNvPr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5" name="Google Shape;765;p35">
                <a:extLst>
                  <a:ext uri="{FF2B5EF4-FFF2-40B4-BE49-F238E27FC236}">
                    <a16:creationId xmlns:a16="http://schemas.microsoft.com/office/drawing/2014/main" id="{F1F625A6-C9CE-4206-BCFC-353A17656722}"/>
                  </a:ext>
                </a:extLst>
              </p:cNvPr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86" name="Flecha: a la derecha 85">
            <a:extLst>
              <a:ext uri="{FF2B5EF4-FFF2-40B4-BE49-F238E27FC236}">
                <a16:creationId xmlns:a16="http://schemas.microsoft.com/office/drawing/2014/main" id="{2F3D31E6-4989-436B-8814-681441F36117}"/>
              </a:ext>
            </a:extLst>
          </p:cNvPr>
          <p:cNvSpPr/>
          <p:nvPr/>
        </p:nvSpPr>
        <p:spPr>
          <a:xfrm rot="5400000">
            <a:off x="4571411" y="1842650"/>
            <a:ext cx="427440" cy="21022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7" name="Flecha: a la derecha 86">
            <a:extLst>
              <a:ext uri="{FF2B5EF4-FFF2-40B4-BE49-F238E27FC236}">
                <a16:creationId xmlns:a16="http://schemas.microsoft.com/office/drawing/2014/main" id="{BDA1C34B-0666-4790-978A-00490AE138B2}"/>
              </a:ext>
            </a:extLst>
          </p:cNvPr>
          <p:cNvSpPr/>
          <p:nvPr/>
        </p:nvSpPr>
        <p:spPr>
          <a:xfrm rot="5400000">
            <a:off x="2142111" y="1809327"/>
            <a:ext cx="427440" cy="21022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59EB9C0-61AD-4161-A114-2E68FA4A4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040954" y="872963"/>
            <a:ext cx="234254" cy="52034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2063B02-0425-4CD6-BD90-5F5E29D95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8" y="3308714"/>
            <a:ext cx="548688" cy="646232"/>
          </a:xfrm>
          <a:prstGeom prst="rect">
            <a:avLst/>
          </a:prstGeom>
        </p:spPr>
      </p:pic>
      <p:sp>
        <p:nvSpPr>
          <p:cNvPr id="102" name="Flecha: a la derecha 101">
            <a:extLst>
              <a:ext uri="{FF2B5EF4-FFF2-40B4-BE49-F238E27FC236}">
                <a16:creationId xmlns:a16="http://schemas.microsoft.com/office/drawing/2014/main" id="{85DA66FE-049D-42F2-81C0-916204B8D141}"/>
              </a:ext>
            </a:extLst>
          </p:cNvPr>
          <p:cNvSpPr/>
          <p:nvPr/>
        </p:nvSpPr>
        <p:spPr>
          <a:xfrm rot="5400000">
            <a:off x="4259430" y="4416713"/>
            <a:ext cx="666455" cy="28883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FAC64A1D-4073-49AB-937E-C3EE89FAFA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2878" y="302561"/>
            <a:ext cx="2365453" cy="1566808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0267D8E1-1E8C-458F-99F9-5CCB6A85A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888540" y="897091"/>
            <a:ext cx="234254" cy="520346"/>
          </a:xfrm>
          <a:prstGeom prst="rect">
            <a:avLst/>
          </a:prstGeom>
        </p:spPr>
      </p:pic>
      <p:sp>
        <p:nvSpPr>
          <p:cNvPr id="105" name="Google Shape;759;p35">
            <a:extLst>
              <a:ext uri="{FF2B5EF4-FFF2-40B4-BE49-F238E27FC236}">
                <a16:creationId xmlns:a16="http://schemas.microsoft.com/office/drawing/2014/main" id="{C976224C-8247-4790-A956-A52220ABA8A9}"/>
              </a:ext>
            </a:extLst>
          </p:cNvPr>
          <p:cNvSpPr/>
          <p:nvPr/>
        </p:nvSpPr>
        <p:spPr>
          <a:xfrm rot="10204704">
            <a:off x="8039874" y="1359967"/>
            <a:ext cx="565840" cy="45940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759;p35">
            <a:extLst>
              <a:ext uri="{FF2B5EF4-FFF2-40B4-BE49-F238E27FC236}">
                <a16:creationId xmlns:a16="http://schemas.microsoft.com/office/drawing/2014/main" id="{2A3098CE-CDB4-4DFF-9B34-D7ECE4DBCE70}"/>
              </a:ext>
            </a:extLst>
          </p:cNvPr>
          <p:cNvSpPr/>
          <p:nvPr/>
        </p:nvSpPr>
        <p:spPr>
          <a:xfrm rot="10995628">
            <a:off x="6111398" y="336628"/>
            <a:ext cx="565840" cy="45940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Flecha: a la derecha 106">
            <a:extLst>
              <a:ext uri="{FF2B5EF4-FFF2-40B4-BE49-F238E27FC236}">
                <a16:creationId xmlns:a16="http://schemas.microsoft.com/office/drawing/2014/main" id="{A12FD7CC-1BE5-4433-BDB9-05999BAC0D84}"/>
              </a:ext>
            </a:extLst>
          </p:cNvPr>
          <p:cNvSpPr/>
          <p:nvPr/>
        </p:nvSpPr>
        <p:spPr>
          <a:xfrm rot="5400000">
            <a:off x="7093777" y="1831562"/>
            <a:ext cx="427440" cy="21022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B69B102-3DFA-4D1C-A4F7-977CDC841B46}"/>
              </a:ext>
            </a:extLst>
          </p:cNvPr>
          <p:cNvSpPr txBox="1"/>
          <p:nvPr/>
        </p:nvSpPr>
        <p:spPr>
          <a:xfrm>
            <a:off x="6277900" y="409348"/>
            <a:ext cx="2103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3"/>
                </a:solidFill>
                <a:latin typeface="Chelsea Market" panose="020B0604020202020204" charset="0"/>
              </a:rPr>
              <a:t>4. ¿Qué tipos de proyectos se pueden utilizar en ciencias naturales?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B97C52A4-3729-4736-92D7-A3E6EF6AC4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018" t="43595" r="5813" b="38939"/>
          <a:stretch/>
        </p:blipFill>
        <p:spPr>
          <a:xfrm>
            <a:off x="5965059" y="2231003"/>
            <a:ext cx="2474655" cy="2323112"/>
          </a:xfrm>
          <a:prstGeom prst="rect">
            <a:avLst/>
          </a:prstGeom>
        </p:spPr>
      </p:pic>
      <p:grpSp>
        <p:nvGrpSpPr>
          <p:cNvPr id="117" name="Google Shape;753;p35">
            <a:extLst>
              <a:ext uri="{FF2B5EF4-FFF2-40B4-BE49-F238E27FC236}">
                <a16:creationId xmlns:a16="http://schemas.microsoft.com/office/drawing/2014/main" id="{9E571E9E-01CE-4DD1-A8CE-E1C693133003}"/>
              </a:ext>
            </a:extLst>
          </p:cNvPr>
          <p:cNvGrpSpPr/>
          <p:nvPr/>
        </p:nvGrpSpPr>
        <p:grpSpPr>
          <a:xfrm>
            <a:off x="7322047" y="2027321"/>
            <a:ext cx="355973" cy="427192"/>
            <a:chOff x="2279900" y="1356008"/>
            <a:chExt cx="355973" cy="427192"/>
          </a:xfrm>
        </p:grpSpPr>
        <p:sp>
          <p:nvSpPr>
            <p:cNvPr id="118" name="Google Shape;754;p35">
              <a:extLst>
                <a:ext uri="{FF2B5EF4-FFF2-40B4-BE49-F238E27FC236}">
                  <a16:creationId xmlns:a16="http://schemas.microsoft.com/office/drawing/2014/main" id="{22175E0C-6A03-4AFC-8DF3-55CD66452F1A}"/>
                </a:ext>
              </a:extLst>
            </p:cNvPr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9" name="Google Shape;755;p35">
              <a:extLst>
                <a:ext uri="{FF2B5EF4-FFF2-40B4-BE49-F238E27FC236}">
                  <a16:creationId xmlns:a16="http://schemas.microsoft.com/office/drawing/2014/main" id="{F9EA359D-E55F-4F47-ACA9-D728F895C377}"/>
                </a:ext>
              </a:extLst>
            </p:cNvPr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120" name="Google Shape;756;p35">
                <a:extLst>
                  <a:ext uri="{FF2B5EF4-FFF2-40B4-BE49-F238E27FC236}">
                    <a16:creationId xmlns:a16="http://schemas.microsoft.com/office/drawing/2014/main" id="{DA197FE0-F44C-45AA-BA7D-F1BCD60A01A0}"/>
                  </a:ext>
                </a:extLst>
              </p:cNvPr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" name="Google Shape;757;p35">
                <a:extLst>
                  <a:ext uri="{FF2B5EF4-FFF2-40B4-BE49-F238E27FC236}">
                    <a16:creationId xmlns:a16="http://schemas.microsoft.com/office/drawing/2014/main" id="{82A02E6F-5142-4316-B90A-047F3B2652D0}"/>
                  </a:ext>
                </a:extLst>
              </p:cNvPr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2" name="Google Shape;758;p35">
                <a:extLst>
                  <a:ext uri="{FF2B5EF4-FFF2-40B4-BE49-F238E27FC236}">
                    <a16:creationId xmlns:a16="http://schemas.microsoft.com/office/drawing/2014/main" id="{15E4A7AC-A6D6-409A-A1E6-4E6703BD37FE}"/>
                  </a:ext>
                </a:extLst>
              </p:cNvPr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B8616E1-102B-433E-BFCA-E4E47FA734F2}"/>
              </a:ext>
            </a:extLst>
          </p:cNvPr>
          <p:cNvSpPr txBox="1"/>
          <p:nvPr/>
        </p:nvSpPr>
        <p:spPr>
          <a:xfrm>
            <a:off x="6066829" y="2358808"/>
            <a:ext cx="2153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investigación.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intervención.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desarrollo tecnológico.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evaluación.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E4E6F871-6260-4C86-AF6E-C815E39510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3834" y="3809224"/>
            <a:ext cx="636534" cy="6365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4"/>
          <p:cNvGrpSpPr/>
          <p:nvPr/>
        </p:nvGrpSpPr>
        <p:grpSpPr>
          <a:xfrm rot="-262775">
            <a:off x="948891" y="428850"/>
            <a:ext cx="2754107" cy="2371010"/>
            <a:chOff x="799900" y="238125"/>
            <a:chExt cx="5991850" cy="5219875"/>
          </a:xfrm>
        </p:grpSpPr>
        <p:sp>
          <p:nvSpPr>
            <p:cNvPr id="726" name="Google Shape;726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28" name="Google Shape;728;p34"/>
          <p:cNvSpPr txBox="1">
            <a:spLocks noGrp="1"/>
          </p:cNvSpPr>
          <p:nvPr>
            <p:ph type="title"/>
          </p:nvPr>
        </p:nvSpPr>
        <p:spPr>
          <a:xfrm rot="-261720">
            <a:off x="1072072" y="857541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2000" b="1" dirty="0">
                <a:solidFill>
                  <a:schemeClr val="accent3"/>
                </a:solidFill>
              </a:rPr>
              <a:t>5. ¿Qué habilidades se desarrollan?</a:t>
            </a:r>
            <a:br>
              <a:rPr lang="es-MX" sz="1200" b="1" dirty="0"/>
            </a:br>
            <a:endParaRPr sz="1200" dirty="0"/>
          </a:p>
        </p:txBody>
      </p:sp>
      <p:sp>
        <p:nvSpPr>
          <p:cNvPr id="729" name="Google Shape;729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3784682" y="1602916"/>
            <a:ext cx="4282295" cy="2944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>
              <a:buFont typeface="Wingdings" panose="05000000000000000000" pitchFamily="2" charset="2"/>
              <a:buChar char="q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 de resolver una cuestión planteada.</a:t>
            </a: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desarrollan habilidades propias de los diferentes alumnos.</a:t>
            </a: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niños y niñas aprenden a pensar y trabajar de manera creativa e innovadora.</a:t>
            </a:r>
          </a:p>
          <a:p>
            <a:pPr marL="285750" lvl="0" indent="-285750" algn="ctr">
              <a:buFont typeface="Wingdings" panose="05000000000000000000" pitchFamily="2" charset="2"/>
              <a:buChar char="q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consigue que los niños sean conscientes de sus pensamientos y de su capacidad de imaginación y generación de ideas.</a:t>
            </a:r>
          </a:p>
          <a:p>
            <a:pPr marL="0" lvl="0" indent="0" algn="ctr"/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0" name="Google Shape;730;p34"/>
          <p:cNvSpPr/>
          <p:nvPr/>
        </p:nvSpPr>
        <p:spPr>
          <a:xfrm>
            <a:off x="7347492" y="4067886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1" name="Google Shape;731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00CAF144-4B49-4BF7-94F5-B89152D7A242}"/>
              </a:ext>
            </a:extLst>
          </p:cNvPr>
          <p:cNvSpPr/>
          <p:nvPr/>
        </p:nvSpPr>
        <p:spPr>
          <a:xfrm rot="5400000">
            <a:off x="5468872" y="4629055"/>
            <a:ext cx="764197" cy="26469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AD466D1-F8F7-4EB7-9AD4-C2BB4D899AD7}"/>
              </a:ext>
            </a:extLst>
          </p:cNvPr>
          <p:cNvSpPr/>
          <p:nvPr/>
        </p:nvSpPr>
        <p:spPr>
          <a:xfrm rot="290644">
            <a:off x="3439856" y="1792055"/>
            <a:ext cx="497335" cy="24135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45E5D0-2147-4B11-B1B0-A7B87682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983" y="491307"/>
            <a:ext cx="1475360" cy="13900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0B456FC-60ED-4096-98BC-C8865CD00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1458">
            <a:off x="745078" y="3279692"/>
            <a:ext cx="2381249" cy="15763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4E81BD6-3309-49A0-BAFB-30F2B88B6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73097">
            <a:off x="1271178" y="3072953"/>
            <a:ext cx="823031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B1D6820-BC34-4761-965A-6F78E3DE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32" y="404817"/>
            <a:ext cx="3255448" cy="91748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BA47832-C2CC-45D8-84E2-5818648B1D49}"/>
              </a:ext>
            </a:extLst>
          </p:cNvPr>
          <p:cNvSpPr txBox="1"/>
          <p:nvPr/>
        </p:nvSpPr>
        <p:spPr>
          <a:xfrm>
            <a:off x="3025833" y="494228"/>
            <a:ext cx="30393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3"/>
                </a:solidFill>
                <a:latin typeface="Chelsea Market" panose="020B0604020202020204" charset="0"/>
              </a:rPr>
              <a:t>6. ¿Cuáles son las etapas para trabajar por proyectos?</a:t>
            </a:r>
          </a:p>
          <a:p>
            <a:pPr algn="ctr"/>
            <a:endParaRPr lang="es-MX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2D72AEB-2024-4E1C-A75A-0C39F8E14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79005">
            <a:off x="4493848" y="1263571"/>
            <a:ext cx="311821" cy="35108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188FCF5-C0B6-4F4D-BDBA-F26A044BCAFF}"/>
              </a:ext>
            </a:extLst>
          </p:cNvPr>
          <p:cNvSpPr txBox="1"/>
          <p:nvPr/>
        </p:nvSpPr>
        <p:spPr>
          <a:xfrm>
            <a:off x="652488" y="1721056"/>
            <a:ext cx="7893935" cy="286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Inicio: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momento de definir el alcance y proceder a la selección del equipo.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Planificación: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tiene que hacer un importante esfuerzo de abstracción para calcular las necesidades de, recursos y equipo .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Ejecución: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 las actividades programadas, con sus tareas, y proceder a la entrega de los productos intermedios. 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Seguimiento y control: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comprende los procesos necesarios para realizar el seguimiento, revisión y monitorización del progreso de proyecto.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Cierre: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fase comprende todos procesos orientados a completar formalmente el proyecto y las obligaciones contractuales inherentes.</a:t>
            </a:r>
          </a:p>
          <a:p>
            <a:endParaRPr lang="es-MX" sz="12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05EAEE7-AD2F-4159-AD7D-A7C36068C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39127">
            <a:off x="1237696" y="409049"/>
            <a:ext cx="814739" cy="10574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4B41ABF-12AB-4507-87DD-E216EADD9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8834" y="363269"/>
            <a:ext cx="1294359" cy="117739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7F377E5-2076-4AB3-8FD3-E03CAE65A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79005">
            <a:off x="4498211" y="4734495"/>
            <a:ext cx="414799" cy="370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DB970C5-46C7-40FD-B827-A834373B2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80" y="649076"/>
            <a:ext cx="2394033" cy="100398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8809730-16D6-491D-8CEA-BFD20730F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695" y="571913"/>
            <a:ext cx="2560801" cy="9974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70B1B1-6D5E-4CEC-8C57-2D6572031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935" y="565850"/>
            <a:ext cx="2416700" cy="99746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B4622AA-2DD0-4117-8B1C-023593BEEE3C}"/>
              </a:ext>
            </a:extLst>
          </p:cNvPr>
          <p:cNvSpPr txBox="1"/>
          <p:nvPr/>
        </p:nvSpPr>
        <p:spPr>
          <a:xfrm>
            <a:off x="580680" y="844647"/>
            <a:ext cx="239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3"/>
                </a:solidFill>
                <a:latin typeface="Chelsea Market" panose="020B0604020202020204" charset="0"/>
              </a:rPr>
              <a:t>7. ¿Cuánto tiempo duran? ¿Qué actividades realizan los estudiantes?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E3C7474-9576-4870-8CEA-7861F42532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19" t="72402" r="35298" b="5709"/>
          <a:stretch/>
        </p:blipFill>
        <p:spPr>
          <a:xfrm>
            <a:off x="847755" y="2095904"/>
            <a:ext cx="1951416" cy="2675483"/>
          </a:xfrm>
          <a:prstGeom prst="rect">
            <a:avLst/>
          </a:prstGeom>
        </p:spPr>
      </p:pic>
      <p:sp>
        <p:nvSpPr>
          <p:cNvPr id="43" name="Google Shape;772;p36">
            <a:extLst>
              <a:ext uri="{FF2B5EF4-FFF2-40B4-BE49-F238E27FC236}">
                <a16:creationId xmlns:a16="http://schemas.microsoft.com/office/drawing/2014/main" id="{A4754918-52CF-4749-A3FC-921D05A0317C}"/>
              </a:ext>
            </a:extLst>
          </p:cNvPr>
          <p:cNvSpPr/>
          <p:nvPr/>
        </p:nvSpPr>
        <p:spPr>
          <a:xfrm rot="548498">
            <a:off x="692929" y="1878610"/>
            <a:ext cx="500413" cy="591946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798A42-1244-45C9-BD26-9BC1B07FB89C}"/>
              </a:ext>
            </a:extLst>
          </p:cNvPr>
          <p:cNvSpPr txBox="1"/>
          <p:nvPr/>
        </p:nvSpPr>
        <p:spPr>
          <a:xfrm>
            <a:off x="797843" y="2442463"/>
            <a:ext cx="2113918" cy="172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duración del proyecto depende de cada una de las tareas.</a:t>
            </a:r>
          </a:p>
          <a:p>
            <a:pPr algn="ctr"/>
            <a:r>
              <a:rPr 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 estudiantes deben aprender a administrar lo que ya saben.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7C2E0A7-D09D-4526-8E91-B80E16306E0D}"/>
              </a:ext>
            </a:extLst>
          </p:cNvPr>
          <p:cNvSpPr txBox="1"/>
          <p:nvPr/>
        </p:nvSpPr>
        <p:spPr>
          <a:xfrm>
            <a:off x="3179440" y="704998"/>
            <a:ext cx="27851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3"/>
                </a:solidFill>
                <a:latin typeface="Chelsea Market" panose="020B0604020202020204" charset="0"/>
              </a:rPr>
              <a:t>8. ¿Qué actividades realizan los docentes?</a:t>
            </a:r>
          </a:p>
          <a:p>
            <a:endParaRPr lang="es-MX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1AEE396-5F39-4FA0-8E4A-CAB889572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079261" y="964722"/>
            <a:ext cx="197081" cy="40617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ED4DC9E-8522-4336-848F-3FD192DF48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6119" y="1697683"/>
            <a:ext cx="384081" cy="35359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16529D6-6877-46A5-AD19-6DE3D74545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84" t="83037" r="54402" b="4456"/>
          <a:stretch/>
        </p:blipFill>
        <p:spPr>
          <a:xfrm rot="5400000">
            <a:off x="3278324" y="1747669"/>
            <a:ext cx="2675483" cy="3282712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E74D1576-66AA-49D7-B9ED-8A44CCC14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015" y="1569373"/>
            <a:ext cx="384081" cy="481909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C7DEAD60-92E0-445D-9A3E-DB473490C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955793" y="882930"/>
            <a:ext cx="197081" cy="406178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35B85E88-8282-4009-8D2A-302C9B1BB7E6}"/>
              </a:ext>
            </a:extLst>
          </p:cNvPr>
          <p:cNvSpPr txBox="1"/>
          <p:nvPr/>
        </p:nvSpPr>
        <p:spPr>
          <a:xfrm>
            <a:off x="3053446" y="2084534"/>
            <a:ext cx="3203976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fontAlgn="ctr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MX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Facilitar a los estudiantes herramientas y recursos, para que ellos investiguen y analicen.</a:t>
            </a:r>
          </a:p>
          <a:p>
            <a:pPr marL="285750" lvl="0" indent="-285750" algn="ctr" fontAlgn="ctr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MX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 docente recae la responsabilidad del currículo educativo, la instrucción y evaluación.</a:t>
            </a:r>
          </a:p>
          <a:p>
            <a:pPr marL="285750" lvl="0" indent="-285750" algn="ctr" fontAlgn="ctr">
              <a:lnSpc>
                <a:spcPct val="107000"/>
              </a:lnSpc>
              <a:spcBef>
                <a:spcPts val="135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s-MX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Debe generar </a:t>
            </a:r>
            <a:r>
              <a:rPr lang="es-MX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estrategias</a:t>
            </a:r>
            <a:r>
              <a:rPr lang="es-MX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y metodologías flexibles.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0C56F18B-56C3-4285-BC02-6569DBFA83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244" b="84417" l="82409" r="96608"/>
                    </a14:imgEffect>
                  </a14:imgLayer>
                </a14:imgProps>
              </a:ext>
            </a:extLst>
          </a:blip>
          <a:srcRect l="80634" t="78597" r="1617" b="14936"/>
          <a:stretch/>
        </p:blipFill>
        <p:spPr>
          <a:xfrm rot="19547554">
            <a:off x="2714912" y="2014117"/>
            <a:ext cx="1081222" cy="393947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43C5EAA9-1B9F-4014-A462-BFBE57B871A4}"/>
              </a:ext>
            </a:extLst>
          </p:cNvPr>
          <p:cNvSpPr txBox="1"/>
          <p:nvPr/>
        </p:nvSpPr>
        <p:spPr>
          <a:xfrm>
            <a:off x="6247478" y="689608"/>
            <a:ext cx="2544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3"/>
                </a:solidFill>
                <a:latin typeface="Chelsea Market" panose="020B0604020202020204" charset="0"/>
              </a:rPr>
              <a:t>9. ¿</a:t>
            </a:r>
            <a:r>
              <a:rPr lang="es-MX" b="1" dirty="0">
                <a:solidFill>
                  <a:schemeClr val="accent3"/>
                </a:solidFill>
                <a:latin typeface="Chelsea Market" panose="020B0604020202020204" charset="0"/>
              </a:rPr>
              <a:t>Qué tipo de productos se pueden obtener?</a:t>
            </a:r>
            <a:endParaRPr lang="es-MX" sz="1600" b="1" dirty="0">
              <a:solidFill>
                <a:schemeClr val="accent3"/>
              </a:solidFill>
              <a:latin typeface="Chelsea Market" panose="020B060402020202020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160FB1A-9402-4889-A1F5-12789BB8B0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74" t="20789" r="66154" b="64175"/>
          <a:stretch/>
        </p:blipFill>
        <p:spPr>
          <a:xfrm>
            <a:off x="6352491" y="1913751"/>
            <a:ext cx="2201746" cy="2762095"/>
          </a:xfrm>
          <a:prstGeom prst="rect">
            <a:avLst/>
          </a:prstGeom>
        </p:spPr>
      </p:pic>
      <p:grpSp>
        <p:nvGrpSpPr>
          <p:cNvPr id="59" name="Google Shape;787;p37">
            <a:extLst>
              <a:ext uri="{FF2B5EF4-FFF2-40B4-BE49-F238E27FC236}">
                <a16:creationId xmlns:a16="http://schemas.microsoft.com/office/drawing/2014/main" id="{D1040351-D63E-434B-A226-E3877B87C0E9}"/>
              </a:ext>
            </a:extLst>
          </p:cNvPr>
          <p:cNvGrpSpPr/>
          <p:nvPr/>
        </p:nvGrpSpPr>
        <p:grpSpPr>
          <a:xfrm>
            <a:off x="285383" y="4079161"/>
            <a:ext cx="834781" cy="867718"/>
            <a:chOff x="3878850" y="1206600"/>
            <a:chExt cx="1220975" cy="1269150"/>
          </a:xfrm>
        </p:grpSpPr>
        <p:sp>
          <p:nvSpPr>
            <p:cNvPr id="60" name="Google Shape;788;p37">
              <a:extLst>
                <a:ext uri="{FF2B5EF4-FFF2-40B4-BE49-F238E27FC236}">
                  <a16:creationId xmlns:a16="http://schemas.microsoft.com/office/drawing/2014/main" id="{9D1867C5-3116-4CB5-98B3-3766C6742CF3}"/>
                </a:ext>
              </a:extLst>
            </p:cNvPr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789;p37">
              <a:extLst>
                <a:ext uri="{FF2B5EF4-FFF2-40B4-BE49-F238E27FC236}">
                  <a16:creationId xmlns:a16="http://schemas.microsoft.com/office/drawing/2014/main" id="{B6AEA4A0-979C-42F3-BAB3-E8E57BEAEEAF}"/>
                </a:ext>
              </a:extLst>
            </p:cNvPr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790;p37">
              <a:extLst>
                <a:ext uri="{FF2B5EF4-FFF2-40B4-BE49-F238E27FC236}">
                  <a16:creationId xmlns:a16="http://schemas.microsoft.com/office/drawing/2014/main" id="{9F30BFC1-09E5-41E4-9CC0-DA7D5C92427A}"/>
                </a:ext>
              </a:extLst>
            </p:cNvPr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791;p37">
              <a:extLst>
                <a:ext uri="{FF2B5EF4-FFF2-40B4-BE49-F238E27FC236}">
                  <a16:creationId xmlns:a16="http://schemas.microsoft.com/office/drawing/2014/main" id="{7D72F127-8152-403A-900E-7F8117626B98}"/>
                </a:ext>
              </a:extLst>
            </p:cNvPr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792;p37">
              <a:extLst>
                <a:ext uri="{FF2B5EF4-FFF2-40B4-BE49-F238E27FC236}">
                  <a16:creationId xmlns:a16="http://schemas.microsoft.com/office/drawing/2014/main" id="{E2C56B01-6815-496F-AA45-E5B52EB31866}"/>
                </a:ext>
              </a:extLst>
            </p:cNvPr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793;p37">
              <a:extLst>
                <a:ext uri="{FF2B5EF4-FFF2-40B4-BE49-F238E27FC236}">
                  <a16:creationId xmlns:a16="http://schemas.microsoft.com/office/drawing/2014/main" id="{A53DC627-34F1-4D7A-BD8F-F96E9AB1B29E}"/>
                </a:ext>
              </a:extLst>
            </p:cNvPr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794;p37">
              <a:extLst>
                <a:ext uri="{FF2B5EF4-FFF2-40B4-BE49-F238E27FC236}">
                  <a16:creationId xmlns:a16="http://schemas.microsoft.com/office/drawing/2014/main" id="{4477382A-6815-4A5A-8CFF-814B38AC220B}"/>
                </a:ext>
              </a:extLst>
            </p:cNvPr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795;p37">
              <a:extLst>
                <a:ext uri="{FF2B5EF4-FFF2-40B4-BE49-F238E27FC236}">
                  <a16:creationId xmlns:a16="http://schemas.microsoft.com/office/drawing/2014/main" id="{80D9C52F-4BF1-48A2-9322-9D4372F5F955}"/>
                </a:ext>
              </a:extLst>
            </p:cNvPr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796;p37">
              <a:extLst>
                <a:ext uri="{FF2B5EF4-FFF2-40B4-BE49-F238E27FC236}">
                  <a16:creationId xmlns:a16="http://schemas.microsoft.com/office/drawing/2014/main" id="{312B0C64-F78F-4EF5-8ABA-B1ECBBC81C90}"/>
                </a:ext>
              </a:extLst>
            </p:cNvPr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797;p37">
              <a:extLst>
                <a:ext uri="{FF2B5EF4-FFF2-40B4-BE49-F238E27FC236}">
                  <a16:creationId xmlns:a16="http://schemas.microsoft.com/office/drawing/2014/main" id="{EBC59813-26DF-422B-A914-01FDB1166A8E}"/>
                </a:ext>
              </a:extLst>
            </p:cNvPr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98;p37">
              <a:extLst>
                <a:ext uri="{FF2B5EF4-FFF2-40B4-BE49-F238E27FC236}">
                  <a16:creationId xmlns:a16="http://schemas.microsoft.com/office/drawing/2014/main" id="{F52F5EF6-41A6-46B0-8532-96CB403E5B2C}"/>
                </a:ext>
              </a:extLst>
            </p:cNvPr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1C6E37B-BF6F-4880-8919-83E5B905490E}"/>
              </a:ext>
            </a:extLst>
          </p:cNvPr>
          <p:cNvSpPr txBox="1"/>
          <p:nvPr/>
        </p:nvSpPr>
        <p:spPr>
          <a:xfrm>
            <a:off x="6493397" y="2326671"/>
            <a:ext cx="20015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desarrolla un producto que permite a los alumnos organizar y difundir todo el trabajo realizado y poner en práctica las nuevas competencias y habilidades que adquirieron a lo largo de este proceso.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3136D70E-C081-4C74-A639-08CC4B8711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5840" y="1527118"/>
            <a:ext cx="384081" cy="481909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FD4D908B-54C8-4BC8-A154-5511CEF6F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0342" y="4640438"/>
            <a:ext cx="401505" cy="4539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39"/>
          <p:cNvGrpSpPr/>
          <p:nvPr/>
        </p:nvGrpSpPr>
        <p:grpSpPr>
          <a:xfrm>
            <a:off x="877840" y="620867"/>
            <a:ext cx="2945163" cy="1040143"/>
            <a:chOff x="1849793" y="1468663"/>
            <a:chExt cx="814849" cy="273402"/>
          </a:xfrm>
        </p:grpSpPr>
        <p:grpSp>
          <p:nvGrpSpPr>
            <p:cNvPr id="824" name="Google Shape;824;p39"/>
            <p:cNvGrpSpPr/>
            <p:nvPr/>
          </p:nvGrpSpPr>
          <p:grpSpPr>
            <a:xfrm>
              <a:off x="1849793" y="1469160"/>
              <a:ext cx="814849" cy="272906"/>
              <a:chOff x="238042" y="2116833"/>
              <a:chExt cx="7061083" cy="1355717"/>
            </a:xfrm>
          </p:grpSpPr>
          <p:sp>
            <p:nvSpPr>
              <p:cNvPr id="825" name="Google Shape;825;p39"/>
              <p:cNvSpPr/>
              <p:nvPr/>
            </p:nvSpPr>
            <p:spPr>
              <a:xfrm>
                <a:off x="238125" y="2116875"/>
                <a:ext cx="7061000" cy="1355675"/>
              </a:xfrm>
              <a:custGeom>
                <a:avLst/>
                <a:gdLst/>
                <a:ahLst/>
                <a:cxnLst/>
                <a:rect l="l" t="t" r="r" b="b"/>
                <a:pathLst>
                  <a:path w="282440" h="54227" extrusionOk="0">
                    <a:moveTo>
                      <a:pt x="0" y="0"/>
                    </a:moveTo>
                    <a:lnTo>
                      <a:pt x="0" y="54227"/>
                    </a:lnTo>
                    <a:lnTo>
                      <a:pt x="266685" y="54227"/>
                    </a:lnTo>
                    <a:lnTo>
                      <a:pt x="282439" y="27171"/>
                    </a:lnTo>
                    <a:lnTo>
                      <a:pt x="266685" y="0"/>
                    </a:lnTo>
                    <a:close/>
                  </a:path>
                </a:pathLst>
              </a:custGeom>
              <a:solidFill>
                <a:srgbClr val="D1EAF7">
                  <a:alpha val="7542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666666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238042" y="2116833"/>
                <a:ext cx="1110980" cy="1355675"/>
              </a:xfrm>
              <a:custGeom>
                <a:avLst/>
                <a:gdLst/>
                <a:ahLst/>
                <a:cxnLst/>
                <a:rect l="l" t="t" r="r" b="b"/>
                <a:pathLst>
                  <a:path w="45323" h="54227" extrusionOk="0">
                    <a:moveTo>
                      <a:pt x="0" y="0"/>
                    </a:moveTo>
                    <a:lnTo>
                      <a:pt x="0" y="54227"/>
                    </a:lnTo>
                    <a:lnTo>
                      <a:pt x="45323" y="54227"/>
                    </a:lnTo>
                    <a:lnTo>
                      <a:pt x="45323" y="0"/>
                    </a:lnTo>
                    <a:close/>
                  </a:path>
                </a:pathLst>
              </a:custGeom>
              <a:solidFill>
                <a:srgbClr val="A1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27" name="Google Shape;827;p39"/>
            <p:cNvSpPr/>
            <p:nvPr/>
          </p:nvSpPr>
          <p:spPr>
            <a:xfrm rot="10800000">
              <a:off x="1975875" y="1468663"/>
              <a:ext cx="101524" cy="272762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gradFill>
              <a:gsLst>
                <a:gs pos="0">
                  <a:srgbClr val="AAC6D5">
                    <a:alpha val="75294"/>
                  </a:srgbClr>
                </a:gs>
                <a:gs pos="100000">
                  <a:srgbClr val="D1EAF7">
                    <a:alpha val="21176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9A3DBDE9-888B-48D0-B939-8F4A89DCF969}"/>
              </a:ext>
            </a:extLst>
          </p:cNvPr>
          <p:cNvSpPr txBox="1"/>
          <p:nvPr/>
        </p:nvSpPr>
        <p:spPr>
          <a:xfrm>
            <a:off x="1324536" y="802364"/>
            <a:ext cx="226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chemeClr val="accent3"/>
                </a:solidFill>
                <a:latin typeface="Chelsea Market" panose="020B0604020202020204" charset="0"/>
              </a:rPr>
              <a:t>¿Cómo se evalúa este trabajo?</a:t>
            </a:r>
          </a:p>
        </p:txBody>
      </p:sp>
      <p:grpSp>
        <p:nvGrpSpPr>
          <p:cNvPr id="72" name="Google Shape;823;p39">
            <a:extLst>
              <a:ext uri="{FF2B5EF4-FFF2-40B4-BE49-F238E27FC236}">
                <a16:creationId xmlns:a16="http://schemas.microsoft.com/office/drawing/2014/main" id="{1A7AC9FF-7326-48BB-B158-55C198F0ED6C}"/>
              </a:ext>
            </a:extLst>
          </p:cNvPr>
          <p:cNvGrpSpPr/>
          <p:nvPr/>
        </p:nvGrpSpPr>
        <p:grpSpPr>
          <a:xfrm>
            <a:off x="5208701" y="620867"/>
            <a:ext cx="2945163" cy="1040143"/>
            <a:chOff x="1849793" y="1468663"/>
            <a:chExt cx="814849" cy="273402"/>
          </a:xfrm>
        </p:grpSpPr>
        <p:grpSp>
          <p:nvGrpSpPr>
            <p:cNvPr id="73" name="Google Shape;824;p39">
              <a:extLst>
                <a:ext uri="{FF2B5EF4-FFF2-40B4-BE49-F238E27FC236}">
                  <a16:creationId xmlns:a16="http://schemas.microsoft.com/office/drawing/2014/main" id="{8266A80C-56F6-43C3-BDEA-E5A4935D39A1}"/>
                </a:ext>
              </a:extLst>
            </p:cNvPr>
            <p:cNvGrpSpPr/>
            <p:nvPr/>
          </p:nvGrpSpPr>
          <p:grpSpPr>
            <a:xfrm>
              <a:off x="1849793" y="1469160"/>
              <a:ext cx="814849" cy="272906"/>
              <a:chOff x="238042" y="2116833"/>
              <a:chExt cx="7061083" cy="1355717"/>
            </a:xfrm>
          </p:grpSpPr>
          <p:sp>
            <p:nvSpPr>
              <p:cNvPr id="75" name="Google Shape;825;p39">
                <a:extLst>
                  <a:ext uri="{FF2B5EF4-FFF2-40B4-BE49-F238E27FC236}">
                    <a16:creationId xmlns:a16="http://schemas.microsoft.com/office/drawing/2014/main" id="{70CD3D81-61F4-4D1E-9231-E2AB2C176DCA}"/>
                  </a:ext>
                </a:extLst>
              </p:cNvPr>
              <p:cNvSpPr/>
              <p:nvPr/>
            </p:nvSpPr>
            <p:spPr>
              <a:xfrm>
                <a:off x="238125" y="2116875"/>
                <a:ext cx="7061000" cy="1355675"/>
              </a:xfrm>
              <a:custGeom>
                <a:avLst/>
                <a:gdLst/>
                <a:ahLst/>
                <a:cxnLst/>
                <a:rect l="l" t="t" r="r" b="b"/>
                <a:pathLst>
                  <a:path w="282440" h="54227" extrusionOk="0">
                    <a:moveTo>
                      <a:pt x="0" y="0"/>
                    </a:moveTo>
                    <a:lnTo>
                      <a:pt x="0" y="54227"/>
                    </a:lnTo>
                    <a:lnTo>
                      <a:pt x="266685" y="54227"/>
                    </a:lnTo>
                    <a:lnTo>
                      <a:pt x="282439" y="27171"/>
                    </a:lnTo>
                    <a:lnTo>
                      <a:pt x="266685" y="0"/>
                    </a:lnTo>
                    <a:close/>
                  </a:path>
                </a:pathLst>
              </a:custGeom>
              <a:solidFill>
                <a:srgbClr val="D1EAF7">
                  <a:alpha val="7542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666666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826;p39">
                <a:extLst>
                  <a:ext uri="{FF2B5EF4-FFF2-40B4-BE49-F238E27FC236}">
                    <a16:creationId xmlns:a16="http://schemas.microsoft.com/office/drawing/2014/main" id="{85E75DDE-B05E-42CE-926C-8A6012E75C15}"/>
                  </a:ext>
                </a:extLst>
              </p:cNvPr>
              <p:cNvSpPr/>
              <p:nvPr/>
            </p:nvSpPr>
            <p:spPr>
              <a:xfrm>
                <a:off x="238042" y="2116833"/>
                <a:ext cx="1110980" cy="1355675"/>
              </a:xfrm>
              <a:custGeom>
                <a:avLst/>
                <a:gdLst/>
                <a:ahLst/>
                <a:cxnLst/>
                <a:rect l="l" t="t" r="r" b="b"/>
                <a:pathLst>
                  <a:path w="45323" h="54227" extrusionOk="0">
                    <a:moveTo>
                      <a:pt x="0" y="0"/>
                    </a:moveTo>
                    <a:lnTo>
                      <a:pt x="0" y="54227"/>
                    </a:lnTo>
                    <a:lnTo>
                      <a:pt x="45323" y="54227"/>
                    </a:lnTo>
                    <a:lnTo>
                      <a:pt x="45323" y="0"/>
                    </a:lnTo>
                    <a:close/>
                  </a:path>
                </a:pathLst>
              </a:custGeom>
              <a:solidFill>
                <a:srgbClr val="A1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74" name="Google Shape;827;p39">
              <a:extLst>
                <a:ext uri="{FF2B5EF4-FFF2-40B4-BE49-F238E27FC236}">
                  <a16:creationId xmlns:a16="http://schemas.microsoft.com/office/drawing/2014/main" id="{DD3A68EA-CE61-4C0E-AFAA-62F6F6B7619C}"/>
                </a:ext>
              </a:extLst>
            </p:cNvPr>
            <p:cNvSpPr/>
            <p:nvPr/>
          </p:nvSpPr>
          <p:spPr>
            <a:xfrm rot="10800000">
              <a:off x="1975875" y="1468663"/>
              <a:ext cx="101524" cy="272762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gradFill>
              <a:gsLst>
                <a:gs pos="0">
                  <a:srgbClr val="AAC6D5">
                    <a:alpha val="75294"/>
                  </a:srgbClr>
                </a:gs>
                <a:gs pos="100000">
                  <a:srgbClr val="D1EAF7">
                    <a:alpha val="21176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7" name="CuadroTexto 76">
            <a:extLst>
              <a:ext uri="{FF2B5EF4-FFF2-40B4-BE49-F238E27FC236}">
                <a16:creationId xmlns:a16="http://schemas.microsoft.com/office/drawing/2014/main" id="{C6FE2FA8-4CE2-42BB-9770-18DE369753F5}"/>
              </a:ext>
            </a:extLst>
          </p:cNvPr>
          <p:cNvSpPr txBox="1"/>
          <p:nvPr/>
        </p:nvSpPr>
        <p:spPr>
          <a:xfrm>
            <a:off x="5664408" y="704468"/>
            <a:ext cx="2388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3"/>
                </a:solidFill>
                <a:latin typeface="Chelsea Market" panose="020B0604020202020204" charset="0"/>
              </a:rPr>
              <a:t>¿En qué consisten los proyectos científicos, ciudadanos y tecnológicos?</a:t>
            </a: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9D7A7B3C-218B-4647-B817-0688FF187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40098" y="643810"/>
            <a:ext cx="521803" cy="107542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A69D5BF2-B4F8-49B4-8107-F8BA58A15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70" y="1675549"/>
            <a:ext cx="248013" cy="511147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D14C1B38-35F5-4584-B20A-2A1DCD271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62" y="1590448"/>
            <a:ext cx="248013" cy="51114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3318781-9419-4B4F-8ABA-E00B778CD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32" y="2201231"/>
            <a:ext cx="3717062" cy="262417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28D29BC-C254-432E-82AB-83B62B631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925" y="2031061"/>
            <a:ext cx="3910915" cy="3050194"/>
          </a:xfrm>
          <a:prstGeom prst="rect">
            <a:avLst/>
          </a:prstGeom>
        </p:spPr>
      </p:pic>
      <p:sp>
        <p:nvSpPr>
          <p:cNvPr id="85" name="CuadroTexto 84">
            <a:extLst>
              <a:ext uri="{FF2B5EF4-FFF2-40B4-BE49-F238E27FC236}">
                <a16:creationId xmlns:a16="http://schemas.microsoft.com/office/drawing/2014/main" id="{0B597935-3FA2-4A62-91CC-0C04F813AAB5}"/>
              </a:ext>
            </a:extLst>
          </p:cNvPr>
          <p:cNvSpPr txBox="1"/>
          <p:nvPr/>
        </p:nvSpPr>
        <p:spPr>
          <a:xfrm>
            <a:off x="668632" y="2417385"/>
            <a:ext cx="35881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MX" alt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Calidad de su presentación oral.</a:t>
            </a: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endParaRPr lang="es-MX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Contenido, sistematización de la información, argumentación, estructura, diseño y ejecución.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MX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Responsabilidad, compromiso con su propio aprendizaje y toma de decisiones.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MX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 del resultado del proyecto</a:t>
            </a:r>
            <a:r>
              <a:rPr lang="es-MX" alt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CCEEE0FE-FF6E-4B0A-AD8A-536BD4C34636}"/>
              </a:ext>
            </a:extLst>
          </p:cNvPr>
          <p:cNvSpPr txBox="1"/>
          <p:nvPr/>
        </p:nvSpPr>
        <p:spPr>
          <a:xfrm>
            <a:off x="4587189" y="2201231"/>
            <a:ext cx="3989651" cy="266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" algn="ctr" font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PROYECTO CIENTÍFICO: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proyectos de ciencias son los que surgen con el objetivo de producir conocimientos científicos de gran alcance o impacto.</a:t>
            </a:r>
          </a:p>
          <a:p>
            <a:pPr marL="60960" algn="ctr" font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PROYECTO CIUDADANO: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dirigido a estudiantes de educación secundaria en el que los jóvenes aprenden a conocer y a ejercer sus derechos y obligaciones como ciudadanos a través de la investigación de un problema en sus comunidades.</a:t>
            </a:r>
            <a:endParaRPr lang="es-MX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" algn="ctr" font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PROYECTO TECNOLÓGICO: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esencia de un proyecto tecnológico es la creación, modificación o adaptación de un producto específico gracias al empleo de la tecnología.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6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BIBLIOGRAFÍAS.</a:t>
            </a:r>
            <a:endParaRPr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195" name="Google Shape;2195;p65"/>
          <p:cNvGrpSpPr/>
          <p:nvPr/>
        </p:nvGrpSpPr>
        <p:grpSpPr>
          <a:xfrm>
            <a:off x="1099797" y="1728138"/>
            <a:ext cx="3080225" cy="1362362"/>
            <a:chOff x="1433835" y="1875068"/>
            <a:chExt cx="4483589" cy="1983060"/>
          </a:xfrm>
        </p:grpSpPr>
        <p:sp>
          <p:nvSpPr>
            <p:cNvPr id="2196" name="Google Shape;2196;p65"/>
            <p:cNvSpPr/>
            <p:nvPr/>
          </p:nvSpPr>
          <p:spPr>
            <a:xfrm>
              <a:off x="1433835" y="1875080"/>
              <a:ext cx="4483589" cy="1983048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65"/>
            <p:cNvSpPr/>
            <p:nvPr/>
          </p:nvSpPr>
          <p:spPr>
            <a:xfrm>
              <a:off x="1439750" y="19445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65"/>
            <p:cNvSpPr/>
            <p:nvPr/>
          </p:nvSpPr>
          <p:spPr>
            <a:xfrm>
              <a:off x="1439750" y="200521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65"/>
            <p:cNvSpPr/>
            <p:nvPr/>
          </p:nvSpPr>
          <p:spPr>
            <a:xfrm>
              <a:off x="1439750" y="206684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65"/>
            <p:cNvSpPr/>
            <p:nvPr/>
          </p:nvSpPr>
          <p:spPr>
            <a:xfrm>
              <a:off x="1439750" y="212749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65"/>
            <p:cNvSpPr/>
            <p:nvPr/>
          </p:nvSpPr>
          <p:spPr>
            <a:xfrm>
              <a:off x="1439750" y="218912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65"/>
            <p:cNvSpPr/>
            <p:nvPr/>
          </p:nvSpPr>
          <p:spPr>
            <a:xfrm>
              <a:off x="1439750" y="22497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65"/>
            <p:cNvSpPr/>
            <p:nvPr/>
          </p:nvSpPr>
          <p:spPr>
            <a:xfrm>
              <a:off x="1439750" y="231140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65"/>
            <p:cNvSpPr/>
            <p:nvPr/>
          </p:nvSpPr>
          <p:spPr>
            <a:xfrm>
              <a:off x="1439750" y="237204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65"/>
            <p:cNvSpPr/>
            <p:nvPr/>
          </p:nvSpPr>
          <p:spPr>
            <a:xfrm>
              <a:off x="1439750" y="2433683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65"/>
            <p:cNvSpPr/>
            <p:nvPr/>
          </p:nvSpPr>
          <p:spPr>
            <a:xfrm>
              <a:off x="1439750" y="249432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65"/>
            <p:cNvSpPr/>
            <p:nvPr/>
          </p:nvSpPr>
          <p:spPr>
            <a:xfrm>
              <a:off x="1439750" y="2555961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65"/>
            <p:cNvSpPr/>
            <p:nvPr/>
          </p:nvSpPr>
          <p:spPr>
            <a:xfrm>
              <a:off x="1439750" y="261660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65"/>
            <p:cNvSpPr/>
            <p:nvPr/>
          </p:nvSpPr>
          <p:spPr>
            <a:xfrm>
              <a:off x="1439750" y="2678239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65"/>
            <p:cNvSpPr/>
            <p:nvPr/>
          </p:nvSpPr>
          <p:spPr>
            <a:xfrm>
              <a:off x="1439750" y="2738883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65"/>
            <p:cNvSpPr/>
            <p:nvPr/>
          </p:nvSpPr>
          <p:spPr>
            <a:xfrm>
              <a:off x="1439750" y="280051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65"/>
            <p:cNvSpPr/>
            <p:nvPr/>
          </p:nvSpPr>
          <p:spPr>
            <a:xfrm>
              <a:off x="1439750" y="2861161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65"/>
            <p:cNvSpPr/>
            <p:nvPr/>
          </p:nvSpPr>
          <p:spPr>
            <a:xfrm>
              <a:off x="1439750" y="292279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65"/>
            <p:cNvSpPr/>
            <p:nvPr/>
          </p:nvSpPr>
          <p:spPr>
            <a:xfrm>
              <a:off x="1439750" y="2983439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65"/>
            <p:cNvSpPr/>
            <p:nvPr/>
          </p:nvSpPr>
          <p:spPr>
            <a:xfrm>
              <a:off x="1439750" y="304507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65"/>
            <p:cNvSpPr/>
            <p:nvPr/>
          </p:nvSpPr>
          <p:spPr>
            <a:xfrm>
              <a:off x="1439750" y="310571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65"/>
            <p:cNvSpPr/>
            <p:nvPr/>
          </p:nvSpPr>
          <p:spPr>
            <a:xfrm>
              <a:off x="1439750" y="316735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65"/>
            <p:cNvSpPr/>
            <p:nvPr/>
          </p:nvSpPr>
          <p:spPr>
            <a:xfrm>
              <a:off x="1439750" y="322799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65"/>
            <p:cNvSpPr/>
            <p:nvPr/>
          </p:nvSpPr>
          <p:spPr>
            <a:xfrm>
              <a:off x="1439750" y="328963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65"/>
            <p:cNvSpPr/>
            <p:nvPr/>
          </p:nvSpPr>
          <p:spPr>
            <a:xfrm>
              <a:off x="1439750" y="3350336"/>
              <a:ext cx="4477570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65"/>
            <p:cNvSpPr/>
            <p:nvPr/>
          </p:nvSpPr>
          <p:spPr>
            <a:xfrm>
              <a:off x="1439750" y="341190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65"/>
            <p:cNvSpPr/>
            <p:nvPr/>
          </p:nvSpPr>
          <p:spPr>
            <a:xfrm>
              <a:off x="1439750" y="347261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65"/>
            <p:cNvSpPr/>
            <p:nvPr/>
          </p:nvSpPr>
          <p:spPr>
            <a:xfrm>
              <a:off x="1439750" y="353418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65"/>
            <p:cNvSpPr/>
            <p:nvPr/>
          </p:nvSpPr>
          <p:spPr>
            <a:xfrm>
              <a:off x="1439750" y="359489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65"/>
            <p:cNvSpPr/>
            <p:nvPr/>
          </p:nvSpPr>
          <p:spPr>
            <a:xfrm>
              <a:off x="1439750" y="365652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65"/>
            <p:cNvSpPr/>
            <p:nvPr/>
          </p:nvSpPr>
          <p:spPr>
            <a:xfrm>
              <a:off x="1439750" y="37171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65"/>
            <p:cNvSpPr/>
            <p:nvPr/>
          </p:nvSpPr>
          <p:spPr>
            <a:xfrm>
              <a:off x="1439750" y="377880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65"/>
            <p:cNvSpPr/>
            <p:nvPr/>
          </p:nvSpPr>
          <p:spPr>
            <a:xfrm>
              <a:off x="149252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65"/>
            <p:cNvSpPr/>
            <p:nvPr/>
          </p:nvSpPr>
          <p:spPr>
            <a:xfrm>
              <a:off x="15532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65"/>
            <p:cNvSpPr/>
            <p:nvPr/>
          </p:nvSpPr>
          <p:spPr>
            <a:xfrm>
              <a:off x="1614866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65"/>
            <p:cNvSpPr/>
            <p:nvPr/>
          </p:nvSpPr>
          <p:spPr>
            <a:xfrm>
              <a:off x="167550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65"/>
            <p:cNvSpPr/>
            <p:nvPr/>
          </p:nvSpPr>
          <p:spPr>
            <a:xfrm>
              <a:off x="173714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65"/>
            <p:cNvSpPr/>
            <p:nvPr/>
          </p:nvSpPr>
          <p:spPr>
            <a:xfrm>
              <a:off x="17977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65"/>
            <p:cNvSpPr/>
            <p:nvPr/>
          </p:nvSpPr>
          <p:spPr>
            <a:xfrm>
              <a:off x="185942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65"/>
            <p:cNvSpPr/>
            <p:nvPr/>
          </p:nvSpPr>
          <p:spPr>
            <a:xfrm>
              <a:off x="192006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65"/>
            <p:cNvSpPr/>
            <p:nvPr/>
          </p:nvSpPr>
          <p:spPr>
            <a:xfrm>
              <a:off x="198169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65"/>
            <p:cNvSpPr/>
            <p:nvPr/>
          </p:nvSpPr>
          <p:spPr>
            <a:xfrm>
              <a:off x="204234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65"/>
            <p:cNvSpPr/>
            <p:nvPr/>
          </p:nvSpPr>
          <p:spPr>
            <a:xfrm>
              <a:off x="210397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65"/>
            <p:cNvSpPr/>
            <p:nvPr/>
          </p:nvSpPr>
          <p:spPr>
            <a:xfrm>
              <a:off x="216461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65"/>
            <p:cNvSpPr/>
            <p:nvPr/>
          </p:nvSpPr>
          <p:spPr>
            <a:xfrm>
              <a:off x="222625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65"/>
            <p:cNvSpPr/>
            <p:nvPr/>
          </p:nvSpPr>
          <p:spPr>
            <a:xfrm>
              <a:off x="228689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65"/>
            <p:cNvSpPr/>
            <p:nvPr/>
          </p:nvSpPr>
          <p:spPr>
            <a:xfrm>
              <a:off x="23485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65"/>
            <p:cNvSpPr/>
            <p:nvPr/>
          </p:nvSpPr>
          <p:spPr>
            <a:xfrm>
              <a:off x="240917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65"/>
            <p:cNvSpPr/>
            <p:nvPr/>
          </p:nvSpPr>
          <p:spPr>
            <a:xfrm>
              <a:off x="247080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65"/>
            <p:cNvSpPr/>
            <p:nvPr/>
          </p:nvSpPr>
          <p:spPr>
            <a:xfrm>
              <a:off x="253145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65"/>
            <p:cNvSpPr/>
            <p:nvPr/>
          </p:nvSpPr>
          <p:spPr>
            <a:xfrm>
              <a:off x="25930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65"/>
            <p:cNvSpPr/>
            <p:nvPr/>
          </p:nvSpPr>
          <p:spPr>
            <a:xfrm>
              <a:off x="265372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65"/>
            <p:cNvSpPr/>
            <p:nvPr/>
          </p:nvSpPr>
          <p:spPr>
            <a:xfrm>
              <a:off x="271536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65"/>
            <p:cNvSpPr/>
            <p:nvPr/>
          </p:nvSpPr>
          <p:spPr>
            <a:xfrm>
              <a:off x="2776007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65"/>
            <p:cNvSpPr/>
            <p:nvPr/>
          </p:nvSpPr>
          <p:spPr>
            <a:xfrm>
              <a:off x="283764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65"/>
            <p:cNvSpPr/>
            <p:nvPr/>
          </p:nvSpPr>
          <p:spPr>
            <a:xfrm>
              <a:off x="289828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65"/>
            <p:cNvSpPr/>
            <p:nvPr/>
          </p:nvSpPr>
          <p:spPr>
            <a:xfrm>
              <a:off x="295991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65"/>
            <p:cNvSpPr/>
            <p:nvPr/>
          </p:nvSpPr>
          <p:spPr>
            <a:xfrm>
              <a:off x="302056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65"/>
            <p:cNvSpPr/>
            <p:nvPr/>
          </p:nvSpPr>
          <p:spPr>
            <a:xfrm>
              <a:off x="308219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65"/>
            <p:cNvSpPr/>
            <p:nvPr/>
          </p:nvSpPr>
          <p:spPr>
            <a:xfrm>
              <a:off x="314283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65"/>
            <p:cNvSpPr/>
            <p:nvPr/>
          </p:nvSpPr>
          <p:spPr>
            <a:xfrm>
              <a:off x="320447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65"/>
            <p:cNvSpPr/>
            <p:nvPr/>
          </p:nvSpPr>
          <p:spPr>
            <a:xfrm>
              <a:off x="3265178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65"/>
            <p:cNvSpPr/>
            <p:nvPr/>
          </p:nvSpPr>
          <p:spPr>
            <a:xfrm>
              <a:off x="332675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65"/>
            <p:cNvSpPr/>
            <p:nvPr/>
          </p:nvSpPr>
          <p:spPr>
            <a:xfrm>
              <a:off x="338745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65"/>
            <p:cNvSpPr/>
            <p:nvPr/>
          </p:nvSpPr>
          <p:spPr>
            <a:xfrm>
              <a:off x="344902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65"/>
            <p:cNvSpPr/>
            <p:nvPr/>
          </p:nvSpPr>
          <p:spPr>
            <a:xfrm>
              <a:off x="350973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65"/>
            <p:cNvSpPr/>
            <p:nvPr/>
          </p:nvSpPr>
          <p:spPr>
            <a:xfrm>
              <a:off x="357136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65"/>
            <p:cNvSpPr/>
            <p:nvPr/>
          </p:nvSpPr>
          <p:spPr>
            <a:xfrm>
              <a:off x="363201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65"/>
            <p:cNvSpPr/>
            <p:nvPr/>
          </p:nvSpPr>
          <p:spPr>
            <a:xfrm>
              <a:off x="369364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65"/>
            <p:cNvSpPr/>
            <p:nvPr/>
          </p:nvSpPr>
          <p:spPr>
            <a:xfrm>
              <a:off x="375428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65"/>
            <p:cNvSpPr/>
            <p:nvPr/>
          </p:nvSpPr>
          <p:spPr>
            <a:xfrm>
              <a:off x="381592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65"/>
            <p:cNvSpPr/>
            <p:nvPr/>
          </p:nvSpPr>
          <p:spPr>
            <a:xfrm>
              <a:off x="387656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65"/>
            <p:cNvSpPr/>
            <p:nvPr/>
          </p:nvSpPr>
          <p:spPr>
            <a:xfrm>
              <a:off x="393820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65"/>
            <p:cNvSpPr/>
            <p:nvPr/>
          </p:nvSpPr>
          <p:spPr>
            <a:xfrm>
              <a:off x="399884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65"/>
            <p:cNvSpPr/>
            <p:nvPr/>
          </p:nvSpPr>
          <p:spPr>
            <a:xfrm>
              <a:off x="406047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65"/>
            <p:cNvSpPr/>
            <p:nvPr/>
          </p:nvSpPr>
          <p:spPr>
            <a:xfrm>
              <a:off x="412112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65"/>
            <p:cNvSpPr/>
            <p:nvPr/>
          </p:nvSpPr>
          <p:spPr>
            <a:xfrm>
              <a:off x="418275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65"/>
            <p:cNvSpPr/>
            <p:nvPr/>
          </p:nvSpPr>
          <p:spPr>
            <a:xfrm>
              <a:off x="424339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65"/>
            <p:cNvSpPr/>
            <p:nvPr/>
          </p:nvSpPr>
          <p:spPr>
            <a:xfrm>
              <a:off x="430503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65"/>
            <p:cNvSpPr/>
            <p:nvPr/>
          </p:nvSpPr>
          <p:spPr>
            <a:xfrm>
              <a:off x="436567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65"/>
            <p:cNvSpPr/>
            <p:nvPr/>
          </p:nvSpPr>
          <p:spPr>
            <a:xfrm>
              <a:off x="442731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65"/>
            <p:cNvSpPr/>
            <p:nvPr/>
          </p:nvSpPr>
          <p:spPr>
            <a:xfrm>
              <a:off x="448795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65"/>
            <p:cNvSpPr/>
            <p:nvPr/>
          </p:nvSpPr>
          <p:spPr>
            <a:xfrm>
              <a:off x="454958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65"/>
            <p:cNvSpPr/>
            <p:nvPr/>
          </p:nvSpPr>
          <p:spPr>
            <a:xfrm>
              <a:off x="46102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65"/>
            <p:cNvSpPr/>
            <p:nvPr/>
          </p:nvSpPr>
          <p:spPr>
            <a:xfrm>
              <a:off x="467186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65"/>
            <p:cNvSpPr/>
            <p:nvPr/>
          </p:nvSpPr>
          <p:spPr>
            <a:xfrm>
              <a:off x="473250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65"/>
            <p:cNvSpPr/>
            <p:nvPr/>
          </p:nvSpPr>
          <p:spPr>
            <a:xfrm>
              <a:off x="479414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65"/>
            <p:cNvSpPr/>
            <p:nvPr/>
          </p:nvSpPr>
          <p:spPr>
            <a:xfrm>
              <a:off x="48547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65"/>
            <p:cNvSpPr/>
            <p:nvPr/>
          </p:nvSpPr>
          <p:spPr>
            <a:xfrm>
              <a:off x="491642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65"/>
            <p:cNvSpPr/>
            <p:nvPr/>
          </p:nvSpPr>
          <p:spPr>
            <a:xfrm>
              <a:off x="497706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65"/>
            <p:cNvSpPr/>
            <p:nvPr/>
          </p:nvSpPr>
          <p:spPr>
            <a:xfrm>
              <a:off x="503869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65"/>
            <p:cNvSpPr/>
            <p:nvPr/>
          </p:nvSpPr>
          <p:spPr>
            <a:xfrm>
              <a:off x="5099403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65"/>
            <p:cNvSpPr/>
            <p:nvPr/>
          </p:nvSpPr>
          <p:spPr>
            <a:xfrm>
              <a:off x="516097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65"/>
            <p:cNvSpPr/>
            <p:nvPr/>
          </p:nvSpPr>
          <p:spPr>
            <a:xfrm>
              <a:off x="522168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65"/>
            <p:cNvSpPr/>
            <p:nvPr/>
          </p:nvSpPr>
          <p:spPr>
            <a:xfrm>
              <a:off x="528325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65"/>
            <p:cNvSpPr/>
            <p:nvPr/>
          </p:nvSpPr>
          <p:spPr>
            <a:xfrm>
              <a:off x="534395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65"/>
            <p:cNvSpPr/>
            <p:nvPr/>
          </p:nvSpPr>
          <p:spPr>
            <a:xfrm>
              <a:off x="540559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65"/>
            <p:cNvSpPr/>
            <p:nvPr/>
          </p:nvSpPr>
          <p:spPr>
            <a:xfrm>
              <a:off x="546623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65"/>
            <p:cNvSpPr/>
            <p:nvPr/>
          </p:nvSpPr>
          <p:spPr>
            <a:xfrm>
              <a:off x="552787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65"/>
            <p:cNvSpPr/>
            <p:nvPr/>
          </p:nvSpPr>
          <p:spPr>
            <a:xfrm>
              <a:off x="558851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65"/>
            <p:cNvSpPr/>
            <p:nvPr/>
          </p:nvSpPr>
          <p:spPr>
            <a:xfrm>
              <a:off x="5650147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65"/>
            <p:cNvSpPr/>
            <p:nvPr/>
          </p:nvSpPr>
          <p:spPr>
            <a:xfrm>
              <a:off x="571079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65"/>
            <p:cNvSpPr/>
            <p:nvPr/>
          </p:nvSpPr>
          <p:spPr>
            <a:xfrm>
              <a:off x="577242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65"/>
            <p:cNvSpPr/>
            <p:nvPr/>
          </p:nvSpPr>
          <p:spPr>
            <a:xfrm>
              <a:off x="583306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65"/>
            <p:cNvSpPr/>
            <p:nvPr/>
          </p:nvSpPr>
          <p:spPr>
            <a:xfrm>
              <a:off x="589470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49" name="Google Shape;2449;p65"/>
          <p:cNvGrpSpPr/>
          <p:nvPr/>
        </p:nvGrpSpPr>
        <p:grpSpPr>
          <a:xfrm>
            <a:off x="3299123" y="3284087"/>
            <a:ext cx="3189242" cy="1641587"/>
            <a:chOff x="1392575" y="457400"/>
            <a:chExt cx="4894525" cy="4976150"/>
          </a:xfrm>
        </p:grpSpPr>
        <p:sp>
          <p:nvSpPr>
            <p:cNvPr id="2450" name="Google Shape;2450;p65"/>
            <p:cNvSpPr/>
            <p:nvPr/>
          </p:nvSpPr>
          <p:spPr>
            <a:xfrm>
              <a:off x="1392575" y="457400"/>
              <a:ext cx="4894525" cy="4976150"/>
            </a:xfrm>
            <a:custGeom>
              <a:avLst/>
              <a:gdLst/>
              <a:ahLst/>
              <a:cxnLst/>
              <a:rect l="l" t="t" r="r" b="b"/>
              <a:pathLst>
                <a:path w="195781" h="199046" extrusionOk="0">
                  <a:moveTo>
                    <a:pt x="0" y="1"/>
                  </a:moveTo>
                  <a:lnTo>
                    <a:pt x="0" y="199045"/>
                  </a:lnTo>
                  <a:lnTo>
                    <a:pt x="195780" y="199045"/>
                  </a:lnTo>
                  <a:lnTo>
                    <a:pt x="195780" y="1"/>
                  </a:lnTo>
                  <a:close/>
                  <a:moveTo>
                    <a:pt x="18002" y="19125"/>
                  </a:moveTo>
                  <a:cubicBezTo>
                    <a:pt x="13667" y="19278"/>
                    <a:pt x="11423" y="14076"/>
                    <a:pt x="14381" y="11016"/>
                  </a:cubicBezTo>
                  <a:cubicBezTo>
                    <a:pt x="17390" y="7905"/>
                    <a:pt x="22643" y="10047"/>
                    <a:pt x="22643" y="14331"/>
                  </a:cubicBezTo>
                  <a:cubicBezTo>
                    <a:pt x="22694" y="16932"/>
                    <a:pt x="20603" y="19125"/>
                    <a:pt x="18002" y="19125"/>
                  </a:cubicBezTo>
                  <a:close/>
                  <a:moveTo>
                    <a:pt x="33964" y="19125"/>
                  </a:moveTo>
                  <a:cubicBezTo>
                    <a:pt x="29630" y="19278"/>
                    <a:pt x="27386" y="14076"/>
                    <a:pt x="30395" y="11016"/>
                  </a:cubicBezTo>
                  <a:cubicBezTo>
                    <a:pt x="33403" y="7905"/>
                    <a:pt x="38605" y="10047"/>
                    <a:pt x="38605" y="14331"/>
                  </a:cubicBezTo>
                  <a:cubicBezTo>
                    <a:pt x="38656" y="16932"/>
                    <a:pt x="36565" y="19125"/>
                    <a:pt x="33964" y="19125"/>
                  </a:cubicBezTo>
                  <a:close/>
                  <a:moveTo>
                    <a:pt x="49927" y="19125"/>
                  </a:moveTo>
                  <a:cubicBezTo>
                    <a:pt x="45643" y="19278"/>
                    <a:pt x="43348" y="14076"/>
                    <a:pt x="46357" y="11016"/>
                  </a:cubicBezTo>
                  <a:cubicBezTo>
                    <a:pt x="49366" y="7905"/>
                    <a:pt x="54619" y="10047"/>
                    <a:pt x="54619" y="14331"/>
                  </a:cubicBezTo>
                  <a:cubicBezTo>
                    <a:pt x="54670" y="16983"/>
                    <a:pt x="52579" y="19125"/>
                    <a:pt x="49927" y="19125"/>
                  </a:cubicBezTo>
                  <a:close/>
                  <a:moveTo>
                    <a:pt x="65940" y="19125"/>
                  </a:moveTo>
                  <a:cubicBezTo>
                    <a:pt x="61605" y="19278"/>
                    <a:pt x="59310" y="14076"/>
                    <a:pt x="62319" y="11016"/>
                  </a:cubicBezTo>
                  <a:cubicBezTo>
                    <a:pt x="65328" y="7905"/>
                    <a:pt x="70581" y="10047"/>
                    <a:pt x="70581" y="14331"/>
                  </a:cubicBezTo>
                  <a:cubicBezTo>
                    <a:pt x="70632" y="16932"/>
                    <a:pt x="68541" y="19125"/>
                    <a:pt x="65940" y="19125"/>
                  </a:cubicBezTo>
                  <a:close/>
                  <a:moveTo>
                    <a:pt x="81902" y="19125"/>
                  </a:moveTo>
                  <a:cubicBezTo>
                    <a:pt x="77618" y="19278"/>
                    <a:pt x="75324" y="14076"/>
                    <a:pt x="78332" y="11016"/>
                  </a:cubicBezTo>
                  <a:cubicBezTo>
                    <a:pt x="81341" y="7905"/>
                    <a:pt x="86543" y="10047"/>
                    <a:pt x="86543" y="14331"/>
                  </a:cubicBezTo>
                  <a:cubicBezTo>
                    <a:pt x="86594" y="16932"/>
                    <a:pt x="84503" y="19125"/>
                    <a:pt x="81902" y="19125"/>
                  </a:cubicBezTo>
                  <a:close/>
                  <a:moveTo>
                    <a:pt x="97865" y="19125"/>
                  </a:moveTo>
                  <a:cubicBezTo>
                    <a:pt x="93581" y="19278"/>
                    <a:pt x="91286" y="14076"/>
                    <a:pt x="94295" y="11016"/>
                  </a:cubicBezTo>
                  <a:cubicBezTo>
                    <a:pt x="97304" y="7905"/>
                    <a:pt x="102556" y="10047"/>
                    <a:pt x="102556" y="14331"/>
                  </a:cubicBezTo>
                  <a:cubicBezTo>
                    <a:pt x="102607" y="16932"/>
                    <a:pt x="100516" y="19125"/>
                    <a:pt x="97865" y="19125"/>
                  </a:cubicBezTo>
                  <a:close/>
                  <a:moveTo>
                    <a:pt x="113878" y="19125"/>
                  </a:moveTo>
                  <a:cubicBezTo>
                    <a:pt x="109543" y="19278"/>
                    <a:pt x="107299" y="14076"/>
                    <a:pt x="110257" y="11016"/>
                  </a:cubicBezTo>
                  <a:cubicBezTo>
                    <a:pt x="113266" y="7905"/>
                    <a:pt x="118519" y="10047"/>
                    <a:pt x="118519" y="14331"/>
                  </a:cubicBezTo>
                  <a:cubicBezTo>
                    <a:pt x="118570" y="16932"/>
                    <a:pt x="116479" y="19125"/>
                    <a:pt x="113878" y="19125"/>
                  </a:cubicBezTo>
                  <a:close/>
                  <a:moveTo>
                    <a:pt x="129840" y="19125"/>
                  </a:moveTo>
                  <a:cubicBezTo>
                    <a:pt x="125556" y="19278"/>
                    <a:pt x="123261" y="14076"/>
                    <a:pt x="126270" y="11016"/>
                  </a:cubicBezTo>
                  <a:cubicBezTo>
                    <a:pt x="129279" y="7905"/>
                    <a:pt x="134481" y="10047"/>
                    <a:pt x="134532" y="14331"/>
                  </a:cubicBezTo>
                  <a:cubicBezTo>
                    <a:pt x="134532" y="16932"/>
                    <a:pt x="132441" y="19125"/>
                    <a:pt x="129840" y="19125"/>
                  </a:cubicBezTo>
                  <a:close/>
                  <a:moveTo>
                    <a:pt x="145802" y="19125"/>
                  </a:moveTo>
                  <a:cubicBezTo>
                    <a:pt x="141519" y="19278"/>
                    <a:pt x="139224" y="14076"/>
                    <a:pt x="142233" y="11016"/>
                  </a:cubicBezTo>
                  <a:cubicBezTo>
                    <a:pt x="145241" y="7905"/>
                    <a:pt x="150494" y="10047"/>
                    <a:pt x="150494" y="14331"/>
                  </a:cubicBezTo>
                  <a:cubicBezTo>
                    <a:pt x="150545" y="16932"/>
                    <a:pt x="148454" y="19125"/>
                    <a:pt x="145802" y="19125"/>
                  </a:cubicBezTo>
                  <a:close/>
                  <a:moveTo>
                    <a:pt x="161816" y="19125"/>
                  </a:moveTo>
                  <a:cubicBezTo>
                    <a:pt x="157481" y="19278"/>
                    <a:pt x="155237" y="14076"/>
                    <a:pt x="158246" y="11016"/>
                  </a:cubicBezTo>
                  <a:cubicBezTo>
                    <a:pt x="161204" y="7905"/>
                    <a:pt x="166456" y="10047"/>
                    <a:pt x="166456" y="14331"/>
                  </a:cubicBezTo>
                  <a:cubicBezTo>
                    <a:pt x="166507" y="16932"/>
                    <a:pt x="164417" y="19125"/>
                    <a:pt x="161816" y="19125"/>
                  </a:cubicBezTo>
                  <a:close/>
                  <a:moveTo>
                    <a:pt x="177778" y="19125"/>
                  </a:moveTo>
                  <a:cubicBezTo>
                    <a:pt x="173494" y="19278"/>
                    <a:pt x="171199" y="14076"/>
                    <a:pt x="174208" y="11016"/>
                  </a:cubicBezTo>
                  <a:cubicBezTo>
                    <a:pt x="177217" y="7905"/>
                    <a:pt x="182470" y="10047"/>
                    <a:pt x="182470" y="14331"/>
                  </a:cubicBezTo>
                  <a:cubicBezTo>
                    <a:pt x="182470" y="16932"/>
                    <a:pt x="180379" y="19125"/>
                    <a:pt x="177778" y="19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65"/>
            <p:cNvSpPr/>
            <p:nvPr/>
          </p:nvSpPr>
          <p:spPr>
            <a:xfrm>
              <a:off x="1673825" y="49362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65"/>
            <p:cNvSpPr/>
            <p:nvPr/>
          </p:nvSpPr>
          <p:spPr>
            <a:xfrm>
              <a:off x="1673825" y="44479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65"/>
            <p:cNvSpPr/>
            <p:nvPr/>
          </p:nvSpPr>
          <p:spPr>
            <a:xfrm>
              <a:off x="1673825" y="39596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65"/>
            <p:cNvSpPr/>
            <p:nvPr/>
          </p:nvSpPr>
          <p:spPr>
            <a:xfrm>
              <a:off x="1673825" y="34713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65"/>
            <p:cNvSpPr/>
            <p:nvPr/>
          </p:nvSpPr>
          <p:spPr>
            <a:xfrm>
              <a:off x="1673825" y="29830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65"/>
            <p:cNvSpPr/>
            <p:nvPr/>
          </p:nvSpPr>
          <p:spPr>
            <a:xfrm>
              <a:off x="1673825" y="24947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65"/>
            <p:cNvSpPr/>
            <p:nvPr/>
          </p:nvSpPr>
          <p:spPr>
            <a:xfrm>
              <a:off x="1673825" y="200772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65"/>
            <p:cNvSpPr/>
            <p:nvPr/>
          </p:nvSpPr>
          <p:spPr>
            <a:xfrm>
              <a:off x="1673825" y="151942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59" name="Google Shape;2459;p65"/>
          <p:cNvSpPr/>
          <p:nvPr/>
        </p:nvSpPr>
        <p:spPr>
          <a:xfrm>
            <a:off x="4556650" y="1728149"/>
            <a:ext cx="3619875" cy="1055797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0" name="Google Shape;2460;p65"/>
          <p:cNvSpPr/>
          <p:nvPr/>
        </p:nvSpPr>
        <p:spPr>
          <a:xfrm>
            <a:off x="7919835" y="2361971"/>
            <a:ext cx="434950" cy="454875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1" name="Google Shape;2461;p65"/>
          <p:cNvSpPr/>
          <p:nvPr/>
        </p:nvSpPr>
        <p:spPr>
          <a:xfrm>
            <a:off x="4372900" y="1807775"/>
            <a:ext cx="435400" cy="454900"/>
          </a:xfrm>
          <a:custGeom>
            <a:avLst/>
            <a:gdLst/>
            <a:ahLst/>
            <a:cxnLst/>
            <a:rect l="l" t="t" r="r" b="b"/>
            <a:pathLst>
              <a:path w="17416" h="18196" extrusionOk="0">
                <a:moveTo>
                  <a:pt x="12217" y="1"/>
                </a:moveTo>
                <a:lnTo>
                  <a:pt x="0" y="13222"/>
                </a:lnTo>
                <a:lnTo>
                  <a:pt x="52" y="13344"/>
                </a:lnTo>
                <a:lnTo>
                  <a:pt x="122" y="13534"/>
                </a:lnTo>
                <a:lnTo>
                  <a:pt x="139" y="13534"/>
                </a:lnTo>
                <a:lnTo>
                  <a:pt x="312" y="13604"/>
                </a:lnTo>
                <a:lnTo>
                  <a:pt x="503" y="13656"/>
                </a:lnTo>
                <a:lnTo>
                  <a:pt x="572" y="13846"/>
                </a:lnTo>
                <a:lnTo>
                  <a:pt x="641" y="14037"/>
                </a:lnTo>
                <a:lnTo>
                  <a:pt x="659" y="14054"/>
                </a:lnTo>
                <a:lnTo>
                  <a:pt x="849" y="14106"/>
                </a:lnTo>
                <a:lnTo>
                  <a:pt x="1023" y="14175"/>
                </a:lnTo>
                <a:lnTo>
                  <a:pt x="1092" y="14349"/>
                </a:lnTo>
                <a:lnTo>
                  <a:pt x="1179" y="14539"/>
                </a:lnTo>
                <a:lnTo>
                  <a:pt x="1179" y="14557"/>
                </a:lnTo>
                <a:lnTo>
                  <a:pt x="1369" y="14609"/>
                </a:lnTo>
                <a:lnTo>
                  <a:pt x="1560" y="14678"/>
                </a:lnTo>
                <a:lnTo>
                  <a:pt x="1629" y="14869"/>
                </a:lnTo>
                <a:lnTo>
                  <a:pt x="1698" y="15042"/>
                </a:lnTo>
                <a:lnTo>
                  <a:pt x="1698" y="15059"/>
                </a:lnTo>
                <a:lnTo>
                  <a:pt x="1716" y="15059"/>
                </a:lnTo>
                <a:lnTo>
                  <a:pt x="1889" y="15128"/>
                </a:lnTo>
                <a:lnTo>
                  <a:pt x="2080" y="15180"/>
                </a:lnTo>
                <a:lnTo>
                  <a:pt x="2149" y="15371"/>
                </a:lnTo>
                <a:lnTo>
                  <a:pt x="2218" y="15562"/>
                </a:lnTo>
                <a:lnTo>
                  <a:pt x="2236" y="15562"/>
                </a:lnTo>
                <a:lnTo>
                  <a:pt x="2409" y="15631"/>
                </a:lnTo>
                <a:lnTo>
                  <a:pt x="2600" y="15683"/>
                </a:lnTo>
                <a:lnTo>
                  <a:pt x="2669" y="15874"/>
                </a:lnTo>
                <a:lnTo>
                  <a:pt x="2738" y="16064"/>
                </a:lnTo>
                <a:lnTo>
                  <a:pt x="2755" y="16064"/>
                </a:lnTo>
                <a:lnTo>
                  <a:pt x="2946" y="16134"/>
                </a:lnTo>
                <a:lnTo>
                  <a:pt x="3119" y="16186"/>
                </a:lnTo>
                <a:lnTo>
                  <a:pt x="3206" y="16376"/>
                </a:lnTo>
                <a:lnTo>
                  <a:pt x="3275" y="16567"/>
                </a:lnTo>
                <a:lnTo>
                  <a:pt x="3275" y="16584"/>
                </a:lnTo>
                <a:lnTo>
                  <a:pt x="3466" y="16636"/>
                </a:lnTo>
                <a:lnTo>
                  <a:pt x="3657" y="16705"/>
                </a:lnTo>
                <a:lnTo>
                  <a:pt x="3726" y="16879"/>
                </a:lnTo>
                <a:lnTo>
                  <a:pt x="3795" y="17069"/>
                </a:lnTo>
                <a:lnTo>
                  <a:pt x="3795" y="17087"/>
                </a:lnTo>
                <a:lnTo>
                  <a:pt x="3813" y="17087"/>
                </a:lnTo>
                <a:lnTo>
                  <a:pt x="3986" y="17139"/>
                </a:lnTo>
                <a:lnTo>
                  <a:pt x="4176" y="17208"/>
                </a:lnTo>
                <a:lnTo>
                  <a:pt x="4246" y="17398"/>
                </a:lnTo>
                <a:lnTo>
                  <a:pt x="4315" y="17572"/>
                </a:lnTo>
                <a:lnTo>
                  <a:pt x="4332" y="17589"/>
                </a:lnTo>
                <a:lnTo>
                  <a:pt x="4523" y="17641"/>
                </a:lnTo>
                <a:lnTo>
                  <a:pt x="4696" y="17710"/>
                </a:lnTo>
                <a:lnTo>
                  <a:pt x="4766" y="17901"/>
                </a:lnTo>
                <a:lnTo>
                  <a:pt x="4852" y="18092"/>
                </a:lnTo>
                <a:lnTo>
                  <a:pt x="5043" y="18161"/>
                </a:lnTo>
                <a:lnTo>
                  <a:pt x="5147" y="18196"/>
                </a:lnTo>
                <a:lnTo>
                  <a:pt x="5216" y="18126"/>
                </a:lnTo>
                <a:lnTo>
                  <a:pt x="17415" y="4939"/>
                </a:lnTo>
                <a:lnTo>
                  <a:pt x="17380" y="4870"/>
                </a:lnTo>
                <a:lnTo>
                  <a:pt x="17311" y="4680"/>
                </a:lnTo>
                <a:lnTo>
                  <a:pt x="17311" y="4662"/>
                </a:lnTo>
                <a:lnTo>
                  <a:pt x="17121" y="4610"/>
                </a:lnTo>
                <a:lnTo>
                  <a:pt x="16930" y="4541"/>
                </a:lnTo>
                <a:lnTo>
                  <a:pt x="16861" y="4350"/>
                </a:lnTo>
                <a:lnTo>
                  <a:pt x="16791" y="4177"/>
                </a:lnTo>
                <a:lnTo>
                  <a:pt x="16774" y="4160"/>
                </a:lnTo>
                <a:lnTo>
                  <a:pt x="16601" y="4108"/>
                </a:lnTo>
                <a:lnTo>
                  <a:pt x="16410" y="4038"/>
                </a:lnTo>
                <a:lnTo>
                  <a:pt x="16341" y="3848"/>
                </a:lnTo>
                <a:lnTo>
                  <a:pt x="16271" y="3657"/>
                </a:lnTo>
                <a:lnTo>
                  <a:pt x="16254" y="3657"/>
                </a:lnTo>
                <a:lnTo>
                  <a:pt x="16064" y="3588"/>
                </a:lnTo>
                <a:lnTo>
                  <a:pt x="15890" y="3536"/>
                </a:lnTo>
                <a:lnTo>
                  <a:pt x="15821" y="3345"/>
                </a:lnTo>
                <a:lnTo>
                  <a:pt x="15734" y="3155"/>
                </a:lnTo>
                <a:lnTo>
                  <a:pt x="15544" y="3085"/>
                </a:lnTo>
                <a:lnTo>
                  <a:pt x="15353" y="3033"/>
                </a:lnTo>
                <a:lnTo>
                  <a:pt x="15284" y="2843"/>
                </a:lnTo>
                <a:lnTo>
                  <a:pt x="15214" y="2652"/>
                </a:lnTo>
                <a:lnTo>
                  <a:pt x="15197" y="2652"/>
                </a:lnTo>
                <a:lnTo>
                  <a:pt x="15024" y="2583"/>
                </a:lnTo>
                <a:lnTo>
                  <a:pt x="14833" y="2531"/>
                </a:lnTo>
                <a:lnTo>
                  <a:pt x="14764" y="2340"/>
                </a:lnTo>
                <a:lnTo>
                  <a:pt x="14695" y="2150"/>
                </a:lnTo>
                <a:lnTo>
                  <a:pt x="14677" y="2132"/>
                </a:lnTo>
                <a:lnTo>
                  <a:pt x="14504" y="2080"/>
                </a:lnTo>
                <a:lnTo>
                  <a:pt x="14313" y="2011"/>
                </a:lnTo>
                <a:lnTo>
                  <a:pt x="14244" y="1838"/>
                </a:lnTo>
                <a:lnTo>
                  <a:pt x="14157" y="1647"/>
                </a:lnTo>
                <a:lnTo>
                  <a:pt x="14157" y="1630"/>
                </a:lnTo>
                <a:lnTo>
                  <a:pt x="13967" y="1578"/>
                </a:lnTo>
                <a:lnTo>
                  <a:pt x="13794" y="1509"/>
                </a:lnTo>
                <a:lnTo>
                  <a:pt x="13707" y="1318"/>
                </a:lnTo>
                <a:lnTo>
                  <a:pt x="13638" y="1145"/>
                </a:lnTo>
                <a:lnTo>
                  <a:pt x="13638" y="1127"/>
                </a:lnTo>
                <a:lnTo>
                  <a:pt x="13447" y="1058"/>
                </a:lnTo>
                <a:lnTo>
                  <a:pt x="13256" y="1006"/>
                </a:lnTo>
                <a:lnTo>
                  <a:pt x="13187" y="815"/>
                </a:lnTo>
                <a:lnTo>
                  <a:pt x="13118" y="625"/>
                </a:lnTo>
                <a:lnTo>
                  <a:pt x="13100" y="625"/>
                </a:lnTo>
                <a:lnTo>
                  <a:pt x="12927" y="555"/>
                </a:lnTo>
                <a:lnTo>
                  <a:pt x="12737" y="503"/>
                </a:lnTo>
                <a:lnTo>
                  <a:pt x="12667" y="313"/>
                </a:lnTo>
                <a:lnTo>
                  <a:pt x="12598" y="122"/>
                </a:lnTo>
                <a:lnTo>
                  <a:pt x="12581" y="122"/>
                </a:lnTo>
                <a:lnTo>
                  <a:pt x="12390" y="53"/>
                </a:lnTo>
                <a:lnTo>
                  <a:pt x="12217" y="1"/>
                </a:ln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194;p65">
            <a:extLst>
              <a:ext uri="{FF2B5EF4-FFF2-40B4-BE49-F238E27FC236}">
                <a16:creationId xmlns:a16="http://schemas.microsoft.com/office/drawing/2014/main" id="{5563EAD8-F422-4412-8E6F-4749BF1089A0}"/>
              </a:ext>
            </a:extLst>
          </p:cNvPr>
          <p:cNvSpPr txBox="1">
            <a:spLocks/>
          </p:cNvSpPr>
          <p:nvPr/>
        </p:nvSpPr>
        <p:spPr>
          <a:xfrm>
            <a:off x="952125" y="496063"/>
            <a:ext cx="73533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30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s-MX" sz="4800" dirty="0">
                <a:solidFill>
                  <a:schemeClr val="bg2"/>
                </a:solidFill>
              </a:rPr>
              <a:t>BIBLIOGRAFÍAS.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216D084-1010-42F3-A3F0-C59A6048981E}"/>
              </a:ext>
            </a:extLst>
          </p:cNvPr>
          <p:cNvSpPr txBox="1"/>
          <p:nvPr/>
        </p:nvSpPr>
        <p:spPr>
          <a:xfrm>
            <a:off x="1162238" y="1739148"/>
            <a:ext cx="3028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https://www.oitcinterfor.org/general/trabajo-proyecto</a:t>
            </a:r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u="sng" dirty="0">
                <a:hlinkClick r:id="rId4"/>
              </a:rPr>
              <a:t>https://redsocial.rededuca.net/importancia-trabajar-proyectos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7F4D26-4B0A-4976-BC0D-9A8627120ECD}"/>
              </a:ext>
            </a:extLst>
          </p:cNvPr>
          <p:cNvSpPr txBox="1"/>
          <p:nvPr/>
        </p:nvSpPr>
        <p:spPr>
          <a:xfrm>
            <a:off x="4816256" y="1943896"/>
            <a:ext cx="3153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>
                <a:hlinkClick r:id="rId5"/>
              </a:rPr>
              <a:t>https://www.aulaplaneta.com/2015/02/25/recursos-tic/siete-ventajas-del-aprendizaje-basado-en-proyectos/</a:t>
            </a:r>
            <a:endParaRPr lang="es-MX" dirty="0"/>
          </a:p>
          <a:p>
            <a:endParaRPr lang="es-MX" dirty="0"/>
          </a:p>
        </p:txBody>
      </p:sp>
      <p:sp>
        <p:nvSpPr>
          <p:cNvPr id="284" name="CuadroTexto 283">
            <a:extLst>
              <a:ext uri="{FF2B5EF4-FFF2-40B4-BE49-F238E27FC236}">
                <a16:creationId xmlns:a16="http://schemas.microsoft.com/office/drawing/2014/main" id="{4C7B6DFA-BD3B-4B56-9DA1-7E4670145838}"/>
              </a:ext>
            </a:extLst>
          </p:cNvPr>
          <p:cNvSpPr txBox="1"/>
          <p:nvPr/>
        </p:nvSpPr>
        <p:spPr>
          <a:xfrm>
            <a:off x="3828392" y="3556502"/>
            <a:ext cx="2340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6"/>
              </a:rPr>
              <a:t>https://obsbusiness.school/es/noticias/innovacion/cuales-son-las-etapas-de-un-proyecto-te-lo-contamos-en-esta-infografia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637</Words>
  <Application>Microsoft Office PowerPoint</Application>
  <PresentationFormat>Presentación en pantalla (16:9)</PresentationFormat>
  <Paragraphs>60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2" baseType="lpstr">
      <vt:lpstr>Raleway SemiBold</vt:lpstr>
      <vt:lpstr>Times New Roman</vt:lpstr>
      <vt:lpstr>Fira Sans Extra Condensed Medium</vt:lpstr>
      <vt:lpstr>Paytone One</vt:lpstr>
      <vt:lpstr>Nunito Light</vt:lpstr>
      <vt:lpstr>Archivo</vt:lpstr>
      <vt:lpstr>Roboto Condensed Light</vt:lpstr>
      <vt:lpstr>Signika Negative Light</vt:lpstr>
      <vt:lpstr>Amatic SC</vt:lpstr>
      <vt:lpstr>Arial</vt:lpstr>
      <vt:lpstr>Chelsea Market</vt:lpstr>
      <vt:lpstr>Lucida Calligraphy</vt:lpstr>
      <vt:lpstr>Wingdings</vt:lpstr>
      <vt:lpstr>Distance Learning by Slidesgo</vt:lpstr>
      <vt:lpstr>ESCUELA NORMAL DE EDUCACIÓN PREESCOLAR. CICLO 2019-2020 Curso: Estrategias para la Exploración del Mundo Natural. Maestra: Yixie Karelia Laguna Montañez. Alumnas: América Monserrath Barrozo Mata. N. L. 2 María Guadalupe Morales Mendoza. N. L. 15 Samara Kereny Robledo Cortés. N. L. 19 Organizador Gráfico. Unidad II: El trabajo por proyectos en ciencias naturales y los fenómenos físicos. Competencias:           Aplica el plan y programas de estudio para alcanzar los propósitos educativos y contribuir al pleno desenvolvimiento de las capacidades de sus alumnos.       Diseña planeaciones aplicando sus conocimientos curriculares, psicopedagógicos, disciplinares,      didácticos y tecnológicos para propiciar espacios de aprendizaje incluyentes que respondan a las necesidades de todos los alumnos en el marco del plan y programas de estudio.          Integra recursos de la investigación educativa para enriquecer su práctica profesional, expresando su interés por el conocimiento, la ciencia y la mejora de la educación  </vt:lpstr>
      <vt:lpstr>POR PROYECTOS.</vt:lpstr>
      <vt:lpstr>Presentación de PowerPoint</vt:lpstr>
      <vt:lpstr>5. ¿Qué habilidades se desarrollan? </vt:lpstr>
      <vt:lpstr>Presentación de PowerPoint</vt:lpstr>
      <vt:lpstr>Presentación de PowerPoint</vt:lpstr>
      <vt:lpstr>Presentación de PowerPoint</vt:lpstr>
      <vt:lpstr>BIBLIOGRAFÍAS.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PREESCOLAR. CICLO 2019-2020 Curso: Estrategias para la Exploración del Mundo Natural. Maestra: Yixie Karelia Laguna Montañez. Alumnas: América Monserrath Barrozo Mata. N. L. 2 María Guadalupe Morales Mendoza. N. L. 15 Samara Kereny Robledo Cortés. N. L. 19 Organizador Gráfico. Unidad II: El trabajo por proyectos en ciencias naturales y los fenómenos físicos. Competencias:           Aplica el plan y programas de estudio para alcanzar los propósitos educativos y contribuir al pleno desenvolvimiento de las capacidades de sus alumnos.       Diseña planeaciones aplicando sus conocimientos curriculares, psicopedagógicos, disciplinares,      didácticos y tecnológicos para propiciar espacios de aprendizaje incluyentes que respondan a las necesidades de todos los alumnos en el marco del plan y programas de estudio.          Integra recursos de la investigación educativa para enriquecer su práctica profesional, expresando su interés por el conocimiento, la ciencia y la mejora de la educación</dc:title>
  <dc:creator>LT-RROBLEDO</dc:creator>
  <cp:lastModifiedBy>Ricardo Robledo</cp:lastModifiedBy>
  <cp:revision>15</cp:revision>
  <dcterms:modified xsi:type="dcterms:W3CDTF">2020-05-25T07:15:50Z</dcterms:modified>
</cp:coreProperties>
</file>