
<file path=[Content_Types].xml><?xml version="1.0" encoding="utf-8"?>
<Types xmlns="http://schemas.openxmlformats.org/package/2006/content-types">
  <Default Extension="png" ContentType="image/png"/>
  <Default Extension="mp3" ContentType="audio/mpe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75" r:id="rId3"/>
    <p:sldId id="276" r:id="rId4"/>
    <p:sldId id="277" r:id="rId5"/>
    <p:sldId id="278" r:id="rId6"/>
    <p:sldId id="279" r:id="rId7"/>
    <p:sldId id="280" r:id="rId8"/>
    <p:sldId id="281"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94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7008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1603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330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0677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24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6126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074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639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3078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961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33807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media" Target="../media/media2.wma"/><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slideLayout" Target="../slideLayouts/slideLayout7.xml"/><Relationship Id="rId10" Type="http://schemas.openxmlformats.org/officeDocument/2006/relationships/hyperlink" Target="https://support.office.com/en-us/article/add-or-delete-audio-in-your-powerpoint-presentation-c3b2a9fd-2547-41d9-9182-3dfaa58f1316" TargetMode="External"/><Relationship Id="rId4" Type="http://schemas.openxmlformats.org/officeDocument/2006/relationships/audio" Target="../media/media2.wma"/><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audio" Target="../media/media6.mp3"/><Relationship Id="rId13" Type="http://schemas.openxmlformats.org/officeDocument/2006/relationships/image" Target="../media/image8.png"/><Relationship Id="rId3" Type="http://schemas.microsoft.com/office/2007/relationships/media" Target="../media/media4.wma"/><Relationship Id="rId7" Type="http://schemas.microsoft.com/office/2007/relationships/media" Target="../media/media6.mp3"/><Relationship Id="rId12" Type="http://schemas.openxmlformats.org/officeDocument/2006/relationships/slide" Target="slide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audio" Target="../media/media5.wma"/><Relationship Id="rId11" Type="http://schemas.openxmlformats.org/officeDocument/2006/relationships/image" Target="../media/image10.png"/><Relationship Id="rId5" Type="http://schemas.microsoft.com/office/2007/relationships/media" Target="../media/media5.wma"/><Relationship Id="rId10" Type="http://schemas.openxmlformats.org/officeDocument/2006/relationships/image" Target="../media/image15.png"/><Relationship Id="rId4" Type="http://schemas.openxmlformats.org/officeDocument/2006/relationships/audio" Target="../media/media4.wma"/><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8.wma"/><Relationship Id="rId7" Type="http://schemas.openxmlformats.org/officeDocument/2006/relationships/image" Target="../media/image17.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8.wma"/><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10.wma"/><Relationship Id="rId7"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audio" Target="../media/media11.mp3"/><Relationship Id="rId11" Type="http://schemas.openxmlformats.org/officeDocument/2006/relationships/image" Target="../media/image8.png"/><Relationship Id="rId5" Type="http://schemas.microsoft.com/office/2007/relationships/media" Target="../media/media11.mp3"/><Relationship Id="rId10" Type="http://schemas.openxmlformats.org/officeDocument/2006/relationships/slide" Target="slide8.xml"/><Relationship Id="rId4" Type="http://schemas.openxmlformats.org/officeDocument/2006/relationships/audio" Target="../media/media10.wma"/><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1786" y="696197"/>
            <a:ext cx="9239636" cy="1107996"/>
          </a:xfrm>
          <a:prstGeom prst="rect">
            <a:avLst/>
          </a:prstGeom>
          <a:noFill/>
        </p:spPr>
        <p:txBody>
          <a:bodyPr wrap="square" lIns="91440" tIns="45720" rIns="91440" bIns="45720">
            <a:spAutoFit/>
          </a:bodyPr>
          <a:lstStyle/>
          <a:p>
            <a:pPr algn="ct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Unit</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Now</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I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get</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it!</a:t>
            </a:r>
            <a:endParaRPr lang="es-ES" sz="6600" b="1" dirty="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1371600" y="2201246"/>
            <a:ext cx="9749118" cy="3108543"/>
          </a:xfrm>
          <a:prstGeom prst="rect">
            <a:avLst/>
          </a:prstGeom>
          <a:noFill/>
        </p:spPr>
        <p:txBody>
          <a:bodyPr wrap="square" rtlCol="0">
            <a:spAutoFit/>
          </a:bodyPr>
          <a:lstStyle/>
          <a:p>
            <a:r>
              <a:rPr lang="en-US" sz="2800" b="1" dirty="0" smtClean="0">
                <a:solidFill>
                  <a:prstClr val="black"/>
                </a:solidFill>
                <a:latin typeface="Arial" panose="020B0604020202020204" pitchFamily="34" charset="0"/>
                <a:cs typeface="Arial" panose="020B0604020202020204" pitchFamily="34" charset="0"/>
              </a:rPr>
              <a:t>Learning objectives:</a:t>
            </a:r>
          </a:p>
          <a:p>
            <a:endParaRPr lang="en-US" sz="2800" b="1" dirty="0" smtClean="0">
              <a:solidFill>
                <a:prstClr val="black"/>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b="1" dirty="0" smtClean="0">
                <a:solidFill>
                  <a:prstClr val="black"/>
                </a:solidFill>
                <a:latin typeface="Arial" panose="020B0604020202020204" pitchFamily="34" charset="0"/>
                <a:cs typeface="Arial" panose="020B0604020202020204" pitchFamily="34" charset="0"/>
              </a:rPr>
              <a:t>Discuss communication, including such topics as gestures and body language using modals and adverbs.</a:t>
            </a:r>
          </a:p>
          <a:p>
            <a:pPr marL="457200" indent="-457200">
              <a:buFont typeface="Wingdings" panose="05000000000000000000" pitchFamily="2" charset="2"/>
              <a:buChar char="Ø"/>
            </a:pPr>
            <a:r>
              <a:rPr lang="en-US" sz="2800" b="1" dirty="0" smtClean="0">
                <a:solidFill>
                  <a:prstClr val="black"/>
                </a:solidFill>
                <a:latin typeface="Arial" panose="020B0604020202020204" pitchFamily="34" charset="0"/>
                <a:cs typeface="Arial" panose="020B0604020202020204" pitchFamily="34" charset="0"/>
              </a:rPr>
              <a:t>Discuss rules and recognize common signs using terms of permission, obligation and prohibition.</a:t>
            </a:r>
            <a:endParaRPr lang="es-ES" sz="2800" b="1" dirty="0">
              <a:solidFill>
                <a:prstClr val="black"/>
              </a:solidFill>
              <a:latin typeface="Arial" panose="020B0604020202020204" pitchFamily="34" charset="0"/>
              <a:cs typeface="Arial" panose="020B0604020202020204" pitchFamily="34" charset="0"/>
            </a:endParaRPr>
          </a:p>
        </p:txBody>
      </p:sp>
      <p:pic>
        <p:nvPicPr>
          <p:cNvPr id="1026" name="Picture 2" descr="Thumbs Up on Apple iOS 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4" y="5309789"/>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king Face on Apple iOS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9218" y="670828"/>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rd Face on Apple iOS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54" y="696197"/>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ckhand Index Pointing Right on Apple iOS 13.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218" y="547283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9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8224" y="275929"/>
            <a:ext cx="11093823" cy="341632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b="1" dirty="0" smtClean="0">
                <a:solidFill>
                  <a:prstClr val="black"/>
                </a:solidFill>
                <a:latin typeface="Arial" panose="020B0604020202020204" pitchFamily="34" charset="0"/>
                <a:ea typeface="Calibri" panose="020F0502020204030204" pitchFamily="34" charset="0"/>
                <a:cs typeface="Arial" panose="020B0604020202020204" pitchFamily="34" charset="0"/>
              </a:rPr>
              <a:t>By the end of the unit 10, students must be able to respond properly to the following:</a:t>
            </a:r>
            <a:endParaRPr lang="es-ES"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does this           gesture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mean? or What do you think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this other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gesture means? </a:t>
            </a:r>
            <a:endPar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Show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 a gesture that means “I don’t understand”/“I’m hungry”/“Come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here / etc.”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Show me a gesture that means you’re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bored/exhausted/nervous, etc.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does this sign/emoticon/emoji mean? or What do you think this sign/emoticon/emoji means?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What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does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mean? Where might you find this rule?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rules might you find on an airplane/at school/in a museum/at work?</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Show me a gesture and ask what it means. or Show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a classmate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a gesture and ask what it means.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 name="CuadroTexto 2"/>
          <p:cNvSpPr txBox="1"/>
          <p:nvPr/>
        </p:nvSpPr>
        <p:spPr>
          <a:xfrm>
            <a:off x="578224" y="3828516"/>
            <a:ext cx="11093823" cy="923330"/>
          </a:xfrm>
          <a:prstGeom prst="rect">
            <a:avLst/>
          </a:prstGeom>
          <a:noFill/>
        </p:spPr>
        <p:txBody>
          <a:bodyPr wrap="square" rtlCol="0">
            <a:spAutoFit/>
          </a:bodyPr>
          <a:lstStyle/>
          <a:p>
            <a:pPr marL="285750" indent="-285750" algn="just">
              <a:buFont typeface="Wingdings" panose="05000000000000000000" pitchFamily="2" charset="2"/>
              <a:buChar char="Ø"/>
            </a:pPr>
            <a:r>
              <a:rPr lang="en-US" b="1" dirty="0" smtClean="0">
                <a:solidFill>
                  <a:prstClr val="black"/>
                </a:solidFill>
                <a:latin typeface="Arial" panose="020B0604020202020204" pitchFamily="34" charset="0"/>
                <a:cs typeface="Arial" panose="020B0604020202020204" pitchFamily="34" charset="0"/>
              </a:rPr>
              <a:t>Some of the following slides contain activities in which you must record your voice. If you have problems with the microphone of the computer, do it on another electronic device and then add it to the PowerPoint file. You must record your work in this file and up load it as evidence of work.</a:t>
            </a:r>
            <a:endParaRPr lang="es-ES" b="1" dirty="0">
              <a:solidFill>
                <a:prstClr val="black"/>
              </a:solidFill>
              <a:latin typeface="Arial" panose="020B0604020202020204" pitchFamily="34" charset="0"/>
              <a:cs typeface="Arial" panose="020B0604020202020204" pitchFamily="34" charset="0"/>
            </a:endParaRPr>
          </a:p>
        </p:txBody>
      </p:sp>
      <p:grpSp>
        <p:nvGrpSpPr>
          <p:cNvPr id="9" name="Grupo 8"/>
          <p:cNvGrpSpPr/>
          <p:nvPr/>
        </p:nvGrpSpPr>
        <p:grpSpPr>
          <a:xfrm>
            <a:off x="847166" y="4888113"/>
            <a:ext cx="10183928" cy="1706334"/>
            <a:chOff x="914401" y="4651579"/>
            <a:chExt cx="10183928" cy="1706334"/>
          </a:xfrm>
        </p:grpSpPr>
        <p:pic>
          <p:nvPicPr>
            <p:cNvPr id="5" name="Imagen 4"/>
            <p:cNvPicPr>
              <a:picLocks noChangeAspect="1"/>
            </p:cNvPicPr>
            <p:nvPr/>
          </p:nvPicPr>
          <p:blipFill rotWithShape="1">
            <a:blip r:embed="rId2"/>
            <a:srcRect l="-56" b="73530"/>
            <a:stretch/>
          </p:blipFill>
          <p:spPr>
            <a:xfrm>
              <a:off x="914401" y="4651579"/>
              <a:ext cx="10183928" cy="1514768"/>
            </a:xfrm>
            <a:prstGeom prst="rect">
              <a:avLst/>
            </a:prstGeom>
          </p:spPr>
        </p:pic>
        <p:sp>
          <p:nvSpPr>
            <p:cNvPr id="6" name="Flecha arriba 5"/>
            <p:cNvSpPr/>
            <p:nvPr/>
          </p:nvSpPr>
          <p:spPr>
            <a:xfrm rot="2668578" flipH="1">
              <a:off x="1216425" y="4777785"/>
              <a:ext cx="320194" cy="1448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Arial" panose="020B0604020202020204" pitchFamily="34" charset="0"/>
                <a:cs typeface="Arial" panose="020B0604020202020204" pitchFamily="34" charset="0"/>
              </a:endParaRPr>
            </a:p>
          </p:txBody>
        </p:sp>
        <p:sp>
          <p:nvSpPr>
            <p:cNvPr id="7" name="Flecha arriba 6"/>
            <p:cNvSpPr/>
            <p:nvPr/>
          </p:nvSpPr>
          <p:spPr>
            <a:xfrm rot="4597876" flipH="1">
              <a:off x="9255011" y="5764028"/>
              <a:ext cx="453260" cy="7345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Arial" panose="020B0604020202020204" pitchFamily="34" charset="0"/>
                <a:cs typeface="Arial" panose="020B0604020202020204" pitchFamily="34" charset="0"/>
              </a:endParaRPr>
            </a:p>
          </p:txBody>
        </p:sp>
      </p:grpSp>
      <p:pic>
        <p:nvPicPr>
          <p:cNvPr id="1026" name="Picture 2" descr="18 gestures that can get you in trouble outside the 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82" b="51194"/>
          <a:stretch/>
        </p:blipFill>
        <p:spPr bwMode="auto">
          <a:xfrm>
            <a:off x="2595282" y="793944"/>
            <a:ext cx="618564" cy="4028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a:srcRect l="66088" t="20220" r="27505" b="68199"/>
          <a:stretch/>
        </p:blipFill>
        <p:spPr>
          <a:xfrm>
            <a:off x="1554548" y="2449691"/>
            <a:ext cx="443753" cy="450911"/>
          </a:xfrm>
          <a:prstGeom prst="rect">
            <a:avLst/>
          </a:prstGeom>
        </p:spPr>
      </p:pic>
      <p:pic>
        <p:nvPicPr>
          <p:cNvPr id="11" name="Imagen 10">
            <a:hlinkClick r:id="rId5" action="ppaction://hlinksldjump"/>
          </p:cNvPr>
          <p:cNvPicPr>
            <a:picLocks noChangeAspect="1"/>
          </p:cNvPicPr>
          <p:nvPr/>
        </p:nvPicPr>
        <p:blipFill>
          <a:blip r:embed="rId6"/>
          <a:stretch>
            <a:fillRect/>
          </a:stretch>
        </p:blipFill>
        <p:spPr>
          <a:xfrm>
            <a:off x="11138656" y="5858223"/>
            <a:ext cx="717156" cy="720991"/>
          </a:xfrm>
          <a:prstGeom prst="rect">
            <a:avLst/>
          </a:prstGeom>
        </p:spPr>
      </p:pic>
    </p:spTree>
    <p:extLst>
      <p:ext uri="{BB962C8B-B14F-4D97-AF65-F5344CB8AC3E}">
        <p14:creationId xmlns:p14="http://schemas.microsoft.com/office/powerpoint/2010/main" val="347966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6"/>
          <a:srcRect l="19168" t="28860" r="15101" b="17096"/>
          <a:stretch/>
        </p:blipFill>
        <p:spPr>
          <a:xfrm>
            <a:off x="714340" y="2550474"/>
            <a:ext cx="7851436" cy="3629438"/>
          </a:xfrm>
          <a:prstGeom prst="rect">
            <a:avLst/>
          </a:prstGeom>
        </p:spPr>
      </p:pic>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618564" y="744977"/>
            <a:ext cx="10784542" cy="707886"/>
          </a:xfrm>
          <a:prstGeom prst="rect">
            <a:avLst/>
          </a:prstGeom>
          <a:noFill/>
        </p:spPr>
        <p:txBody>
          <a:bodyPr wrap="square" rtlCol="0">
            <a:spAutoFit/>
          </a:bodyPr>
          <a:lstStyle/>
          <a:p>
            <a:pPr algn="just"/>
            <a:r>
              <a:rPr lang="en-US" sz="2000" b="1" dirty="0" err="1" smtClean="0">
                <a:solidFill>
                  <a:prstClr val="black"/>
                </a:solidFill>
                <a:latin typeface="Arial" panose="020B0604020202020204" pitchFamily="34" charset="0"/>
                <a:cs typeface="Arial" panose="020B0604020202020204" pitchFamily="34" charset="0"/>
              </a:rPr>
              <a:t>Emojis</a:t>
            </a:r>
            <a:r>
              <a:rPr lang="en-US" sz="2000" dirty="0" smtClean="0">
                <a:solidFill>
                  <a:prstClr val="black"/>
                </a:solidFill>
                <a:latin typeface="Arial" panose="020B0604020202020204" pitchFamily="34" charset="0"/>
                <a:cs typeface="Arial" panose="020B0604020202020204" pitchFamily="34" charset="0"/>
              </a:rPr>
              <a:t> are picture symbols used in electronic messages and on Web pages. The word emoji comes from Japanese words e (“picture”) + </a:t>
            </a:r>
            <a:r>
              <a:rPr lang="en-US" sz="2000" dirty="0" err="1" smtClean="0">
                <a:solidFill>
                  <a:prstClr val="black"/>
                </a:solidFill>
                <a:latin typeface="Arial" panose="020B0604020202020204" pitchFamily="34" charset="0"/>
                <a:cs typeface="Arial" panose="020B0604020202020204" pitchFamily="34" charset="0"/>
              </a:rPr>
              <a:t>moji</a:t>
            </a:r>
            <a:r>
              <a:rPr lang="en-US" sz="2000" dirty="0" smtClean="0">
                <a:solidFill>
                  <a:prstClr val="black"/>
                </a:solidFill>
                <a:latin typeface="Arial" panose="020B0604020202020204" pitchFamily="34" charset="0"/>
                <a:cs typeface="Arial" panose="020B0604020202020204" pitchFamily="34" charset="0"/>
              </a:rPr>
              <a:t> (“character”).</a:t>
            </a:r>
            <a:endParaRPr lang="en-US" sz="2000"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575982" y="1450250"/>
            <a:ext cx="11040036" cy="1015663"/>
          </a:xfrm>
          <a:prstGeom prst="rect">
            <a:avLst/>
          </a:prstGeom>
        </p:spPr>
        <p:txBody>
          <a:bodyPr wrap="square">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#1. </a:t>
            </a:r>
            <a:r>
              <a:rPr lang="en-US" sz="2000" b="1" dirty="0" smtClean="0">
                <a:solidFill>
                  <a:prstClr val="black"/>
                </a:solidFill>
                <a:latin typeface="Arial" panose="020B0604020202020204" pitchFamily="34" charset="0"/>
                <a:cs typeface="Arial" panose="020B0604020202020204" pitchFamily="34" charset="0"/>
              </a:rPr>
              <a:t>Listen to the expressions in the teacher’s audio and practice your pronunciation. Then record yourself telling the same expressions. Place your audio speaker on the Student’s circle.</a:t>
            </a:r>
            <a:endParaRPr lang="es-ES" sz="2000" b="1" dirty="0">
              <a:solidFill>
                <a:prstClr val="black"/>
              </a:solidFill>
              <a:latin typeface="Arial" panose="020B0604020202020204" pitchFamily="34" charset="0"/>
              <a:cs typeface="Arial" panose="020B0604020202020204" pitchFamily="34" charset="0"/>
            </a:endParaRPr>
          </a:p>
        </p:txBody>
      </p:sp>
      <p:grpSp>
        <p:nvGrpSpPr>
          <p:cNvPr id="17" name="Grupo 16"/>
          <p:cNvGrpSpPr/>
          <p:nvPr/>
        </p:nvGrpSpPr>
        <p:grpSpPr>
          <a:xfrm>
            <a:off x="9159689" y="2419592"/>
            <a:ext cx="2243417" cy="1579135"/>
            <a:chOff x="9159689" y="2419592"/>
            <a:chExt cx="2243417" cy="1579135"/>
          </a:xfrm>
        </p:grpSpPr>
        <p:grpSp>
          <p:nvGrpSpPr>
            <p:cNvPr id="16" name="Grupo 15"/>
            <p:cNvGrpSpPr/>
            <p:nvPr/>
          </p:nvGrpSpPr>
          <p:grpSpPr>
            <a:xfrm>
              <a:off x="9654989" y="2865881"/>
              <a:ext cx="1196788" cy="1132846"/>
              <a:chOff x="9654989" y="2865881"/>
              <a:chExt cx="1196788" cy="1132846"/>
            </a:xfrm>
          </p:grpSpPr>
          <p:sp>
            <p:nvSpPr>
              <p:cNvPr id="8" name="Elipse 7"/>
              <p:cNvSpPr/>
              <p:nvPr/>
            </p:nvSpPr>
            <p:spPr>
              <a:xfrm>
                <a:off x="9654989" y="2865881"/>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7"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948583" y="3127504"/>
                <a:ext cx="609600" cy="609600"/>
              </a:xfrm>
              <a:prstGeom prst="rect">
                <a:avLst/>
              </a:prstGeom>
            </p:spPr>
          </p:pic>
        </p:grpSp>
        <p:sp>
          <p:nvSpPr>
            <p:cNvPr id="9" name="CuadroTexto 8"/>
            <p:cNvSpPr txBox="1"/>
            <p:nvPr/>
          </p:nvSpPr>
          <p:spPr>
            <a:xfrm>
              <a:off x="9159689" y="2419592"/>
              <a:ext cx="2243417"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Imagen 12">
            <a:hlinkClick r:id="rId8" action="ppaction://hlinksldjump"/>
          </p:cNvPr>
          <p:cNvPicPr>
            <a:picLocks noChangeAspect="1"/>
          </p:cNvPicPr>
          <p:nvPr/>
        </p:nvPicPr>
        <p:blipFill>
          <a:blip r:embed="rId9"/>
          <a:stretch>
            <a:fillRect/>
          </a:stretch>
        </p:blipFill>
        <p:spPr>
          <a:xfrm>
            <a:off x="11138656" y="5858223"/>
            <a:ext cx="717156" cy="720991"/>
          </a:xfrm>
          <a:prstGeom prst="rect">
            <a:avLst/>
          </a:prstGeom>
        </p:spPr>
      </p:pic>
      <p:sp>
        <p:nvSpPr>
          <p:cNvPr id="14" name="Rectángulo 13"/>
          <p:cNvSpPr/>
          <p:nvPr/>
        </p:nvSpPr>
        <p:spPr>
          <a:xfrm>
            <a:off x="714340" y="6247026"/>
            <a:ext cx="10022543" cy="646331"/>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For support about adding </a:t>
            </a:r>
            <a:r>
              <a:rPr lang="en-US" sz="1200" dirty="0">
                <a:solidFill>
                  <a:prstClr val="black"/>
                </a:solidFill>
                <a:latin typeface="Arial" panose="020B0604020202020204" pitchFamily="34" charset="0"/>
                <a:cs typeface="Arial" panose="020B0604020202020204" pitchFamily="34" charset="0"/>
              </a:rPr>
              <a:t>audio in your PowerPoint </a:t>
            </a:r>
            <a:r>
              <a:rPr lang="en-US" sz="1200" dirty="0" smtClean="0">
                <a:solidFill>
                  <a:prstClr val="black"/>
                </a:solidFill>
                <a:latin typeface="Arial" panose="020B0604020202020204" pitchFamily="34" charset="0"/>
                <a:cs typeface="Arial" panose="020B0604020202020204" pitchFamily="34" charset="0"/>
              </a:rPr>
              <a:t>presentation, visit:</a:t>
            </a:r>
            <a:endParaRPr lang="es-ES" sz="1200" dirty="0" smtClean="0">
              <a:solidFill>
                <a:prstClr val="black"/>
              </a:solidFill>
              <a:latin typeface="Arial" panose="020B0604020202020204" pitchFamily="34" charset="0"/>
              <a:cs typeface="Arial" panose="020B0604020202020204" pitchFamily="34" charset="0"/>
            </a:endParaRPr>
          </a:p>
          <a:p>
            <a:r>
              <a:rPr lang="es-ES" sz="1200" dirty="0" smtClean="0">
                <a:solidFill>
                  <a:prstClr val="black"/>
                </a:solidFill>
                <a:latin typeface="Arial" panose="020B0604020202020204" pitchFamily="34" charset="0"/>
                <a:cs typeface="Arial" panose="020B0604020202020204" pitchFamily="34" charset="0"/>
                <a:hlinkClick r:id="rId10"/>
              </a:rPr>
              <a:t>https</a:t>
            </a:r>
            <a:r>
              <a:rPr lang="es-ES" sz="1200" dirty="0">
                <a:solidFill>
                  <a:prstClr val="black"/>
                </a:solidFill>
                <a:latin typeface="Arial" panose="020B0604020202020204" pitchFamily="34" charset="0"/>
                <a:cs typeface="Arial" panose="020B0604020202020204" pitchFamily="34" charset="0"/>
                <a:hlinkClick r:id="rId10"/>
              </a:rPr>
              <a:t>://</a:t>
            </a:r>
            <a:r>
              <a:rPr lang="es-ES" sz="1200" dirty="0" smtClean="0">
                <a:solidFill>
                  <a:prstClr val="black"/>
                </a:solidFill>
                <a:latin typeface="Arial" panose="020B0604020202020204" pitchFamily="34" charset="0"/>
                <a:cs typeface="Arial" panose="020B0604020202020204" pitchFamily="34" charset="0"/>
                <a:hlinkClick r:id="rId10"/>
              </a:rPr>
              <a:t>support.office.com/en-us/article/add-or-delete-audio-in-your-powerpoint-presentation-c3b2a9fd-2547-41d9-9182-3dfaa58f1316</a:t>
            </a:r>
            <a:endParaRPr lang="es-ES" sz="1200" dirty="0" smtClean="0">
              <a:solidFill>
                <a:prstClr val="black"/>
              </a:solidFill>
              <a:latin typeface="Arial" panose="020B0604020202020204" pitchFamily="34" charset="0"/>
              <a:cs typeface="Arial" panose="020B0604020202020204" pitchFamily="34" charset="0"/>
            </a:endParaRPr>
          </a:p>
          <a:p>
            <a:endParaRPr lang="es-ES" sz="1200" dirty="0">
              <a:solidFill>
                <a:prstClr val="black"/>
              </a:solidFill>
              <a:latin typeface="Arial" panose="020B0604020202020204" pitchFamily="34" charset="0"/>
              <a:cs typeface="Arial" panose="020B0604020202020204" pitchFamily="34" charset="0"/>
            </a:endParaRPr>
          </a:p>
        </p:txBody>
      </p:sp>
      <p:grpSp>
        <p:nvGrpSpPr>
          <p:cNvPr id="18" name="Grupo 17"/>
          <p:cNvGrpSpPr/>
          <p:nvPr/>
        </p:nvGrpSpPr>
        <p:grpSpPr>
          <a:xfrm>
            <a:off x="9261663" y="4365193"/>
            <a:ext cx="2235571" cy="1617517"/>
            <a:chOff x="9261663" y="4365193"/>
            <a:chExt cx="2235571" cy="1617517"/>
          </a:xfrm>
        </p:grpSpPr>
        <p:sp>
          <p:nvSpPr>
            <p:cNvPr id="12" name="Elipse 11"/>
            <p:cNvSpPr/>
            <p:nvPr/>
          </p:nvSpPr>
          <p:spPr>
            <a:xfrm>
              <a:off x="9654989" y="4849864"/>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0" name="CuadroTexto 9"/>
            <p:cNvSpPr txBox="1"/>
            <p:nvPr/>
          </p:nvSpPr>
          <p:spPr>
            <a:xfrm>
              <a:off x="9261663" y="4365193"/>
              <a:ext cx="2235571"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5" name="Flecha abajo 14"/>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6"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76597" y="5111487"/>
            <a:ext cx="609600" cy="609600"/>
          </a:xfrm>
          <a:prstGeom prst="rect">
            <a:avLst/>
          </a:prstGeom>
        </p:spPr>
      </p:pic>
    </p:spTree>
    <p:extLst>
      <p:ext uri="{BB962C8B-B14F-4D97-AF65-F5344CB8AC3E}">
        <p14:creationId xmlns:p14="http://schemas.microsoft.com/office/powerpoint/2010/main" val="412279824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3118" fill="hold"/>
                                        <p:tgtEl>
                                          <p:spTgt spid="6"/>
                                        </p:tgtEl>
                                      </p:cBhvr>
                                    </p:cmd>
                                  </p:childTnLst>
                                </p:cTn>
                              </p:par>
                            </p:childTnLst>
                          </p:cTn>
                        </p:par>
                      </p:childTnLst>
                    </p:cTn>
                  </p:par>
                </p:childTnLst>
              </p:cTn>
              <p:nextCondLst>
                <p:cond evt="onClick" delay="0">
                  <p:tgtEl>
                    <p:spTgt spid="6"/>
                  </p:tgtEl>
                </p:cond>
              </p:nextCondLst>
            </p:seq>
            <p:audio>
              <p:cMediaNode vol="80000">
                <p:cTn id="8"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5460" y="754435"/>
            <a:ext cx="10797987" cy="1015663"/>
          </a:xfrm>
          <a:prstGeom prst="rect">
            <a:avLst/>
          </a:prstGeom>
          <a:noFill/>
        </p:spPr>
        <p:txBody>
          <a:bodyPr wrap="square" rtlCol="0">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#2. </a:t>
            </a:r>
            <a:r>
              <a:rPr lang="en-US" sz="2000" b="1" dirty="0" smtClean="0">
                <a:solidFill>
                  <a:prstClr val="black"/>
                </a:solidFill>
                <a:latin typeface="Arial" panose="020B0604020202020204" pitchFamily="34" charset="0"/>
                <a:cs typeface="Arial" panose="020B0604020202020204" pitchFamily="34" charset="0"/>
              </a:rPr>
              <a:t>Which are the </a:t>
            </a:r>
            <a:r>
              <a:rPr lang="en-US" sz="2000" b="1" u="sng" dirty="0" smtClean="0">
                <a:solidFill>
                  <a:prstClr val="black"/>
                </a:solidFill>
                <a:latin typeface="Arial" panose="020B0604020202020204" pitchFamily="34" charset="0"/>
                <a:cs typeface="Arial" panose="020B0604020202020204" pitchFamily="34" charset="0"/>
              </a:rPr>
              <a:t>three</a:t>
            </a:r>
            <a:r>
              <a:rPr lang="en-US" sz="2000" b="1" dirty="0" smtClean="0">
                <a:solidFill>
                  <a:prstClr val="black"/>
                </a:solidFill>
                <a:latin typeface="Arial" panose="020B0604020202020204" pitchFamily="34" charset="0"/>
                <a:cs typeface="Arial" panose="020B0604020202020204" pitchFamily="34" charset="0"/>
              </a:rPr>
              <a:t> most popular emoticons (emoji) or stickers you use when responding to messages?  In what situations do you use them? Place your answer in this slide.</a:t>
            </a:r>
          </a:p>
        </p:txBody>
      </p:sp>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645460" y="1874160"/>
            <a:ext cx="769495" cy="769495"/>
          </a:xfrm>
          <a:prstGeom prst="rect">
            <a:avLst/>
          </a:prstGeom>
        </p:spPr>
      </p:pic>
      <p:sp>
        <p:nvSpPr>
          <p:cNvPr id="6" name="Rectángulo 5"/>
          <p:cNvSpPr/>
          <p:nvPr/>
        </p:nvSpPr>
        <p:spPr>
          <a:xfrm>
            <a:off x="1630070" y="1904965"/>
            <a:ext cx="9813377" cy="707886"/>
          </a:xfrm>
          <a:prstGeom prst="rect">
            <a:avLst/>
          </a:prstGeom>
          <a:ln w="28575">
            <a:solidFill>
              <a:schemeClr val="accent1"/>
            </a:solidFill>
          </a:ln>
        </p:spPr>
        <p:txBody>
          <a:bodyPr wrap="square">
            <a:spAutoFit/>
          </a:bodyPr>
          <a:lstStyle/>
          <a:p>
            <a:pPr algn="just"/>
            <a:r>
              <a:rPr lang="en-US" sz="2000" b="1" dirty="0">
                <a:solidFill>
                  <a:prstClr val="black"/>
                </a:solidFill>
                <a:latin typeface="Arial" panose="020B0604020202020204" pitchFamily="34" charset="0"/>
                <a:cs typeface="Arial" panose="020B0604020202020204" pitchFamily="34" charset="0"/>
              </a:rPr>
              <a:t>Example: I use this </a:t>
            </a:r>
            <a:r>
              <a:rPr lang="en-US" sz="2000" b="1" dirty="0" smtClean="0">
                <a:solidFill>
                  <a:prstClr val="black"/>
                </a:solidFill>
                <a:latin typeface="Arial" panose="020B0604020202020204" pitchFamily="34" charset="0"/>
                <a:cs typeface="Arial" panose="020B0604020202020204" pitchFamily="34" charset="0"/>
              </a:rPr>
              <a:t>sticker </a:t>
            </a:r>
            <a:r>
              <a:rPr lang="en-US" sz="2000" b="1" dirty="0">
                <a:solidFill>
                  <a:prstClr val="black"/>
                </a:solidFill>
                <a:latin typeface="Arial" panose="020B0604020202020204" pitchFamily="34" charset="0"/>
                <a:cs typeface="Arial" panose="020B0604020202020204" pitchFamily="34" charset="0"/>
              </a:rPr>
              <a:t>to </a:t>
            </a:r>
            <a:r>
              <a:rPr lang="en-US" sz="2000" b="1" u="sng" dirty="0">
                <a:solidFill>
                  <a:prstClr val="black"/>
                </a:solidFill>
                <a:latin typeface="Arial" panose="020B0604020202020204" pitchFamily="34" charset="0"/>
                <a:cs typeface="Arial" panose="020B0604020202020204" pitchFamily="34" charset="0"/>
              </a:rPr>
              <a:t>react to</a:t>
            </a:r>
            <a:r>
              <a:rPr lang="en-US" sz="2000" b="1" dirty="0">
                <a:solidFill>
                  <a:prstClr val="black"/>
                </a:solidFill>
                <a:latin typeface="Arial" panose="020B0604020202020204" pitchFamily="34" charset="0"/>
                <a:cs typeface="Arial" panose="020B0604020202020204" pitchFamily="34" charset="0"/>
              </a:rPr>
              <a:t> people in a chat having a long conversation. </a:t>
            </a:r>
            <a:r>
              <a:rPr lang="en-US" sz="2000" b="1" dirty="0" smtClean="0">
                <a:solidFill>
                  <a:prstClr val="black"/>
                </a:solidFill>
                <a:latin typeface="Arial" panose="020B0604020202020204" pitchFamily="34" charset="0"/>
                <a:cs typeface="Arial" panose="020B0604020202020204" pitchFamily="34" charset="0"/>
              </a:rPr>
              <a:t>Also to </a:t>
            </a:r>
            <a:r>
              <a:rPr lang="en-US" sz="2000" b="1" u="sng" dirty="0" smtClean="0">
                <a:solidFill>
                  <a:prstClr val="black"/>
                </a:solidFill>
                <a:latin typeface="Arial" panose="020B0604020202020204" pitchFamily="34" charset="0"/>
                <a:cs typeface="Arial" panose="020B0604020202020204" pitchFamily="34" charset="0"/>
              </a:rPr>
              <a:t>express</a:t>
            </a:r>
            <a:r>
              <a:rPr lang="en-US" sz="2000" b="1" dirty="0" smtClean="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that </a:t>
            </a:r>
            <a:r>
              <a:rPr lang="en-US" sz="2000" b="1" dirty="0" smtClean="0">
                <a:solidFill>
                  <a:prstClr val="black"/>
                </a:solidFill>
                <a:latin typeface="Arial" panose="020B0604020202020204" pitchFamily="34" charset="0"/>
                <a:cs typeface="Arial" panose="020B0604020202020204" pitchFamily="34" charset="0"/>
              </a:rPr>
              <a:t>I</a:t>
            </a:r>
            <a:r>
              <a:rPr lang="en-US" sz="2000" b="1" dirty="0">
                <a:solidFill>
                  <a:prstClr val="black"/>
                </a:solidFill>
                <a:latin typeface="Arial" panose="020B0604020202020204" pitchFamily="34" charset="0"/>
                <a:cs typeface="Arial" panose="020B0604020202020204" pitchFamily="34" charset="0"/>
              </a:rPr>
              <a:t> </a:t>
            </a:r>
            <a:r>
              <a:rPr lang="en-US" sz="2000" b="1" dirty="0" smtClean="0">
                <a:solidFill>
                  <a:prstClr val="black"/>
                </a:solidFill>
                <a:latin typeface="Arial" panose="020B0604020202020204" pitchFamily="34" charset="0"/>
                <a:cs typeface="Arial" panose="020B0604020202020204" pitchFamily="34" charset="0"/>
              </a:rPr>
              <a:t>am reading </a:t>
            </a:r>
            <a:r>
              <a:rPr lang="en-US" sz="2000" b="1" dirty="0">
                <a:solidFill>
                  <a:prstClr val="black"/>
                </a:solidFill>
                <a:latin typeface="Arial" panose="020B0604020202020204" pitchFamily="34" charset="0"/>
                <a:cs typeface="Arial" panose="020B0604020202020204" pitchFamily="34" charset="0"/>
              </a:rPr>
              <a:t>what they are saying.</a:t>
            </a:r>
            <a:endParaRPr lang="es-ES" sz="2000" b="1" dirty="0">
              <a:solidFill>
                <a:prstClr val="black"/>
              </a:solidFill>
              <a:latin typeface="Arial" panose="020B0604020202020204" pitchFamily="34" charset="0"/>
              <a:cs typeface="Arial" panose="020B0604020202020204" pitchFamily="34" charset="0"/>
            </a:endParaRPr>
          </a:p>
        </p:txBody>
      </p:sp>
      <p:sp>
        <p:nvSpPr>
          <p:cNvPr id="8" name="CuadroTexto 7"/>
          <p:cNvSpPr txBox="1"/>
          <p:nvPr/>
        </p:nvSpPr>
        <p:spPr>
          <a:xfrm>
            <a:off x="1630070" y="3300067"/>
            <a:ext cx="9813377" cy="369332"/>
          </a:xfrm>
          <a:prstGeom prst="rect">
            <a:avLst/>
          </a:prstGeom>
          <a:noFill/>
          <a:ln w="28575">
            <a:solidFill>
              <a:schemeClr val="accent1"/>
            </a:solidFill>
          </a:ln>
        </p:spPr>
        <p:txBody>
          <a:bodyPr wrap="square" rtlCol="0">
            <a:spAutoFit/>
          </a:bodyPr>
          <a:lstStyle/>
          <a:p>
            <a:r>
              <a:rPr lang="en-US" dirty="0" smtClean="0">
                <a:solidFill>
                  <a:prstClr val="black"/>
                </a:solidFill>
              </a:rPr>
              <a:t>1</a:t>
            </a:r>
            <a:r>
              <a:rPr lang="en-US" dirty="0" smtClean="0">
                <a:solidFill>
                  <a:prstClr val="black"/>
                </a:solidFill>
              </a:rPr>
              <a:t>. I use this sticker to express that I am happy for the conversation, that makes me laugh</a:t>
            </a:r>
            <a:endParaRPr lang="en-US" dirty="0" smtClean="0">
              <a:solidFill>
                <a:prstClr val="black"/>
              </a:solidFill>
            </a:endParaRPr>
          </a:p>
        </p:txBody>
      </p:sp>
      <p:pic>
        <p:nvPicPr>
          <p:cNvPr id="9" name="Imagen 8">
            <a:hlinkClick r:id="rId3" action="ppaction://hlinksldjump"/>
          </p:cNvPr>
          <p:cNvPicPr>
            <a:picLocks noChangeAspect="1"/>
          </p:cNvPicPr>
          <p:nvPr/>
        </p:nvPicPr>
        <p:blipFill>
          <a:blip r:embed="rId4"/>
          <a:stretch>
            <a:fillRect/>
          </a:stretch>
        </p:blipFill>
        <p:spPr>
          <a:xfrm>
            <a:off x="11138656" y="5858223"/>
            <a:ext cx="717156" cy="720991"/>
          </a:xfrm>
          <a:prstGeom prst="rect">
            <a:avLst/>
          </a:prstGeom>
        </p:spPr>
      </p:pic>
      <p:sp>
        <p:nvSpPr>
          <p:cNvPr id="10" name="CuadroTexto 9"/>
          <p:cNvSpPr txBox="1"/>
          <p:nvPr/>
        </p:nvSpPr>
        <p:spPr>
          <a:xfrm>
            <a:off x="1630070" y="4096082"/>
            <a:ext cx="9813377" cy="369332"/>
          </a:xfrm>
          <a:prstGeom prst="rect">
            <a:avLst/>
          </a:prstGeom>
          <a:noFill/>
          <a:ln w="28575">
            <a:solidFill>
              <a:schemeClr val="accent1"/>
            </a:solidFill>
          </a:ln>
        </p:spPr>
        <p:txBody>
          <a:bodyPr wrap="square" rtlCol="0">
            <a:spAutoFit/>
          </a:bodyPr>
          <a:lstStyle/>
          <a:p>
            <a:r>
              <a:rPr lang="en-US" dirty="0" smtClean="0">
                <a:solidFill>
                  <a:prstClr val="black"/>
                </a:solidFill>
              </a:rPr>
              <a:t>2</a:t>
            </a:r>
            <a:r>
              <a:rPr lang="en-US" dirty="0" smtClean="0">
                <a:solidFill>
                  <a:prstClr val="black"/>
                </a:solidFill>
              </a:rPr>
              <a:t>. I use this sticker to show I feel sad for what is in the conversation. </a:t>
            </a:r>
            <a:endParaRPr lang="en-US" dirty="0" smtClean="0">
              <a:solidFill>
                <a:prstClr val="black"/>
              </a:solidFill>
            </a:endParaRPr>
          </a:p>
        </p:txBody>
      </p:sp>
      <p:sp>
        <p:nvSpPr>
          <p:cNvPr id="11" name="CuadroTexto 10"/>
          <p:cNvSpPr txBox="1"/>
          <p:nvPr/>
        </p:nvSpPr>
        <p:spPr>
          <a:xfrm>
            <a:off x="1630070" y="4892097"/>
            <a:ext cx="9813377" cy="369332"/>
          </a:xfrm>
          <a:prstGeom prst="rect">
            <a:avLst/>
          </a:prstGeom>
          <a:noFill/>
          <a:ln w="28575">
            <a:solidFill>
              <a:schemeClr val="accent1"/>
            </a:solidFill>
          </a:ln>
        </p:spPr>
        <p:txBody>
          <a:bodyPr wrap="square" rtlCol="0">
            <a:spAutoFit/>
          </a:bodyPr>
          <a:lstStyle/>
          <a:p>
            <a:r>
              <a:rPr lang="en-US" dirty="0" smtClean="0">
                <a:solidFill>
                  <a:prstClr val="black"/>
                </a:solidFill>
              </a:rPr>
              <a:t>3</a:t>
            </a:r>
            <a:r>
              <a:rPr lang="en-US" dirty="0" smtClean="0">
                <a:solidFill>
                  <a:prstClr val="black"/>
                </a:solidFill>
              </a:rPr>
              <a:t>. I use this sticker to react when the conversation is interestin</a:t>
            </a:r>
            <a:r>
              <a:rPr lang="en-US" dirty="0" smtClean="0">
                <a:solidFill>
                  <a:prstClr val="black"/>
                </a:solidFill>
              </a:rPr>
              <a:t>g to me.</a:t>
            </a:r>
            <a:r>
              <a:rPr lang="en-US" dirty="0" smtClean="0">
                <a:solidFill>
                  <a:prstClr val="black"/>
                </a:solidFill>
              </a:rPr>
              <a:t>  </a:t>
            </a:r>
            <a:endParaRPr lang="es-ES" dirty="0">
              <a:solidFill>
                <a:prstClr val="black"/>
              </a:solidFill>
            </a:endParaRPr>
          </a:p>
        </p:txBody>
      </p:sp>
      <p:sp>
        <p:nvSpPr>
          <p:cNvPr id="4" name="AutoShape 2" descr="blob:https://web.whatsapp.com/b4408a22-988d-42e0-aa88-09951fbede8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blob:https://web.whatsapp.com/b4408a22-988d-42e0-aa88-09951fbede8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 name="Imagen 12"/>
          <p:cNvPicPr>
            <a:picLocks noChangeAspect="1"/>
          </p:cNvPicPr>
          <p:nvPr/>
        </p:nvPicPr>
        <p:blipFill>
          <a:blip r:embed="rId5"/>
          <a:stretch>
            <a:fillRect/>
          </a:stretch>
        </p:blipFill>
        <p:spPr>
          <a:xfrm>
            <a:off x="688969" y="2943413"/>
            <a:ext cx="725986" cy="725986"/>
          </a:xfrm>
          <a:prstGeom prst="rect">
            <a:avLst/>
          </a:prstGeom>
        </p:spPr>
      </p:pic>
      <p:pic>
        <p:nvPicPr>
          <p:cNvPr id="15" name="Imagen 14"/>
          <p:cNvPicPr>
            <a:picLocks noChangeAspect="1"/>
          </p:cNvPicPr>
          <p:nvPr/>
        </p:nvPicPr>
        <p:blipFill>
          <a:blip r:embed="rId6"/>
          <a:stretch>
            <a:fillRect/>
          </a:stretch>
        </p:blipFill>
        <p:spPr>
          <a:xfrm>
            <a:off x="688969" y="3867091"/>
            <a:ext cx="744098" cy="744098"/>
          </a:xfrm>
          <a:prstGeom prst="rect">
            <a:avLst/>
          </a:prstGeom>
        </p:spPr>
      </p:pic>
      <p:pic>
        <p:nvPicPr>
          <p:cNvPr id="17" name="Imagen 16"/>
          <p:cNvPicPr>
            <a:picLocks noChangeAspect="1"/>
          </p:cNvPicPr>
          <p:nvPr/>
        </p:nvPicPr>
        <p:blipFill>
          <a:blip r:embed="rId7"/>
          <a:stretch>
            <a:fillRect/>
          </a:stretch>
        </p:blipFill>
        <p:spPr>
          <a:xfrm>
            <a:off x="688969" y="4808881"/>
            <a:ext cx="746760" cy="746760"/>
          </a:xfrm>
          <a:prstGeom prst="rect">
            <a:avLst/>
          </a:prstGeom>
        </p:spPr>
      </p:pic>
    </p:spTree>
    <p:extLst>
      <p:ext uri="{BB962C8B-B14F-4D97-AF65-F5344CB8AC3E}">
        <p14:creationId xmlns:p14="http://schemas.microsoft.com/office/powerpoint/2010/main" val="3320478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2 WORD POWER Body language</a:t>
            </a:r>
            <a:endParaRPr lang="es-ES" sz="2800" b="1" dirty="0">
              <a:solidFill>
                <a:prstClr val="black"/>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10"/>
          <a:srcRect l="48829" t="22978" r="14895" b="34926"/>
          <a:stretch/>
        </p:blipFill>
        <p:spPr>
          <a:xfrm>
            <a:off x="2217838" y="1882090"/>
            <a:ext cx="5943600" cy="3877734"/>
          </a:xfrm>
          <a:prstGeom prst="rect">
            <a:avLst/>
          </a:prstGeom>
        </p:spPr>
      </p:pic>
      <p:sp>
        <p:nvSpPr>
          <p:cNvPr id="4" name="CuadroTexto 3"/>
          <p:cNvSpPr txBox="1"/>
          <p:nvPr/>
        </p:nvSpPr>
        <p:spPr>
          <a:xfrm>
            <a:off x="703729" y="630612"/>
            <a:ext cx="10784541" cy="1323439"/>
          </a:xfrm>
          <a:prstGeom prst="rect">
            <a:avLst/>
          </a:prstGeom>
          <a:noFill/>
        </p:spPr>
        <p:txBody>
          <a:bodyPr wrap="square" rtlCol="0">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#3. </a:t>
            </a:r>
            <a:r>
              <a:rPr lang="en-US" sz="2000" b="1" dirty="0" smtClean="0">
                <a:solidFill>
                  <a:prstClr val="black"/>
                </a:solidFill>
                <a:latin typeface="Arial" panose="020B0604020202020204" pitchFamily="34" charset="0"/>
                <a:cs typeface="Arial" panose="020B0604020202020204" pitchFamily="34" charset="0"/>
              </a:rPr>
              <a:t>What do you think the woman is doing in each picture? Complete your book task A. Then look at the adjectives in activity B and describe ORALLY (record your voice) </a:t>
            </a:r>
            <a:r>
              <a:rPr lang="en-US" sz="2000" b="1" u="sng" dirty="0" smtClean="0">
                <a:solidFill>
                  <a:prstClr val="black"/>
                </a:solidFill>
                <a:latin typeface="Arial" panose="020B0604020202020204" pitchFamily="34" charset="0"/>
                <a:cs typeface="Arial" panose="020B0604020202020204" pitchFamily="34" charset="0"/>
              </a:rPr>
              <a:t>what de woman is doing and feeling</a:t>
            </a:r>
            <a:r>
              <a:rPr lang="en-US" sz="2000" b="1" dirty="0" smtClean="0">
                <a:solidFill>
                  <a:prstClr val="black"/>
                </a:solidFill>
                <a:latin typeface="Arial" panose="020B0604020202020204" pitchFamily="34" charset="0"/>
                <a:cs typeface="Arial" panose="020B0604020202020204" pitchFamily="34" charset="0"/>
              </a:rPr>
              <a:t>. There may be more than one answer. Record one audio for the five descriptions. Listen to the example:</a:t>
            </a:r>
            <a:endParaRPr lang="es-ES" sz="2000" b="1" dirty="0">
              <a:solidFill>
                <a:prstClr val="black"/>
              </a:solidFill>
              <a:latin typeface="Arial" panose="020B0604020202020204" pitchFamily="34" charset="0"/>
              <a:cs typeface="Arial" panose="020B0604020202020204" pitchFamily="34" charset="0"/>
            </a:endParaRPr>
          </a:p>
        </p:txBody>
      </p:sp>
      <p:grpSp>
        <p:nvGrpSpPr>
          <p:cNvPr id="6" name="Grupo 5"/>
          <p:cNvGrpSpPr/>
          <p:nvPr/>
        </p:nvGrpSpPr>
        <p:grpSpPr>
          <a:xfrm>
            <a:off x="8810066" y="1868263"/>
            <a:ext cx="2512358" cy="1747341"/>
            <a:chOff x="9159689" y="2419592"/>
            <a:chExt cx="2512358" cy="1747341"/>
          </a:xfrm>
        </p:grpSpPr>
        <p:sp>
          <p:nvSpPr>
            <p:cNvPr id="9" name="Elipse 8"/>
            <p:cNvSpPr/>
            <p:nvPr/>
          </p:nvSpPr>
          <p:spPr>
            <a:xfrm>
              <a:off x="9856694" y="3034087"/>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CuadroTexto 7"/>
            <p:cNvSpPr txBox="1"/>
            <p:nvPr/>
          </p:nvSpPr>
          <p:spPr>
            <a:xfrm>
              <a:off x="9159689" y="2419592"/>
              <a:ext cx="2512358"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800665" y="2760881"/>
            <a:ext cx="609600" cy="609600"/>
          </a:xfrm>
          <a:prstGeom prst="rect">
            <a:avLst/>
          </a:prstGeom>
        </p:spPr>
      </p:pic>
      <p:grpSp>
        <p:nvGrpSpPr>
          <p:cNvPr id="14" name="Grupo 13"/>
          <p:cNvGrpSpPr/>
          <p:nvPr/>
        </p:nvGrpSpPr>
        <p:grpSpPr>
          <a:xfrm>
            <a:off x="8815284" y="4184299"/>
            <a:ext cx="2470615" cy="1651678"/>
            <a:chOff x="9012404" y="4288856"/>
            <a:chExt cx="2470615" cy="1651678"/>
          </a:xfrm>
        </p:grpSpPr>
        <p:sp>
          <p:nvSpPr>
            <p:cNvPr id="15" name="Elipse 14"/>
            <p:cNvSpPr/>
            <p:nvPr/>
          </p:nvSpPr>
          <p:spPr>
            <a:xfrm>
              <a:off x="9704191" y="4807688"/>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012404" y="4288856"/>
              <a:ext cx="2235571"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7" name="Flecha abajo 16"/>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graphicFrame>
        <p:nvGraphicFramePr>
          <p:cNvPr id="19" name="Tabla 18"/>
          <p:cNvGraphicFramePr>
            <a:graphicFrameLocks noGrp="1"/>
          </p:cNvGraphicFramePr>
          <p:nvPr>
            <p:extLst/>
          </p:nvPr>
        </p:nvGraphicFramePr>
        <p:xfrm>
          <a:off x="2017060" y="5766050"/>
          <a:ext cx="6145305" cy="741680"/>
        </p:xfrm>
        <a:graphic>
          <a:graphicData uri="http://schemas.openxmlformats.org/drawingml/2006/table">
            <a:tbl>
              <a:tblPr firstRow="1" bandRow="1">
                <a:tableStyleId>{2D5ABB26-0587-4C30-8999-92F81FD0307C}</a:tableStyleId>
              </a:tblPr>
              <a:tblGrid>
                <a:gridCol w="1100881">
                  <a:extLst>
                    <a:ext uri="{9D8B030D-6E8A-4147-A177-3AD203B41FA5}">
                      <a16:colId xmlns:a16="http://schemas.microsoft.com/office/drawing/2014/main" val="20000"/>
                    </a:ext>
                  </a:extLst>
                </a:gridCol>
                <a:gridCol w="1223202">
                  <a:extLst>
                    <a:ext uri="{9D8B030D-6E8A-4147-A177-3AD203B41FA5}">
                      <a16:colId xmlns:a16="http://schemas.microsoft.com/office/drawing/2014/main" val="20001"/>
                    </a:ext>
                  </a:extLst>
                </a:gridCol>
                <a:gridCol w="1549388">
                  <a:extLst>
                    <a:ext uri="{9D8B030D-6E8A-4147-A177-3AD203B41FA5}">
                      <a16:colId xmlns:a16="http://schemas.microsoft.com/office/drawing/2014/main" val="20002"/>
                    </a:ext>
                  </a:extLst>
                </a:gridCol>
                <a:gridCol w="1223202">
                  <a:extLst>
                    <a:ext uri="{9D8B030D-6E8A-4147-A177-3AD203B41FA5}">
                      <a16:colId xmlns:a16="http://schemas.microsoft.com/office/drawing/2014/main" val="20003"/>
                    </a:ext>
                  </a:extLst>
                </a:gridCol>
                <a:gridCol w="1048632">
                  <a:extLst>
                    <a:ext uri="{9D8B030D-6E8A-4147-A177-3AD203B41FA5}">
                      <a16:colId xmlns:a16="http://schemas.microsoft.com/office/drawing/2014/main" val="20004"/>
                    </a:ext>
                  </a:extLst>
                </a:gridCol>
              </a:tblGrid>
              <a:tr h="370840">
                <a:tc>
                  <a:txBody>
                    <a:bodyPr/>
                    <a:lstStyle/>
                    <a:p>
                      <a:pPr algn="l"/>
                      <a:r>
                        <a:rPr lang="en-US" dirty="0" smtClean="0">
                          <a:latin typeface="Arial" panose="020B0604020202020204" pitchFamily="34" charset="0"/>
                          <a:cs typeface="Arial" panose="020B0604020202020204" pitchFamily="34" charset="0"/>
                        </a:rPr>
                        <a:t>annoyed</a:t>
                      </a:r>
                      <a:endParaRPr lang="es-E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confused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embarrassed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frustrated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irritated</a:t>
                      </a:r>
                      <a:endParaRPr lang="es-ES"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l"/>
                      <a:r>
                        <a:rPr lang="en-US" dirty="0" smtClean="0">
                          <a:latin typeface="Arial" panose="020B0604020202020204" pitchFamily="34" charset="0"/>
                          <a:cs typeface="Arial" panose="020B0604020202020204" pitchFamily="34" charset="0"/>
                        </a:rPr>
                        <a:t>bored</a:t>
                      </a:r>
                      <a:endParaRPr lang="es-E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disgusted</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exhausted</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impatient</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nervous</a:t>
                      </a:r>
                      <a:endParaRPr lang="es-ES"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71282" y="5759824"/>
            <a:ext cx="609600" cy="609600"/>
          </a:xfrm>
          <a:prstGeom prst="rect">
            <a:avLst/>
          </a:prstGeom>
        </p:spPr>
      </p:pic>
      <p:sp>
        <p:nvSpPr>
          <p:cNvPr id="21" name="CuadroTexto 20"/>
          <p:cNvSpPr txBox="1"/>
          <p:nvPr/>
        </p:nvSpPr>
        <p:spPr>
          <a:xfrm>
            <a:off x="732375" y="2798145"/>
            <a:ext cx="1287414" cy="2585323"/>
          </a:xfrm>
          <a:prstGeom prst="rect">
            <a:avLst/>
          </a:prstGeom>
          <a:noFill/>
          <a:ln>
            <a:solidFill>
              <a:schemeClr val="tx1"/>
            </a:solidFill>
          </a:ln>
        </p:spPr>
        <p:txBody>
          <a:bodyPr wrap="square" rtlCol="0">
            <a:spAutoFit/>
          </a:bodyPr>
          <a:lstStyle/>
          <a:p>
            <a:pPr>
              <a:lnSpc>
                <a:spcPct val="150000"/>
              </a:lnSpc>
            </a:pPr>
            <a:r>
              <a:rPr lang="en-US" dirty="0" smtClean="0">
                <a:solidFill>
                  <a:prstClr val="black"/>
                </a:solidFill>
                <a:latin typeface="Arial" panose="020B0604020202020204" pitchFamily="34" charset="0"/>
                <a:cs typeface="Arial" panose="020B0604020202020204" pitchFamily="34" charset="0"/>
              </a:rPr>
              <a:t>scratching</a:t>
            </a:r>
          </a:p>
          <a:p>
            <a:pPr>
              <a:lnSpc>
                <a:spcPct val="150000"/>
              </a:lnSpc>
            </a:pPr>
            <a:r>
              <a:rPr lang="en-US" dirty="0" smtClean="0">
                <a:solidFill>
                  <a:prstClr val="black"/>
                </a:solidFill>
                <a:latin typeface="Arial" panose="020B0604020202020204" pitchFamily="34" charset="0"/>
                <a:cs typeface="Arial" panose="020B0604020202020204" pitchFamily="34" charset="0"/>
              </a:rPr>
              <a:t>biting</a:t>
            </a:r>
          </a:p>
          <a:p>
            <a:pPr>
              <a:lnSpc>
                <a:spcPct val="150000"/>
              </a:lnSpc>
            </a:pPr>
            <a:r>
              <a:rPr lang="en-US" dirty="0" smtClean="0">
                <a:solidFill>
                  <a:prstClr val="black"/>
                </a:solidFill>
                <a:latin typeface="Arial" panose="020B0604020202020204" pitchFamily="34" charset="0"/>
                <a:cs typeface="Arial" panose="020B0604020202020204" pitchFamily="34" charset="0"/>
              </a:rPr>
              <a:t>rolling</a:t>
            </a:r>
          </a:p>
          <a:p>
            <a:pPr>
              <a:lnSpc>
                <a:spcPct val="150000"/>
              </a:lnSpc>
            </a:pPr>
            <a:r>
              <a:rPr lang="en-US" dirty="0" smtClean="0">
                <a:solidFill>
                  <a:prstClr val="black"/>
                </a:solidFill>
                <a:latin typeface="Arial" panose="020B0604020202020204" pitchFamily="34" charset="0"/>
                <a:cs typeface="Arial" panose="020B0604020202020204" pitchFamily="34" charset="0"/>
              </a:rPr>
              <a:t>tapping</a:t>
            </a:r>
          </a:p>
          <a:p>
            <a:pPr>
              <a:lnSpc>
                <a:spcPct val="150000"/>
              </a:lnSpc>
            </a:pPr>
            <a:r>
              <a:rPr lang="en-US" dirty="0" smtClean="0">
                <a:solidFill>
                  <a:prstClr val="black"/>
                </a:solidFill>
                <a:latin typeface="Arial" panose="020B0604020202020204" pitchFamily="34" charset="0"/>
                <a:cs typeface="Arial" panose="020B0604020202020204" pitchFamily="34" charset="0"/>
              </a:rPr>
              <a:t>pulling</a:t>
            </a:r>
          </a:p>
          <a:p>
            <a:pPr>
              <a:lnSpc>
                <a:spcPct val="150000"/>
              </a:lnSpc>
            </a:pPr>
            <a:r>
              <a:rPr lang="en-US" dirty="0" smtClean="0">
                <a:solidFill>
                  <a:prstClr val="black"/>
                </a:solidFill>
                <a:latin typeface="Arial" panose="020B0604020202020204" pitchFamily="34" charset="0"/>
                <a:cs typeface="Arial" panose="020B0604020202020204" pitchFamily="34" charset="0"/>
              </a:rPr>
              <a:t>wrinkling</a:t>
            </a:r>
            <a:endParaRPr lang="es-ES" dirty="0">
              <a:solidFill>
                <a:prstClr val="black"/>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1425" y="2091111"/>
            <a:ext cx="609600" cy="609600"/>
          </a:xfrm>
          <a:prstGeom prst="rect">
            <a:avLst/>
          </a:prstGeom>
        </p:spPr>
      </p:pic>
      <p:pic>
        <p:nvPicPr>
          <p:cNvPr id="18" name="Imagen 17">
            <a:hlinkClick r:id="rId12" action="ppaction://hlinksldjump"/>
          </p:cNvPr>
          <p:cNvPicPr>
            <a:picLocks noChangeAspect="1"/>
          </p:cNvPicPr>
          <p:nvPr/>
        </p:nvPicPr>
        <p:blipFill>
          <a:blip r:embed="rId13"/>
          <a:stretch>
            <a:fillRect/>
          </a:stretch>
        </p:blipFill>
        <p:spPr>
          <a:xfrm>
            <a:off x="11138656" y="5858223"/>
            <a:ext cx="717156" cy="720991"/>
          </a:xfrm>
          <a:prstGeom prst="rect">
            <a:avLst/>
          </a:prstGeom>
        </p:spPr>
      </p:pic>
      <p:sp>
        <p:nvSpPr>
          <p:cNvPr id="5" name="CuadroTexto 4"/>
          <p:cNvSpPr txBox="1"/>
          <p:nvPr/>
        </p:nvSpPr>
        <p:spPr>
          <a:xfrm>
            <a:off x="8810066" y="3614039"/>
            <a:ext cx="2850776" cy="461665"/>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Transcript: In picture A, she’s tapping her foot. She looks impatient.</a:t>
            </a:r>
            <a:endParaRPr lang="es-ES" sz="1200" dirty="0">
              <a:solidFill>
                <a:prstClr val="black"/>
              </a:solidFill>
              <a:latin typeface="Arial" panose="020B0604020202020204" pitchFamily="34" charset="0"/>
              <a:cs typeface="Arial" panose="020B0604020202020204" pitchFamily="34" charset="0"/>
            </a:endParaRPr>
          </a:p>
        </p:txBody>
      </p:sp>
      <p:pic>
        <p:nvPicPr>
          <p:cNvPr id="7" name="2">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800665" y="4964754"/>
            <a:ext cx="609600" cy="609600"/>
          </a:xfrm>
          <a:prstGeom prst="rect">
            <a:avLst/>
          </a:prstGeom>
        </p:spPr>
      </p:pic>
    </p:spTree>
    <p:extLst>
      <p:ext uri="{BB962C8B-B14F-4D97-AF65-F5344CB8AC3E}">
        <p14:creationId xmlns:p14="http://schemas.microsoft.com/office/powerpoint/2010/main" val="2487513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7"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522" fill="hold"/>
                                        <p:tgtEl>
                                          <p:spTgt spid="20"/>
                                        </p:tgtEl>
                                      </p:cBhvr>
                                    </p:cmd>
                                  </p:childTnLst>
                                </p:cTn>
                              </p:par>
                            </p:childTnLst>
                          </p:cTn>
                        </p:par>
                      </p:childTnLst>
                    </p:cTn>
                  </p:par>
                </p:childTnLst>
              </p:cTn>
              <p:nextCondLst>
                <p:cond evt="onClick" delay="0">
                  <p:tgtEl>
                    <p:spTgt spid="20"/>
                  </p:tgtEl>
                </p:cond>
              </p:nextCondLst>
            </p:seq>
            <p:audio>
              <p:cMediaNode vol="80000">
                <p:cTn id="13" fill="hold" display="0">
                  <p:stCondLst>
                    <p:cond delay="indefinite"/>
                  </p:stCondLst>
                  <p:endCondLst>
                    <p:cond evt="onStopAudio" delay="0">
                      <p:tgtEl>
                        <p:sldTgt/>
                      </p:tgtEl>
                    </p:cond>
                  </p:endCondLst>
                </p:cTn>
                <p:tgtEl>
                  <p:spTgt spid="20"/>
                </p:tgtEl>
              </p:cMediaNode>
            </p:audio>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009" fill="hold"/>
                                        <p:tgtEl>
                                          <p:spTgt spid="22"/>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2"/>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1242"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8979"/>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820638" y="731566"/>
            <a:ext cx="10757647" cy="1015663"/>
          </a:xfrm>
          <a:prstGeom prst="rect">
            <a:avLst/>
          </a:prstGeom>
          <a:noFill/>
        </p:spPr>
        <p:txBody>
          <a:bodyPr wrap="square" rtlCol="0">
            <a:spAutoFit/>
          </a:bodyPr>
          <a:lstStyle/>
          <a:p>
            <a:pPr algn="just"/>
            <a:r>
              <a:rPr lang="en-US" sz="2000" dirty="0" smtClean="0">
                <a:solidFill>
                  <a:prstClr val="black"/>
                </a:solidFill>
                <a:latin typeface="Arial" panose="020B0604020202020204" pitchFamily="34" charset="0"/>
                <a:cs typeface="Arial" panose="020B0604020202020204" pitchFamily="34" charset="0"/>
              </a:rPr>
              <a:t>When </a:t>
            </a:r>
            <a:r>
              <a:rPr lang="en-US" sz="2000" b="1" dirty="0" smtClean="0">
                <a:solidFill>
                  <a:prstClr val="black"/>
                </a:solidFill>
                <a:latin typeface="Arial" panose="020B0604020202020204" pitchFamily="34" charset="0"/>
                <a:cs typeface="Arial" panose="020B0604020202020204" pitchFamily="34" charset="0"/>
              </a:rPr>
              <a:t>we are not sure </a:t>
            </a:r>
            <a:r>
              <a:rPr lang="en-US" sz="2000" dirty="0" smtClean="0">
                <a:solidFill>
                  <a:prstClr val="black"/>
                </a:solidFill>
                <a:latin typeface="Arial" panose="020B0604020202020204" pitchFamily="34" charset="0"/>
                <a:cs typeface="Arial" panose="020B0604020202020204" pitchFamily="34" charset="0"/>
              </a:rPr>
              <a:t>about the meaning of something (for example discussing what gestures from </a:t>
            </a:r>
            <a:r>
              <a:rPr lang="en-US" sz="2000" dirty="0">
                <a:solidFill>
                  <a:prstClr val="black"/>
                </a:solidFill>
                <a:latin typeface="Arial" panose="020B0604020202020204" pitchFamily="34" charset="0"/>
                <a:cs typeface="Arial" panose="020B0604020202020204" pitchFamily="34" charset="0"/>
              </a:rPr>
              <a:t>different </a:t>
            </a:r>
            <a:r>
              <a:rPr lang="en-US" sz="2000" dirty="0" smtClean="0">
                <a:solidFill>
                  <a:prstClr val="black"/>
                </a:solidFill>
                <a:latin typeface="Arial" panose="020B0604020202020204" pitchFamily="34" charset="0"/>
                <a:cs typeface="Arial" panose="020B0604020202020204" pitchFamily="34" charset="0"/>
              </a:rPr>
              <a:t>cultures mean)</a:t>
            </a:r>
            <a:r>
              <a:rPr lang="es-ES" sz="2000" dirty="0" smtClean="0">
                <a:solidFill>
                  <a:prstClr val="black"/>
                </a:solidFill>
                <a:latin typeface="Arial" panose="020B0604020202020204" pitchFamily="34" charset="0"/>
                <a:cs typeface="Arial" panose="020B0604020202020204" pitchFamily="34" charset="0"/>
              </a:rPr>
              <a:t>,</a:t>
            </a:r>
            <a:r>
              <a:rPr lang="en-US" sz="2000" dirty="0" smtClean="0">
                <a:solidFill>
                  <a:prstClr val="black"/>
                </a:solidFill>
                <a:latin typeface="Arial" panose="020B0604020202020204" pitchFamily="34" charset="0"/>
                <a:cs typeface="Arial" panose="020B0604020202020204" pitchFamily="34" charset="0"/>
              </a:rPr>
              <a:t> we use modals of possibility (</a:t>
            </a:r>
            <a:r>
              <a:rPr lang="en-US" sz="2000" b="1" i="1" dirty="0" smtClean="0">
                <a:solidFill>
                  <a:srgbClr val="0070C0"/>
                </a:solidFill>
                <a:latin typeface="Arial" panose="020B0604020202020204" pitchFamily="34" charset="0"/>
                <a:cs typeface="Arial" panose="020B0604020202020204" pitchFamily="34" charset="0"/>
              </a:rPr>
              <a:t>might, may, could</a:t>
            </a:r>
            <a:r>
              <a:rPr lang="en-US" sz="2000" dirty="0" smtClean="0">
                <a:solidFill>
                  <a:prstClr val="black"/>
                </a:solidFill>
                <a:latin typeface="Arial" panose="020B0604020202020204" pitchFamily="34" charset="0"/>
                <a:cs typeface="Arial" panose="020B0604020202020204" pitchFamily="34" charset="0"/>
              </a:rPr>
              <a:t>) or adverbs (</a:t>
            </a:r>
            <a:r>
              <a:rPr lang="en-US" sz="2000" b="1" i="1" dirty="0" smtClean="0">
                <a:solidFill>
                  <a:srgbClr val="0070C0"/>
                </a:solidFill>
                <a:latin typeface="Arial" panose="020B0604020202020204" pitchFamily="34" charset="0"/>
                <a:cs typeface="Arial" panose="020B0604020202020204" pitchFamily="34" charset="0"/>
              </a:rPr>
              <a:t>maybe, perhaps, possibly, probably</a:t>
            </a:r>
            <a:r>
              <a:rPr lang="en-US" sz="2000" dirty="0" smtClean="0">
                <a:solidFill>
                  <a:prstClr val="black"/>
                </a:solidFill>
                <a:latin typeface="Arial" panose="020B0604020202020204" pitchFamily="34" charset="0"/>
                <a:cs typeface="Arial" panose="020B0604020202020204" pitchFamily="34" charset="0"/>
              </a:rPr>
              <a:t>).</a:t>
            </a:r>
            <a:endParaRPr lang="es-ES" sz="2000" dirty="0">
              <a:solidFill>
                <a:prstClr val="black"/>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nvPr>
        </p:nvGraphicFramePr>
        <p:xfrm>
          <a:off x="3565228" y="2357134"/>
          <a:ext cx="5888318" cy="1584960"/>
        </p:xfrm>
        <a:graphic>
          <a:graphicData uri="http://schemas.openxmlformats.org/drawingml/2006/table">
            <a:tbl>
              <a:tblPr firstRow="1" bandRow="1">
                <a:tableStyleId>{2D5ABB26-0587-4C30-8999-92F81FD0307C}</a:tableStyleId>
              </a:tblPr>
              <a:tblGrid>
                <a:gridCol w="2782047">
                  <a:extLst>
                    <a:ext uri="{9D8B030D-6E8A-4147-A177-3AD203B41FA5}">
                      <a16:colId xmlns:a16="http://schemas.microsoft.com/office/drawing/2014/main" val="20000"/>
                    </a:ext>
                  </a:extLst>
                </a:gridCol>
                <a:gridCol w="3106271">
                  <a:extLst>
                    <a:ext uri="{9D8B030D-6E8A-4147-A177-3AD203B41FA5}">
                      <a16:colId xmlns:a16="http://schemas.microsoft.com/office/drawing/2014/main" val="20001"/>
                    </a:ext>
                  </a:extLst>
                </a:gridCol>
              </a:tblGrid>
              <a:tr h="370840">
                <a:tc>
                  <a:txBody>
                    <a:bodyPr/>
                    <a:lstStyle/>
                    <a:p>
                      <a:r>
                        <a:rPr lang="en-US" sz="2000" dirty="0" smtClean="0">
                          <a:latin typeface="Arial" panose="020B0604020202020204" pitchFamily="34" charset="0"/>
                          <a:cs typeface="Arial" panose="020B0604020202020204" pitchFamily="34" charset="0"/>
                        </a:rPr>
                        <a:t>MODALS</a:t>
                      </a:r>
                      <a:endParaRPr lang="es-E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ADVERBS</a:t>
                      </a: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might/may</a:t>
                      </a:r>
                      <a:r>
                        <a:rPr lang="en-US" sz="2000" i="1" dirty="0" smtClean="0">
                          <a:solidFill>
                            <a:srgbClr val="0070C0"/>
                          </a:solidFill>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b="1" i="1" dirty="0" smtClean="0">
                          <a:solidFill>
                            <a:srgbClr val="0070C0"/>
                          </a:solidFill>
                          <a:latin typeface="Arial" panose="020B0604020202020204" pitchFamily="34" charset="0"/>
                          <a:cs typeface="Arial" panose="020B0604020202020204" pitchFamily="34" charset="0"/>
                        </a:rPr>
                        <a:t>Maybe/Perhaps</a:t>
                      </a:r>
                      <a:r>
                        <a:rPr lang="en-US" sz="2000" i="1" dirty="0" smtClean="0">
                          <a:latin typeface="Arial" panose="020B0604020202020204" pitchFamily="34" charset="0"/>
                          <a:cs typeface="Arial" panose="020B0604020202020204" pitchFamily="34" charset="0"/>
                        </a:rPr>
                        <a:t> it mean</a:t>
                      </a:r>
                      <a:r>
                        <a:rPr lang="en-US" sz="2000" i="1"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could</a:t>
                      </a:r>
                      <a:r>
                        <a:rPr lang="en-US" sz="2000" b="1" i="1"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probably</a:t>
                      </a:r>
                      <a:r>
                        <a:rPr lang="en-US" sz="2000" i="1" baseline="0" dirty="0" smtClean="0">
                          <a:latin typeface="Arial" panose="020B0604020202020204" pitchFamily="34" charset="0"/>
                          <a:cs typeface="Arial" panose="020B0604020202020204" pitchFamily="34" charset="0"/>
                        </a:rPr>
                        <a:t> mean</a:t>
                      </a:r>
                      <a:r>
                        <a:rPr lang="en-US" sz="2000" i="1" baseline="0"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7030A0"/>
                          </a:solidFill>
                          <a:latin typeface="Arial" panose="020B0604020202020204" pitchFamily="34" charset="0"/>
                          <a:cs typeface="Arial" panose="020B0604020202020204" pitchFamily="34" charset="0"/>
                        </a:rPr>
                        <a:t>must</a:t>
                      </a:r>
                      <a:r>
                        <a:rPr lang="en-US" sz="2000" i="1" dirty="0" smtClean="0">
                          <a:latin typeface="Arial" panose="020B0604020202020204" pitchFamily="34" charset="0"/>
                          <a:cs typeface="Arial" panose="020B0604020202020204" pitchFamily="34" charset="0"/>
                        </a:rPr>
                        <a:t> 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latin typeface="Arial" panose="020B0604020202020204" pitchFamily="34" charset="0"/>
                          <a:cs typeface="Arial" panose="020B0604020202020204" pitchFamily="34" charset="0"/>
                        </a:rPr>
                        <a:t> mean</a:t>
                      </a:r>
                      <a:r>
                        <a:rPr lang="en-US" sz="2000" i="1"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12" name="CuadroTexto 11"/>
          <p:cNvSpPr txBox="1"/>
          <p:nvPr/>
        </p:nvSpPr>
        <p:spPr>
          <a:xfrm>
            <a:off x="814891" y="4718928"/>
            <a:ext cx="11277601" cy="400110"/>
          </a:xfrm>
          <a:prstGeom prst="rect">
            <a:avLst/>
          </a:prstGeom>
          <a:noFill/>
        </p:spPr>
        <p:txBody>
          <a:bodyPr wrap="square" rtlCol="0">
            <a:spAutoFit/>
          </a:bodyPr>
          <a:lstStyle/>
          <a:p>
            <a:r>
              <a:rPr lang="en-US" sz="2000" dirty="0" smtClean="0">
                <a:solidFill>
                  <a:prstClr val="black"/>
                </a:solidFill>
                <a:latin typeface="Arial" panose="020B0604020202020204" pitchFamily="34" charset="0"/>
                <a:cs typeface="Arial" panose="020B0604020202020204" pitchFamily="34" charset="0"/>
              </a:rPr>
              <a:t>When </a:t>
            </a:r>
            <a:r>
              <a:rPr lang="en-US" sz="2000" b="1" dirty="0" smtClean="0">
                <a:solidFill>
                  <a:prstClr val="black"/>
                </a:solidFill>
                <a:latin typeface="Arial" panose="020B0604020202020204" pitchFamily="34" charset="0"/>
                <a:cs typeface="Arial" panose="020B0604020202020204" pitchFamily="34" charset="0"/>
              </a:rPr>
              <a:t>we are sure </a:t>
            </a:r>
            <a:r>
              <a:rPr lang="en-US" sz="2000" dirty="0" smtClean="0">
                <a:solidFill>
                  <a:prstClr val="black"/>
                </a:solidFill>
                <a:latin typeface="Arial" panose="020B0604020202020204" pitchFamily="34" charset="0"/>
                <a:cs typeface="Arial" panose="020B0604020202020204" pitchFamily="34" charset="0"/>
              </a:rPr>
              <a:t>about the meaning of something, we use modal </a:t>
            </a:r>
            <a:r>
              <a:rPr lang="en-US" sz="2000" b="1" i="1" dirty="0" smtClean="0">
                <a:solidFill>
                  <a:srgbClr val="7030A0"/>
                </a:solidFill>
                <a:latin typeface="Arial" panose="020B0604020202020204" pitchFamily="34" charset="0"/>
                <a:cs typeface="Arial" panose="020B0604020202020204" pitchFamily="34" charset="0"/>
              </a:rPr>
              <a:t>must</a:t>
            </a:r>
            <a:r>
              <a:rPr lang="en-US" sz="2000" dirty="0" smtClean="0">
                <a:solidFill>
                  <a:prstClr val="black"/>
                </a:solidFill>
                <a:latin typeface="Arial" panose="020B0604020202020204" pitchFamily="34" charset="0"/>
                <a:cs typeface="Arial" panose="020B0604020202020204" pitchFamily="34" charset="0"/>
              </a:rPr>
              <a:t> or the adverb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solidFill>
                  <a:prstClr val="black"/>
                </a:solidFill>
                <a:latin typeface="Arial" panose="020B0604020202020204" pitchFamily="34" charset="0"/>
                <a:cs typeface="Arial" panose="020B0604020202020204" pitchFamily="34" charset="0"/>
              </a:rPr>
              <a:t>.</a:t>
            </a:r>
            <a:endParaRPr lang="es-ES" sz="2000" i="1" dirty="0">
              <a:solidFill>
                <a:prstClr val="black"/>
              </a:solidFill>
              <a:latin typeface="Arial" panose="020B0604020202020204" pitchFamily="34" charset="0"/>
              <a:cs typeface="Arial" panose="020B0604020202020204" pitchFamily="34" charset="0"/>
            </a:endParaRPr>
          </a:p>
        </p:txBody>
      </p:sp>
      <p:sp>
        <p:nvSpPr>
          <p:cNvPr id="14" name="CuadroTexto 13"/>
          <p:cNvSpPr txBox="1"/>
          <p:nvPr/>
        </p:nvSpPr>
        <p:spPr>
          <a:xfrm>
            <a:off x="510091" y="5139088"/>
            <a:ext cx="10919013" cy="1323439"/>
          </a:xfrm>
          <a:prstGeom prst="rect">
            <a:avLst/>
          </a:prstGeom>
          <a:noFill/>
          <a:ln w="38100">
            <a:solidFill>
              <a:schemeClr val="accent1"/>
            </a:solidFill>
          </a:ln>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Answer:</a:t>
            </a:r>
          </a:p>
          <a:p>
            <a:r>
              <a:rPr lang="en-US" sz="2000" dirty="0" smtClean="0">
                <a:solidFill>
                  <a:prstClr val="black"/>
                </a:solidFill>
                <a:latin typeface="Arial" panose="020B0604020202020204" pitchFamily="34" charset="0"/>
                <a:cs typeface="Arial" panose="020B0604020202020204" pitchFamily="34" charset="0"/>
              </a:rPr>
              <a:t>Do </a:t>
            </a:r>
            <a:r>
              <a:rPr lang="en-US" sz="2000" b="1" dirty="0">
                <a:solidFill>
                  <a:prstClr val="black"/>
                </a:solidFill>
                <a:latin typeface="Arial" panose="020B0604020202020204" pitchFamily="34" charset="0"/>
                <a:cs typeface="Arial" panose="020B0604020202020204" pitchFamily="34" charset="0"/>
              </a:rPr>
              <a:t>modals </a:t>
            </a:r>
            <a:r>
              <a:rPr lang="en-US" sz="2000" dirty="0">
                <a:solidFill>
                  <a:prstClr val="black"/>
                </a:solidFill>
                <a:latin typeface="Arial" panose="020B0604020202020204" pitchFamily="34" charset="0"/>
                <a:cs typeface="Arial" panose="020B0604020202020204" pitchFamily="34" charset="0"/>
              </a:rPr>
              <a:t>use the base </a:t>
            </a:r>
            <a:r>
              <a:rPr lang="en-US" sz="2000" dirty="0" smtClean="0">
                <a:solidFill>
                  <a:prstClr val="black"/>
                </a:solidFill>
                <a:latin typeface="Arial" panose="020B0604020202020204" pitchFamily="34" charset="0"/>
                <a:cs typeface="Arial" panose="020B0604020202020204" pitchFamily="34" charset="0"/>
              </a:rPr>
              <a:t>form </a:t>
            </a:r>
            <a:r>
              <a:rPr lang="en-US" sz="2000" dirty="0">
                <a:solidFill>
                  <a:prstClr val="black"/>
                </a:solidFill>
                <a:latin typeface="Arial" panose="020B0604020202020204" pitchFamily="34" charset="0"/>
                <a:cs typeface="Arial" panose="020B0604020202020204" pitchFamily="34" charset="0"/>
              </a:rPr>
              <a:t>of the verb or the infinitive</a:t>
            </a:r>
            <a:r>
              <a:rPr lang="en-US" sz="2000" dirty="0" smtClean="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Infinitive.</a:t>
            </a:r>
            <a:endParaRPr lang="en-US" sz="2000" b="1" i="1" dirty="0" smtClean="0">
              <a:solidFill>
                <a:srgbClr val="0070C0"/>
              </a:solidFill>
              <a:latin typeface="Arial" panose="020B0604020202020204" pitchFamily="34" charset="0"/>
              <a:cs typeface="Arial" panose="020B0604020202020204" pitchFamily="34" charset="0"/>
            </a:endParaRPr>
          </a:p>
          <a:p>
            <a:r>
              <a:rPr lang="en-US" sz="2000" b="1" i="1" dirty="0" smtClean="0">
                <a:solidFill>
                  <a:srgbClr val="0070C0"/>
                </a:solidFill>
                <a:latin typeface="Arial" panose="020B0604020202020204" pitchFamily="34" charset="0"/>
                <a:cs typeface="Arial" panose="020B0604020202020204" pitchFamily="34" charset="0"/>
              </a:rPr>
              <a:t>Maybe</a:t>
            </a:r>
            <a:r>
              <a:rPr lang="en-US" sz="2000" dirty="0" smtClean="0">
                <a:solidFill>
                  <a:prstClr val="black"/>
                </a:solidFill>
                <a:latin typeface="Arial" panose="020B0604020202020204" pitchFamily="34" charset="0"/>
                <a:cs typeface="Arial" panose="020B0604020202020204" pitchFamily="34" charset="0"/>
              </a:rPr>
              <a:t> and </a:t>
            </a:r>
            <a:r>
              <a:rPr lang="en-US" sz="2000" b="1" i="1" dirty="0" smtClean="0">
                <a:solidFill>
                  <a:srgbClr val="0070C0"/>
                </a:solidFill>
                <a:latin typeface="Arial" panose="020B0604020202020204" pitchFamily="34" charset="0"/>
                <a:cs typeface="Arial" panose="020B0604020202020204" pitchFamily="34" charset="0"/>
              </a:rPr>
              <a:t>perhaps</a:t>
            </a:r>
            <a:r>
              <a:rPr lang="en-US" sz="2000" dirty="0" smtClean="0">
                <a:solidFill>
                  <a:prstClr val="black"/>
                </a:solidFill>
                <a:latin typeface="Arial" panose="020B0604020202020204" pitchFamily="34" charset="0"/>
                <a:cs typeface="Arial" panose="020B0604020202020204" pitchFamily="34" charset="0"/>
              </a:rPr>
              <a:t> go at the beginning of the sentence.</a:t>
            </a:r>
          </a:p>
          <a:p>
            <a:r>
              <a:rPr lang="en-US" sz="2000" dirty="0" smtClean="0">
                <a:solidFill>
                  <a:prstClr val="black"/>
                </a:solidFill>
                <a:latin typeface="Arial" panose="020B0604020202020204" pitchFamily="34" charset="0"/>
                <a:cs typeface="Arial" panose="020B0604020202020204" pitchFamily="34" charset="0"/>
              </a:rPr>
              <a:t>Where do </a:t>
            </a:r>
            <a:r>
              <a:rPr lang="en-US" sz="2000" b="1" i="1" dirty="0" smtClean="0">
                <a:solidFill>
                  <a:srgbClr val="0070C0"/>
                </a:solidFill>
                <a:latin typeface="Arial" panose="020B0604020202020204" pitchFamily="34" charset="0"/>
                <a:cs typeface="Arial" panose="020B0604020202020204" pitchFamily="34" charset="0"/>
              </a:rPr>
              <a:t>possibly, probably</a:t>
            </a:r>
            <a:r>
              <a:rPr lang="en-US" sz="2000" i="1" dirty="0" smtClean="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and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go in a sentence</a:t>
            </a:r>
            <a:r>
              <a:rPr lang="en-US" sz="2000" dirty="0" smtClean="0">
                <a:solidFill>
                  <a:prstClr val="black"/>
                </a:solidFill>
                <a:latin typeface="Arial" panose="020B0604020202020204" pitchFamily="34" charset="0"/>
                <a:cs typeface="Arial" panose="020B0604020202020204" pitchFamily="34" charset="0"/>
              </a:rPr>
              <a:t>?</a:t>
            </a:r>
            <a:r>
              <a:rPr lang="en-US" sz="2000" i="1" dirty="0">
                <a:solidFill>
                  <a:prstClr val="black"/>
                </a:solidFill>
                <a:latin typeface="Arial" panose="020B0604020202020204" pitchFamily="34" charset="0"/>
                <a:cs typeface="Arial" panose="020B0604020202020204" pitchFamily="34" charset="0"/>
              </a:rPr>
              <a:t> </a:t>
            </a:r>
            <a:r>
              <a:rPr lang="en-US" sz="2000" i="1" dirty="0" smtClean="0">
                <a:solidFill>
                  <a:prstClr val="black"/>
                </a:solidFill>
                <a:latin typeface="Arial" panose="020B0604020202020204" pitchFamily="34" charset="0"/>
                <a:cs typeface="Arial" panose="020B0604020202020204" pitchFamily="34" charset="0"/>
              </a:rPr>
              <a:t>In a middle.</a:t>
            </a:r>
            <a:endParaRPr lang="es-ES" sz="2000" i="1" dirty="0">
              <a:solidFill>
                <a:prstClr val="black"/>
              </a:solidFill>
              <a:latin typeface="Arial" panose="020B0604020202020204" pitchFamily="34" charset="0"/>
              <a:cs typeface="Arial" panose="020B0604020202020204" pitchFamily="34" charset="0"/>
            </a:endParaRPr>
          </a:p>
        </p:txBody>
      </p:sp>
      <p:grpSp>
        <p:nvGrpSpPr>
          <p:cNvPr id="20" name="Grupo 19"/>
          <p:cNvGrpSpPr/>
          <p:nvPr/>
        </p:nvGrpSpPr>
        <p:grpSpPr>
          <a:xfrm>
            <a:off x="4787152" y="1930200"/>
            <a:ext cx="5161882" cy="2560259"/>
            <a:chOff x="4787152" y="1930200"/>
            <a:chExt cx="5161882" cy="2560259"/>
          </a:xfrm>
        </p:grpSpPr>
        <p:grpSp>
          <p:nvGrpSpPr>
            <p:cNvPr id="11" name="Grupo 10"/>
            <p:cNvGrpSpPr/>
            <p:nvPr/>
          </p:nvGrpSpPr>
          <p:grpSpPr>
            <a:xfrm>
              <a:off x="4787152" y="1930200"/>
              <a:ext cx="2528047" cy="2560259"/>
              <a:chOff x="3778622" y="2425298"/>
              <a:chExt cx="2528047" cy="2560259"/>
            </a:xfrm>
          </p:grpSpPr>
          <p:cxnSp>
            <p:nvCxnSpPr>
              <p:cNvPr id="8" name="Conector recto de flecha 7"/>
              <p:cNvCxnSpPr/>
              <p:nvPr/>
            </p:nvCxnSpPr>
            <p:spPr>
              <a:xfrm>
                <a:off x="5042645" y="2858348"/>
                <a:ext cx="0" cy="17169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3778622" y="4585447"/>
                <a:ext cx="2528047"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Strong Possibility</a:t>
                </a:r>
                <a:endParaRPr lang="es-ES" sz="2000" b="1" dirty="0">
                  <a:solidFill>
                    <a:prstClr val="black"/>
                  </a:solidFill>
                  <a:latin typeface="Arial" panose="020B0604020202020204" pitchFamily="34" charset="0"/>
                  <a:cs typeface="Arial" panose="020B0604020202020204" pitchFamily="34" charset="0"/>
                </a:endParaRPr>
              </a:p>
            </p:txBody>
          </p:sp>
          <p:sp>
            <p:nvSpPr>
              <p:cNvPr id="10" name="CuadroTexto 9"/>
              <p:cNvSpPr txBox="1"/>
              <p:nvPr/>
            </p:nvSpPr>
            <p:spPr>
              <a:xfrm>
                <a:off x="3922057" y="2425298"/>
                <a:ext cx="2241176"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Slight Possibility</a:t>
                </a:r>
                <a:endParaRPr lang="es-ES" sz="2000" b="1" dirty="0">
                  <a:solidFill>
                    <a:prstClr val="black"/>
                  </a:solidFill>
                  <a:latin typeface="Arial" panose="020B0604020202020204" pitchFamily="34" charset="0"/>
                  <a:cs typeface="Arial" panose="020B0604020202020204" pitchFamily="34" charset="0"/>
                </a:endParaRPr>
              </a:p>
            </p:txBody>
          </p:sp>
        </p:grpSp>
        <p:sp>
          <p:nvSpPr>
            <p:cNvPr id="5" name="Flecha derecha 4"/>
            <p:cNvSpPr/>
            <p:nvPr/>
          </p:nvSpPr>
          <p:spPr>
            <a:xfrm rot="8619272">
              <a:off x="8010550" y="2613609"/>
              <a:ext cx="484094" cy="134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 name="CuadroTexto 6"/>
            <p:cNvSpPr txBox="1"/>
            <p:nvPr/>
          </p:nvSpPr>
          <p:spPr>
            <a:xfrm>
              <a:off x="7797504" y="2326776"/>
              <a:ext cx="2151530" cy="276999"/>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Beginning of the sentence</a:t>
              </a:r>
              <a:endParaRPr lang="es-ES" sz="1200" dirty="0">
                <a:solidFill>
                  <a:prstClr val="black"/>
                </a:solidFill>
                <a:latin typeface="Arial" panose="020B0604020202020204" pitchFamily="34" charset="0"/>
                <a:cs typeface="Arial" panose="020B0604020202020204" pitchFamily="34" charset="0"/>
              </a:endParaRPr>
            </a:p>
          </p:txBody>
        </p:sp>
        <p:sp>
          <p:nvSpPr>
            <p:cNvPr id="15" name="Flecha curvada hacia arriba 14"/>
            <p:cNvSpPr/>
            <p:nvPr/>
          </p:nvSpPr>
          <p:spPr>
            <a:xfrm>
              <a:off x="6453692" y="3902030"/>
              <a:ext cx="470648" cy="228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endParaRPr>
            </a:p>
          </p:txBody>
        </p:sp>
      </p:grpSp>
      <p:sp>
        <p:nvSpPr>
          <p:cNvPr id="17" name="CuadroTexto 16"/>
          <p:cNvSpPr txBox="1"/>
          <p:nvPr/>
        </p:nvSpPr>
        <p:spPr>
          <a:xfrm>
            <a:off x="9949034" y="3028759"/>
            <a:ext cx="1839555" cy="1200329"/>
          </a:xfrm>
          <a:prstGeom prst="rect">
            <a:avLst/>
          </a:prstGeom>
          <a:solidFill>
            <a:schemeClr val="tx1"/>
          </a:solidFill>
        </p:spPr>
        <p:txBody>
          <a:bodyPr wrap="square" rtlCol="0">
            <a:spAutoFit/>
          </a:bodyPr>
          <a:lstStyle/>
          <a:p>
            <a:r>
              <a:rPr lang="en-US" dirty="0" smtClean="0">
                <a:solidFill>
                  <a:prstClr val="white"/>
                </a:solidFill>
                <a:latin typeface="Arial" panose="020B0604020202020204" pitchFamily="34" charset="0"/>
                <a:cs typeface="Arial" panose="020B0604020202020204" pitchFamily="34" charset="0"/>
              </a:rPr>
              <a:t>This gesture probably means he is happy and surprised.</a:t>
            </a:r>
            <a:endParaRPr lang="es-ES" dirty="0">
              <a:solidFill>
                <a:prstClr val="white"/>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6"/>
          <a:stretch>
            <a:fillRect/>
          </a:stretch>
        </p:blipFill>
        <p:spPr>
          <a:xfrm>
            <a:off x="9802906" y="1704974"/>
            <a:ext cx="1775379" cy="1323785"/>
          </a:xfrm>
          <a:prstGeom prst="rect">
            <a:avLst/>
          </a:prstGeom>
        </p:spPr>
      </p:pic>
      <p:pic>
        <p:nvPicPr>
          <p:cNvPr id="19" name="Imagen 18"/>
          <p:cNvPicPr>
            <a:picLocks noChangeAspect="1"/>
          </p:cNvPicPr>
          <p:nvPr/>
        </p:nvPicPr>
        <p:blipFill>
          <a:blip r:embed="rId7"/>
          <a:stretch>
            <a:fillRect/>
          </a:stretch>
        </p:blipFill>
        <p:spPr>
          <a:xfrm>
            <a:off x="1067640" y="1860809"/>
            <a:ext cx="1021692" cy="1360893"/>
          </a:xfrm>
          <a:prstGeom prst="rect">
            <a:avLst/>
          </a:prstGeom>
        </p:spPr>
      </p:pic>
      <p:sp>
        <p:nvSpPr>
          <p:cNvPr id="21" name="CuadroTexto 20"/>
          <p:cNvSpPr txBox="1"/>
          <p:nvPr/>
        </p:nvSpPr>
        <p:spPr>
          <a:xfrm>
            <a:off x="672353" y="3221702"/>
            <a:ext cx="1839555" cy="1200329"/>
          </a:xfrm>
          <a:prstGeom prst="rect">
            <a:avLst/>
          </a:prstGeom>
          <a:solidFill>
            <a:schemeClr val="tx1"/>
          </a:solidFill>
        </p:spPr>
        <p:txBody>
          <a:bodyPr wrap="square" rtlCol="0">
            <a:spAutoFit/>
          </a:bodyPr>
          <a:lstStyle/>
          <a:p>
            <a:r>
              <a:rPr lang="en-US" dirty="0" smtClean="0">
                <a:solidFill>
                  <a:prstClr val="white"/>
                </a:solidFill>
                <a:latin typeface="Arial" panose="020B0604020202020204" pitchFamily="34" charset="0"/>
                <a:cs typeface="Arial" panose="020B0604020202020204" pitchFamily="34" charset="0"/>
              </a:rPr>
              <a:t>This gesture must mean he is mad or frustrated.</a:t>
            </a:r>
            <a:endParaRPr lang="es-ES" dirty="0">
              <a:solidFill>
                <a:prstClr val="white"/>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5291" y="924315"/>
            <a:ext cx="609600" cy="609600"/>
          </a:xfrm>
          <a:prstGeom prst="rect">
            <a:avLst/>
          </a:prstGeom>
        </p:spPr>
      </p:pic>
      <p:pic>
        <p:nvPicPr>
          <p:cNvPr id="23"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9773" y="4567408"/>
            <a:ext cx="609600" cy="609600"/>
          </a:xfrm>
          <a:prstGeom prst="rect">
            <a:avLst/>
          </a:prstGeom>
        </p:spPr>
      </p:pic>
      <p:pic>
        <p:nvPicPr>
          <p:cNvPr id="24" name="Imagen 23">
            <a:hlinkClick r:id="rId9" action="ppaction://hlinksldjump"/>
          </p:cNvPr>
          <p:cNvPicPr>
            <a:picLocks noChangeAspect="1"/>
          </p:cNvPicPr>
          <p:nvPr/>
        </p:nvPicPr>
        <p:blipFill>
          <a:blip r:embed="rId10"/>
          <a:stretch>
            <a:fillRect/>
          </a:stretch>
        </p:blipFill>
        <p:spPr>
          <a:xfrm>
            <a:off x="11219707" y="6000458"/>
            <a:ext cx="717156" cy="720991"/>
          </a:xfrm>
          <a:prstGeom prst="rect">
            <a:avLst/>
          </a:prstGeom>
        </p:spPr>
      </p:pic>
      <p:pic>
        <p:nvPicPr>
          <p:cNvPr id="3" name="Imagen 2"/>
          <p:cNvPicPr>
            <a:picLocks noChangeAspect="1"/>
          </p:cNvPicPr>
          <p:nvPr/>
        </p:nvPicPr>
        <p:blipFill>
          <a:blip r:embed="rId11"/>
          <a:stretch>
            <a:fillRect/>
          </a:stretch>
        </p:blipFill>
        <p:spPr>
          <a:xfrm>
            <a:off x="4235597" y="4032146"/>
            <a:ext cx="538333" cy="538333"/>
          </a:xfrm>
          <a:prstGeom prst="rect">
            <a:avLst/>
          </a:prstGeom>
        </p:spPr>
      </p:pic>
    </p:spTree>
    <p:extLst>
      <p:ext uri="{BB962C8B-B14F-4D97-AF65-F5344CB8AC3E}">
        <p14:creationId xmlns:p14="http://schemas.microsoft.com/office/powerpoint/2010/main" val="36868081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2"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520" fill="hold"/>
                                        <p:tgtEl>
                                          <p:spTgt spid="23"/>
                                        </p:tgtEl>
                                      </p:cBhvr>
                                    </p:cmd>
                                  </p:childTnLst>
                                </p:cTn>
                              </p:par>
                            </p:childTnLst>
                          </p:cTn>
                        </p:par>
                      </p:childTnLst>
                    </p:cTn>
                  </p:par>
                </p:childTnLst>
              </p:cTn>
              <p:nextCondLst>
                <p:cond evt="onClick" delay="0">
                  <p:tgtEl>
                    <p:spTgt spid="23"/>
                  </p:tgtEl>
                </p:cond>
              </p:nextCondLst>
            </p:seq>
            <p:audio>
              <p:cMediaNode vol="80000">
                <p:cTn id="13" fill="hold" display="0">
                  <p:stCondLst>
                    <p:cond delay="indefinite"/>
                  </p:stCondLst>
                  <p:endCondLst>
                    <p:cond evt="onStopAudio" delay="0">
                      <p:tgtEl>
                        <p:sldTgt/>
                      </p:tgtEl>
                    </p:cond>
                  </p:endCondLst>
                </p:cTn>
                <p:tgtEl>
                  <p:spTgt spid="2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8"/>
          <a:srcRect l="12863" t="30331" r="28331" b="14154"/>
          <a:stretch/>
        </p:blipFill>
        <p:spPr>
          <a:xfrm>
            <a:off x="681462" y="2001322"/>
            <a:ext cx="8048065" cy="4271557"/>
          </a:xfrm>
          <a:prstGeom prst="rect">
            <a:avLst/>
          </a:prstGeom>
        </p:spPr>
      </p:pic>
      <p:sp>
        <p:nvSpPr>
          <p:cNvPr id="13" name="CuadroTexto 12"/>
          <p:cNvSpPr txBox="1"/>
          <p:nvPr/>
        </p:nvSpPr>
        <p:spPr>
          <a:xfrm>
            <a:off x="605118" y="629486"/>
            <a:ext cx="10865223" cy="1015663"/>
          </a:xfrm>
          <a:prstGeom prst="rect">
            <a:avLst/>
          </a:prstGeom>
          <a:noFill/>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Exercise #4</a:t>
            </a:r>
            <a:r>
              <a:rPr lang="en-US" sz="2000" b="1" dirty="0" smtClean="0">
                <a:solidFill>
                  <a:prstClr val="black"/>
                </a:solidFill>
                <a:latin typeface="Arial" panose="020B0604020202020204" pitchFamily="34" charset="0"/>
                <a:cs typeface="Arial" panose="020B0604020202020204" pitchFamily="34" charset="0"/>
              </a:rPr>
              <a:t>. What do these gestures mean? Make statements about each gesture. Look </a:t>
            </a:r>
            <a:r>
              <a:rPr lang="en-US" sz="2000" b="1" dirty="0">
                <a:solidFill>
                  <a:prstClr val="black"/>
                </a:solidFill>
                <a:latin typeface="Arial" panose="020B0604020202020204" pitchFamily="34" charset="0"/>
                <a:cs typeface="Arial" panose="020B0604020202020204" pitchFamily="34" charset="0"/>
              </a:rPr>
              <a:t>into your book </a:t>
            </a:r>
            <a:r>
              <a:rPr lang="en-US" sz="2000" b="1" dirty="0" smtClean="0">
                <a:solidFill>
                  <a:prstClr val="black"/>
                </a:solidFill>
                <a:latin typeface="Arial" panose="020B0604020202020204" pitchFamily="34" charset="0"/>
                <a:cs typeface="Arial" panose="020B0604020202020204" pitchFamily="34" charset="0"/>
              </a:rPr>
              <a:t>page. Use the meanings in the box (possible meanings) or your own ideas. </a:t>
            </a:r>
            <a:r>
              <a:rPr lang="en-US" sz="2000" b="1" dirty="0">
                <a:solidFill>
                  <a:prstClr val="black"/>
                </a:solidFill>
                <a:latin typeface="Arial" panose="020B0604020202020204" pitchFamily="34" charset="0"/>
                <a:cs typeface="Arial" panose="020B0604020202020204" pitchFamily="34" charset="0"/>
              </a:rPr>
              <a:t>Record your voice (one audio for the 5 statements). </a:t>
            </a:r>
            <a:endParaRPr lang="es-ES" sz="2000" b="1" dirty="0">
              <a:solidFill>
                <a:prstClr val="black"/>
              </a:solidFill>
              <a:latin typeface="Arial" panose="020B0604020202020204" pitchFamily="34" charset="0"/>
              <a:cs typeface="Arial" panose="020B0604020202020204" pitchFamily="34" charset="0"/>
            </a:endParaRPr>
          </a:p>
        </p:txBody>
      </p:sp>
      <p:grpSp>
        <p:nvGrpSpPr>
          <p:cNvPr id="14" name="Grupo 13"/>
          <p:cNvGrpSpPr/>
          <p:nvPr/>
        </p:nvGrpSpPr>
        <p:grpSpPr>
          <a:xfrm>
            <a:off x="9055618" y="1622826"/>
            <a:ext cx="2589535" cy="1780750"/>
            <a:chOff x="9149748" y="2212752"/>
            <a:chExt cx="2589535" cy="1780750"/>
          </a:xfrm>
        </p:grpSpPr>
        <p:sp>
          <p:nvSpPr>
            <p:cNvPr id="17" name="Elipse 16"/>
            <p:cNvSpPr/>
            <p:nvPr/>
          </p:nvSpPr>
          <p:spPr>
            <a:xfrm>
              <a:off x="9878618" y="2860656"/>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149748" y="2212752"/>
              <a:ext cx="2589535"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grpSp>
        <p:nvGrpSpPr>
          <p:cNvPr id="19" name="Grupo 18"/>
          <p:cNvGrpSpPr/>
          <p:nvPr/>
        </p:nvGrpSpPr>
        <p:grpSpPr>
          <a:xfrm>
            <a:off x="9107579" y="4029157"/>
            <a:ext cx="2378873" cy="1698241"/>
            <a:chOff x="9104146" y="4365193"/>
            <a:chExt cx="2378873" cy="1698241"/>
          </a:xfrm>
        </p:grpSpPr>
        <p:sp>
          <p:nvSpPr>
            <p:cNvPr id="20" name="Elipse 19"/>
            <p:cNvSpPr/>
            <p:nvPr/>
          </p:nvSpPr>
          <p:spPr>
            <a:xfrm>
              <a:off x="9781055" y="4930588"/>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CuadroTexto 20"/>
            <p:cNvSpPr txBox="1"/>
            <p:nvPr/>
          </p:nvSpPr>
          <p:spPr>
            <a:xfrm>
              <a:off x="9104146" y="4365193"/>
              <a:ext cx="2159229"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22" name="Flecha abajo 21"/>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2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45585" y="2532353"/>
            <a:ext cx="609600" cy="609600"/>
          </a:xfrm>
          <a:prstGeom prst="rect">
            <a:avLst/>
          </a:prstGeom>
        </p:spPr>
      </p:pic>
      <p:pic>
        <p:nvPicPr>
          <p:cNvPr id="28"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902533" y="1407310"/>
            <a:ext cx="609600" cy="609600"/>
          </a:xfrm>
          <a:prstGeom prst="rect">
            <a:avLst/>
          </a:prstGeom>
        </p:spPr>
      </p:pic>
      <p:pic>
        <p:nvPicPr>
          <p:cNvPr id="15" name="Imagen 14">
            <a:hlinkClick r:id="rId10" action="ppaction://hlinksldjump"/>
          </p:cNvPr>
          <p:cNvPicPr>
            <a:picLocks noChangeAspect="1"/>
          </p:cNvPicPr>
          <p:nvPr/>
        </p:nvPicPr>
        <p:blipFill>
          <a:blip r:embed="rId11"/>
          <a:stretch>
            <a:fillRect/>
          </a:stretch>
        </p:blipFill>
        <p:spPr>
          <a:xfrm>
            <a:off x="11138656" y="5858223"/>
            <a:ext cx="717156" cy="720991"/>
          </a:xfrm>
          <a:prstGeom prst="rect">
            <a:avLst/>
          </a:prstGeom>
        </p:spPr>
      </p:pic>
      <p:sp>
        <p:nvSpPr>
          <p:cNvPr id="18" name="CuadroTexto 17"/>
          <p:cNvSpPr txBox="1"/>
          <p:nvPr/>
        </p:nvSpPr>
        <p:spPr>
          <a:xfrm>
            <a:off x="9347955" y="3437088"/>
            <a:ext cx="2301689" cy="461665"/>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Transcript: The first gesture could mean, I can’t hear you.</a:t>
            </a:r>
            <a:endParaRPr lang="es-ES" sz="1200" dirty="0">
              <a:solidFill>
                <a:prstClr val="black"/>
              </a:solidFill>
              <a:latin typeface="Arial" panose="020B0604020202020204" pitchFamily="34" charset="0"/>
              <a:cs typeface="Arial" panose="020B0604020202020204" pitchFamily="34" charset="0"/>
            </a:endParaRPr>
          </a:p>
        </p:txBody>
      </p:sp>
      <p:pic>
        <p:nvPicPr>
          <p:cNvPr id="3" name="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172357" y="4797221"/>
            <a:ext cx="609600" cy="609600"/>
          </a:xfrm>
          <a:prstGeom prst="rect">
            <a:avLst/>
          </a:prstGeom>
        </p:spPr>
      </p:pic>
    </p:spTree>
    <p:extLst>
      <p:ext uri="{BB962C8B-B14F-4D97-AF65-F5344CB8AC3E}">
        <p14:creationId xmlns:p14="http://schemas.microsoft.com/office/powerpoint/2010/main" val="269301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7" fill="hold"/>
                                        <p:tgtEl>
                                          <p:spTgt spid="25"/>
                                        </p:tgtEl>
                                      </p:cBhvr>
                                    </p:cmd>
                                  </p:childTnLst>
                                </p:cTn>
                              </p:par>
                            </p:childTnLst>
                          </p:cTn>
                        </p:par>
                      </p:childTnLst>
                    </p:cTn>
                  </p:par>
                </p:childTnLst>
              </p:cTn>
              <p:nextCondLst>
                <p:cond evt="onClick" delay="0">
                  <p:tgtEl>
                    <p:spTgt spid="25"/>
                  </p:tgtEl>
                </p:cond>
              </p:nextCondLst>
            </p:seq>
            <p:audio>
              <p:cMediaNode vol="80000">
                <p:cTn id="7" fill="hold" display="0">
                  <p:stCondLst>
                    <p:cond delay="indefinite"/>
                  </p:stCondLst>
                  <p:endCondLst>
                    <p:cond evt="onStopAudio" delay="0">
                      <p:tgtEl>
                        <p:sldTgt/>
                      </p:tgtEl>
                    </p:cond>
                  </p:endCondLst>
                </p:cTn>
                <p:tgtEl>
                  <p:spTgt spid="25"/>
                </p:tgtEl>
              </p:cMediaNode>
            </p:audio>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523" fill="hold"/>
                                        <p:tgtEl>
                                          <p:spTgt spid="28"/>
                                        </p:tgtEl>
                                      </p:cBhvr>
                                    </p:cmd>
                                  </p:childTnLst>
                                </p:cTn>
                              </p:par>
                            </p:childTnLst>
                          </p:cTn>
                        </p:par>
                      </p:childTnLst>
                    </p:cTn>
                  </p:par>
                </p:childTnLst>
              </p:cTn>
              <p:nextCondLst>
                <p:cond evt="onClick" delay="0">
                  <p:tgtEl>
                    <p:spTgt spid="28"/>
                  </p:tgtEl>
                </p:cond>
              </p:nextCondLst>
            </p:seq>
            <p:audio>
              <p:cMediaNode vol="80000">
                <p:cTn id="13" fill="hold" display="0">
                  <p:stCondLst>
                    <p:cond delay="indefinite"/>
                  </p:stCondLst>
                  <p:endCondLst>
                    <p:cond evt="onStopAudio" delay="0">
                      <p:tgtEl>
                        <p:sldTgt/>
                      </p:tgtEl>
                    </p:cond>
                  </p:endCondLst>
                </p:cTn>
                <p:tgtEl>
                  <p:spTgt spid="28"/>
                </p:tgtEl>
              </p:cMediaNode>
            </p:audi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469" fill="hold"/>
                                        <p:tgtEl>
                                          <p:spTgt spid="3"/>
                                        </p:tgtEl>
                                      </p:cBhvr>
                                    </p:cmd>
                                  </p:childTnLst>
                                </p:cTn>
                              </p:par>
                            </p:childTnLst>
                          </p:cTn>
                        </p:par>
                      </p:childTnLst>
                    </p:cTn>
                  </p:par>
                </p:childTnLst>
              </p:cTn>
              <p:nextCondLst>
                <p:cond evt="onClick" delay="0">
                  <p:tgtEl>
                    <p:spTgt spid="3"/>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5799" y="750449"/>
            <a:ext cx="10905566" cy="2215991"/>
          </a:xfrm>
          <a:prstGeom prst="rect">
            <a:avLst/>
          </a:prstGeom>
        </p:spPr>
        <p:txBody>
          <a:bodyPr wrap="square">
            <a:spAutoFit/>
          </a:bodyPr>
          <a:lstStyle/>
          <a:p>
            <a:pPr algn="ct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MODALS AND ADVERBS </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PRACTICE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“STRANGE HAPPENINGS”</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Exercise #5</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Imagine </a:t>
            </a: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you are in these situations. What do you think they mean</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Write your answers here in the slide. </a:t>
            </a:r>
            <a:r>
              <a:rPr lang="en-US" sz="2000" b="1" u="sng" dirty="0" smtClean="0">
                <a:solidFill>
                  <a:prstClr val="black"/>
                </a:solidFill>
                <a:latin typeface="Arial" panose="020B0604020202020204" pitchFamily="34" charset="0"/>
                <a:ea typeface="Calibri" panose="020F0502020204030204" pitchFamily="34" charset="0"/>
                <a:cs typeface="Arial" panose="020B0604020202020204" pitchFamily="34" charset="0"/>
              </a:rPr>
              <a:t>Use modals and adverbs of possibility.</a:t>
            </a:r>
          </a:p>
          <a:p>
            <a:pPr>
              <a:lnSpc>
                <a:spcPct val="115000"/>
              </a:lnSpc>
            </a:pP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1. You walk into your classroom. There are no people there.</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might</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mean I’m in the wrong classroom. Or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maybe</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means I’m very, very late for class</a:t>
            </a:r>
            <a:r>
              <a:rPr lang="en-US" sz="2000" i="1"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sp>
        <p:nvSpPr>
          <p:cNvPr id="4" name="CuadroTexto 3"/>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PRACTICE</a:t>
            </a:r>
            <a:endParaRPr lang="es-ES" sz="2800" b="1"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685799" y="3193670"/>
            <a:ext cx="10703860" cy="2923877"/>
          </a:xfrm>
          <a:prstGeom prst="rect">
            <a:avLst/>
          </a:prstGeom>
          <a:ln w="38100">
            <a:solidFill>
              <a:schemeClr val="accent1"/>
            </a:solidFill>
          </a:ln>
        </p:spPr>
        <p:txBody>
          <a:bodyPr wrap="square">
            <a:spAutoFit/>
          </a:bodyPr>
          <a:lstStyle/>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2. You are driving a car. A police officer stops you</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It might mean that I pass a red light. Or maybe it means I was used the cell phone. </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3. It’s 3:00 A.M. You hear a loud noise outside your door</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it could mean that the wind is very strong. </a:t>
            </a:r>
          </a:p>
          <a:p>
            <a:pPr>
              <a:lnSpc>
                <a:spcPct val="115000"/>
              </a:lnSpc>
            </a:pP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4</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You receive a greeting card. There is no message and no return address</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ES" sz="2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it</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ES" sz="2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probably</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ES" sz="2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means</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ES" sz="2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they</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ES" sz="2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forgot</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to </a:t>
            </a:r>
            <a:r>
              <a:rPr lang="es-ES" sz="2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write</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ES" sz="2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down</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ES" sz="2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the</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data.</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5. You find an old painting in your garage. The person in the painting looks like you</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it definitely means it’s a photograph of my grandmother.</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6" name="Imagen 5">
            <a:hlinkClick r:id="" action="ppaction://noaction"/>
          </p:cNvPr>
          <p:cNvPicPr>
            <a:picLocks noChangeAspect="1"/>
          </p:cNvPicPr>
          <p:nvPr/>
        </p:nvPicPr>
        <p:blipFill>
          <a:blip r:embed="rId2"/>
          <a:stretch>
            <a:fillRect/>
          </a:stretch>
        </p:blipFill>
        <p:spPr>
          <a:xfrm>
            <a:off x="11138656" y="5858223"/>
            <a:ext cx="717156" cy="720991"/>
          </a:xfrm>
          <a:prstGeom prst="rect">
            <a:avLst/>
          </a:prstGeom>
        </p:spPr>
      </p:pic>
    </p:spTree>
    <p:extLst>
      <p:ext uri="{BB962C8B-B14F-4D97-AF65-F5344CB8AC3E}">
        <p14:creationId xmlns:p14="http://schemas.microsoft.com/office/powerpoint/2010/main" val="2050810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171</TotalTime>
  <Words>997</Words>
  <Application>Microsoft Office PowerPoint</Application>
  <PresentationFormat>Panorámica</PresentationFormat>
  <Paragraphs>86</Paragraphs>
  <Slides>8</Slides>
  <Notes>0</Notes>
  <HiddenSlides>0</HiddenSlides>
  <MMClips>11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DEL</cp:lastModifiedBy>
  <cp:revision>14</cp:revision>
  <dcterms:created xsi:type="dcterms:W3CDTF">2020-05-29T22:54:59Z</dcterms:created>
  <dcterms:modified xsi:type="dcterms:W3CDTF">2020-06-04T04:28:51Z</dcterms:modified>
</cp:coreProperties>
</file>