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274" r:id="rId3"/>
    <p:sldId id="276" r:id="rId4"/>
    <p:sldId id="277" r:id="rId5"/>
    <p:sldId id="278" r:id="rId6"/>
    <p:sldId id="279" r:id="rId7"/>
    <p:sldId id="280" r:id="rId8"/>
    <p:sldId id="28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4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00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3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67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24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12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07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63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7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61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807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ma"/><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hyperlink" Target="https://support.office.com/en-us/article/add-or-delete-audio-in-your-powerpoint-presentation-c3b2a9fd-2547-41d9-9182-3dfaa58f1316" TargetMode="External"/><Relationship Id="rId4" Type="http://schemas.openxmlformats.org/officeDocument/2006/relationships/audio" Target="../media/media2.wma"/><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5.xm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image" Target="../media/image8.png"/><Relationship Id="rId3" Type="http://schemas.microsoft.com/office/2007/relationships/media" Target="../media/media4.wma"/><Relationship Id="rId7" Type="http://schemas.microsoft.com/office/2007/relationships/media" Target="../media/media6.mp3"/><Relationship Id="rId12" Type="http://schemas.openxmlformats.org/officeDocument/2006/relationships/slide" Target="slide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audio" Target="../media/media5.wma"/><Relationship Id="rId11" Type="http://schemas.openxmlformats.org/officeDocument/2006/relationships/image" Target="../media/image7.png"/><Relationship Id="rId5" Type="http://schemas.microsoft.com/office/2007/relationships/media" Target="../media/media5.wma"/><Relationship Id="rId10" Type="http://schemas.openxmlformats.org/officeDocument/2006/relationships/image" Target="../media/image13.png"/><Relationship Id="rId4" Type="http://schemas.openxmlformats.org/officeDocument/2006/relationships/audio" Target="../media/media4.wma"/><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8.wma"/><Relationship Id="rId7" Type="http://schemas.openxmlformats.org/officeDocument/2006/relationships/image" Target="../media/image1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8.wma"/><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10.wma"/><Relationship Id="rId7"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mp3"/><Relationship Id="rId11" Type="http://schemas.openxmlformats.org/officeDocument/2006/relationships/image" Target="../media/image8.png"/><Relationship Id="rId5" Type="http://schemas.microsoft.com/office/2007/relationships/media" Target="../media/media11.mp3"/><Relationship Id="rId10" Type="http://schemas.openxmlformats.org/officeDocument/2006/relationships/slide" Target="slide8.xml"/><Relationship Id="rId4" Type="http://schemas.openxmlformats.org/officeDocument/2006/relationships/audio" Target="../media/media10.wma"/><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DCD1D5B-541A-4DF5-B5D2-DB90DDF72E4B}"/>
              </a:ext>
            </a:extLst>
          </p:cNvPr>
          <p:cNvSpPr>
            <a:spLocks noChangeArrowheads="1"/>
          </p:cNvSpPr>
          <p:nvPr/>
        </p:nvSpPr>
        <p:spPr bwMode="auto">
          <a:xfrm>
            <a:off x="2783393" y="173506"/>
            <a:ext cx="66252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381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ESCUELA NORMAL DE EDUCACIÓN PREESCOLAR</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Licenciatura en Educación Preescolar</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Ciclo Escolar 2019-2020</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a:ln>
                <a:noFill/>
              </a:ln>
              <a:solidFill>
                <a:schemeClr val="tx1"/>
              </a:solidFill>
              <a:effectLst/>
              <a:latin typeface="Arial" panose="020B0604020202020204" pitchFamily="34" charset="0"/>
            </a:endParaRPr>
          </a:p>
        </p:txBody>
      </p:sp>
      <p:pic>
        <p:nvPicPr>
          <p:cNvPr id="5" name="Imagen 1" descr="Descripción: Resultado de imagen para ENEP">
            <a:extLst>
              <a:ext uri="{FF2B5EF4-FFF2-40B4-BE49-F238E27FC236}">
                <a16:creationId xmlns:a16="http://schemas.microsoft.com/office/drawing/2014/main" id="{1BF15A42-9989-4A47-ABA0-2A4A91755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179" y="1584139"/>
            <a:ext cx="1671638" cy="1236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8B70C2AB-5180-4663-9195-CE1480D4F8C3}"/>
              </a:ext>
            </a:extLst>
          </p:cNvPr>
          <p:cNvSpPr>
            <a:spLocks noChangeArrowheads="1"/>
          </p:cNvSpPr>
          <p:nvPr/>
        </p:nvSpPr>
        <p:spPr bwMode="auto">
          <a:xfrm>
            <a:off x="3798639" y="2441218"/>
            <a:ext cx="4594719"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381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38138" algn="ctr" defTabSz="914400" rtl="0" eaLnBrk="0" fontAlgn="base" latinLnBrk="0" hangingPunct="0">
              <a:lnSpc>
                <a:spcPct val="100000"/>
              </a:lnSpc>
              <a:spcBef>
                <a:spcPct val="0"/>
              </a:spcBef>
              <a:spcAft>
                <a:spcPct val="0"/>
              </a:spcAft>
              <a:buClrTx/>
              <a:buSzTx/>
              <a:buFontTx/>
              <a:buNone/>
              <a:tabLst/>
            </a:pPr>
            <a:br>
              <a:rPr kumimoji="0" lang="es-MX" altLang="es-MX" sz="2400" b="0" i="0" u="none" strike="noStrike" cap="none" normalizeH="0" baseline="0" dirty="0">
                <a:ln>
                  <a:noFill/>
                </a:ln>
                <a:solidFill>
                  <a:schemeClr val="tx1"/>
                </a:solidFill>
                <a:effectLst/>
              </a:rPr>
            </a:br>
            <a:endParaRPr kumimoji="0" lang="es-MX" altLang="es-MX" sz="2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Materia:</a:t>
            </a: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Inglés   </a:t>
            </a:r>
            <a:r>
              <a:rPr kumimoji="0" lang="es-MX" altLang="es-MX" sz="2400" b="0" i="0" u="none" strike="noStrike" cap="none" normalizeH="0" baseline="0" dirty="0" err="1">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Level</a:t>
            </a: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B. 1.1</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Maestra:</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8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a:t>
            </a:r>
            <a:r>
              <a:rPr kumimoji="0" lang="es-MX" altLang="es-MX" sz="2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Maria</a:t>
            </a:r>
            <a:r>
              <a:rPr kumimoji="0" lang="es-MX" altLang="es-MX"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Elena Meza Aguado</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Alumna:</a:t>
            </a: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a:t>
            </a:r>
            <a:r>
              <a:rPr kumimoji="0" lang="es-MX" altLang="es-MX" sz="2400" b="0" i="0" u="none" strike="noStrike" cap="none" normalizeH="0" baseline="0" dirty="0">
                <a:ln>
                  <a:noFill/>
                </a:ln>
                <a:solidFill>
                  <a:srgbClr val="000000"/>
                </a:solidFill>
                <a:effectLst/>
                <a:latin typeface="Calibri" panose="020F0502020204030204" pitchFamily="34" charset="0"/>
                <a:ea typeface="Adobe Fangsong Std R" panose="02020400000000000000" pitchFamily="18" charset="-128"/>
                <a:cs typeface="Times New Roman" panose="02020603050405020304" pitchFamily="18" charset="0"/>
              </a:rPr>
              <a:t>Karla Cecilia Martínez Espinosa  </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3° “B” 	</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a:t>
            </a:r>
            <a:endParaRPr kumimoji="0" lang="es-MX" altLang="es-MX" sz="1400" b="0" i="0" u="none" strike="noStrike" cap="none" normalizeH="0" baseline="0" dirty="0">
              <a:ln>
                <a:noFill/>
              </a:ln>
              <a:solidFill>
                <a:schemeClr val="tx1"/>
              </a:solidFill>
              <a:effectLst/>
            </a:endParaRPr>
          </a:p>
          <a:p>
            <a:pPr marL="0" marR="0" lvl="0" indent="338138"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Saltillo, Coahuila a </a:t>
            </a:r>
            <a:r>
              <a:rPr lang="es-MX" altLang="es-MX" sz="2400" dirty="0">
                <a:solidFill>
                  <a:srgbClr val="000000"/>
                </a:solidFill>
                <a:latin typeface="Calibri" panose="020F0502020204030204" pitchFamily="34" charset="0"/>
                <a:ea typeface="Adobe Fan Heiti Std B" panose="020B0700000000000000" pitchFamily="34" charset="-128"/>
                <a:cs typeface="Times New Roman" panose="02020603050405020304" pitchFamily="18" charset="0"/>
              </a:rPr>
              <a:t>june</a:t>
            </a:r>
            <a:r>
              <a:rPr kumimoji="0" lang="es-MX" altLang="es-MX" sz="2400" b="0" i="0" u="none" strike="noStrike" cap="none" normalizeH="0" baseline="0" dirty="0">
                <a:ln>
                  <a:noFill/>
                </a:ln>
                <a:solidFill>
                  <a:srgbClr val="000000"/>
                </a:solidFill>
                <a:effectLst/>
                <a:latin typeface="Calibri" panose="020F0502020204030204" pitchFamily="34" charset="0"/>
                <a:ea typeface="Adobe Fan Heiti Std B" panose="020B0700000000000000" pitchFamily="34" charset="-128"/>
                <a:cs typeface="Times New Roman" panose="02020603050405020304" pitchFamily="18" charset="0"/>
              </a:rPr>
              <a:t> 2020</a:t>
            </a:r>
            <a:endParaRPr kumimoji="0" lang="es-MX" altLang="es-MX"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1078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786" y="696197"/>
            <a:ext cx="9239636" cy="1107996"/>
          </a:xfrm>
          <a:prstGeom prst="rect">
            <a:avLst/>
          </a:prstGeom>
          <a:noFill/>
        </p:spPr>
        <p:txBody>
          <a:bodyPr wrap="square" lIns="91440" tIns="45720" rIns="91440" bIns="45720">
            <a:spAutoFit/>
          </a:bodyPr>
          <a:lstStyle/>
          <a:p>
            <a:pPr algn="ctr"/>
            <a:r>
              <a:rPr lang="es-ES" sz="6600" b="1" dirty="0" err="1">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Unit</a:t>
            </a:r>
            <a:r>
              <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s-ES" sz="6600" b="1" dirty="0" err="1">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Now</a:t>
            </a:r>
            <a:r>
              <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I </a:t>
            </a:r>
            <a:r>
              <a:rPr lang="es-ES" sz="6600" b="1" dirty="0" err="1">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get</a:t>
            </a:r>
            <a:r>
              <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s-ES" sz="6600" b="1" dirty="0" err="1">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it!</a:t>
            </a:r>
            <a:endPar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71600" y="2201246"/>
            <a:ext cx="9749118" cy="3108543"/>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Learning objectives:</a:t>
            </a:r>
          </a:p>
          <a:p>
            <a:endParaRPr lang="en-US" sz="2800" b="1" dirty="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a:solidFill>
                  <a:prstClr val="black"/>
                </a:solidFill>
                <a:latin typeface="Arial" panose="020B0604020202020204" pitchFamily="34" charset="0"/>
                <a:cs typeface="Arial" panose="020B0604020202020204" pitchFamily="34" charset="0"/>
              </a:rPr>
              <a:t>Discuss communication, including such topics as gestures and body language using modals and adverbs.</a:t>
            </a:r>
          </a:p>
          <a:p>
            <a:pPr marL="457200" indent="-457200">
              <a:buFont typeface="Wingdings" panose="05000000000000000000" pitchFamily="2" charset="2"/>
              <a:buChar char="Ø"/>
            </a:pPr>
            <a:r>
              <a:rPr lang="en-US" sz="2800" b="1" dirty="0">
                <a:solidFill>
                  <a:prstClr val="black"/>
                </a:solidFill>
                <a:latin typeface="Arial" panose="020B0604020202020204" pitchFamily="34" charset="0"/>
                <a:cs typeface="Arial" panose="020B0604020202020204" pitchFamily="34" charset="0"/>
              </a:rPr>
              <a:t>Discuss rules and recognize common signs using terms of permission, obligation and prohibition.</a:t>
            </a:r>
            <a:endParaRPr lang="es-ES" sz="2800" b="1" dirty="0">
              <a:solidFill>
                <a:prstClr val="black"/>
              </a:solidFill>
              <a:latin typeface="Arial" panose="020B0604020202020204" pitchFamily="34" charset="0"/>
              <a:cs typeface="Arial" panose="020B0604020202020204" pitchFamily="34" charset="0"/>
            </a:endParaRPr>
          </a:p>
        </p:txBody>
      </p:sp>
      <p:pic>
        <p:nvPicPr>
          <p:cNvPr id="1026" name="Picture 2" descr="Thumbs Up on Apple iOS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530978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king Face on Apple iOS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218" y="67082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rd Face on Apple iOS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54" y="69619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ckhand Index Pointing Right on Apple iOS 13.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218" y="54728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a:srcRect l="19168" t="28860" r="15101" b="17096"/>
          <a:stretch/>
        </p:blipFill>
        <p:spPr>
          <a:xfrm>
            <a:off x="714340" y="2550474"/>
            <a:ext cx="7851436" cy="3629438"/>
          </a:xfrm>
          <a:prstGeom prst="rect">
            <a:avLst/>
          </a:prstGeom>
        </p:spPr>
      </p:pic>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618564" y="744977"/>
            <a:ext cx="10784542" cy="707886"/>
          </a:xfrm>
          <a:prstGeom prst="rect">
            <a:avLst/>
          </a:prstGeom>
          <a:noFill/>
        </p:spPr>
        <p:txBody>
          <a:bodyPr wrap="square" rtlCol="0">
            <a:spAutoFit/>
          </a:bodyPr>
          <a:lstStyle/>
          <a:p>
            <a:pPr algn="just"/>
            <a:r>
              <a:rPr lang="en-US" sz="2000" b="1" dirty="0" err="1">
                <a:solidFill>
                  <a:prstClr val="black"/>
                </a:solidFill>
                <a:latin typeface="Arial" panose="020B0604020202020204" pitchFamily="34" charset="0"/>
                <a:cs typeface="Arial" panose="020B0604020202020204" pitchFamily="34" charset="0"/>
              </a:rPr>
              <a:t>Emojis</a:t>
            </a:r>
            <a:r>
              <a:rPr lang="en-US" sz="2000" dirty="0">
                <a:solidFill>
                  <a:prstClr val="black"/>
                </a:solidFill>
                <a:latin typeface="Arial" panose="020B0604020202020204" pitchFamily="34" charset="0"/>
                <a:cs typeface="Arial" panose="020B0604020202020204" pitchFamily="34" charset="0"/>
              </a:rPr>
              <a:t> are picture symbols used in electronic messages and on Web pages. The word emoji comes from Japanese words e (“picture”) + </a:t>
            </a:r>
            <a:r>
              <a:rPr lang="en-US" sz="2000" dirty="0" err="1">
                <a:solidFill>
                  <a:prstClr val="black"/>
                </a:solidFill>
                <a:latin typeface="Arial" panose="020B0604020202020204" pitchFamily="34" charset="0"/>
                <a:cs typeface="Arial" panose="020B0604020202020204" pitchFamily="34" charset="0"/>
              </a:rPr>
              <a:t>moji</a:t>
            </a:r>
            <a:r>
              <a:rPr lang="en-US" sz="2000" dirty="0">
                <a:solidFill>
                  <a:prstClr val="black"/>
                </a:solidFill>
                <a:latin typeface="Arial" panose="020B0604020202020204" pitchFamily="34" charset="0"/>
                <a:cs typeface="Arial" panose="020B0604020202020204" pitchFamily="34" charset="0"/>
              </a:rPr>
              <a:t> (“character”).</a:t>
            </a:r>
          </a:p>
        </p:txBody>
      </p:sp>
      <p:sp>
        <p:nvSpPr>
          <p:cNvPr id="5" name="Rectángulo 4"/>
          <p:cNvSpPr/>
          <p:nvPr/>
        </p:nvSpPr>
        <p:spPr>
          <a:xfrm>
            <a:off x="575982" y="1450250"/>
            <a:ext cx="11040036" cy="1015663"/>
          </a:xfrm>
          <a:prstGeom prst="rect">
            <a:avLst/>
          </a:prstGeom>
        </p:spPr>
        <p:txBody>
          <a:bodyPr wrap="square">
            <a:spAutoFit/>
          </a:bodyPr>
          <a:lstStyle/>
          <a:p>
            <a:pPr algn="just"/>
            <a:r>
              <a:rPr lang="en-US" sz="2000" b="1" dirty="0">
                <a:solidFill>
                  <a:srgbClr val="0070C0"/>
                </a:solidFill>
                <a:latin typeface="Arial" panose="020B0604020202020204" pitchFamily="34" charset="0"/>
                <a:cs typeface="Arial" panose="020B0604020202020204" pitchFamily="34" charset="0"/>
              </a:rPr>
              <a:t>Exercise #1. </a:t>
            </a:r>
            <a:r>
              <a:rPr lang="en-US" sz="2000" b="1" dirty="0">
                <a:solidFill>
                  <a:prstClr val="black"/>
                </a:solidFill>
                <a:latin typeface="Arial" panose="020B0604020202020204" pitchFamily="34" charset="0"/>
                <a:cs typeface="Arial" panose="020B0604020202020204" pitchFamily="34" charset="0"/>
              </a:rPr>
              <a:t>Listen to the expressions in the teacher’s audio and practice your pronunciation. Then record yourself telling the same expressions. Place your audio speaker on the Student’s circle.</a:t>
            </a:r>
            <a:endParaRPr lang="es-ES" sz="2000" b="1" dirty="0">
              <a:solidFill>
                <a:prstClr val="black"/>
              </a:solidFill>
              <a:latin typeface="Arial" panose="020B0604020202020204" pitchFamily="34" charset="0"/>
              <a:cs typeface="Arial" panose="020B0604020202020204" pitchFamily="34" charset="0"/>
            </a:endParaRPr>
          </a:p>
        </p:txBody>
      </p:sp>
      <p:grpSp>
        <p:nvGrpSpPr>
          <p:cNvPr id="17" name="Grupo 16"/>
          <p:cNvGrpSpPr/>
          <p:nvPr/>
        </p:nvGrpSpPr>
        <p:grpSpPr>
          <a:xfrm>
            <a:off x="9159689" y="2419592"/>
            <a:ext cx="2243417" cy="1579135"/>
            <a:chOff x="9159689" y="2419592"/>
            <a:chExt cx="2243417" cy="1579135"/>
          </a:xfrm>
        </p:grpSpPr>
        <p:grpSp>
          <p:nvGrpSpPr>
            <p:cNvPr id="16" name="Grupo 15"/>
            <p:cNvGrpSpPr/>
            <p:nvPr/>
          </p:nvGrpSpPr>
          <p:grpSpPr>
            <a:xfrm>
              <a:off x="9654989" y="2865881"/>
              <a:ext cx="1196788" cy="1132846"/>
              <a:chOff x="9654989" y="2865881"/>
              <a:chExt cx="1196788" cy="1132846"/>
            </a:xfrm>
          </p:grpSpPr>
          <p:sp>
            <p:nvSpPr>
              <p:cNvPr id="8" name="Elipse 7"/>
              <p:cNvSpPr/>
              <p:nvPr/>
            </p:nvSpPr>
            <p:spPr>
              <a:xfrm>
                <a:off x="9654989" y="2865881"/>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948583" y="3127504"/>
                <a:ext cx="609600" cy="609600"/>
              </a:xfrm>
              <a:prstGeom prst="rect">
                <a:avLst/>
              </a:prstGeom>
            </p:spPr>
          </p:pic>
        </p:grpSp>
        <p:sp>
          <p:nvSpPr>
            <p:cNvPr id="9" name="CuadroTexto 8"/>
            <p:cNvSpPr txBox="1"/>
            <p:nvPr/>
          </p:nvSpPr>
          <p:spPr>
            <a:xfrm>
              <a:off x="9159689" y="2419592"/>
              <a:ext cx="2243417" cy="400110"/>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Teacher’s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Imagen 12">
            <a:hlinkClick r:id="rId8" action="ppaction://hlinksldjump"/>
          </p:cNvPr>
          <p:cNvPicPr>
            <a:picLocks noChangeAspect="1"/>
          </p:cNvPicPr>
          <p:nvPr/>
        </p:nvPicPr>
        <p:blipFill>
          <a:blip r:embed="rId9"/>
          <a:stretch>
            <a:fillRect/>
          </a:stretch>
        </p:blipFill>
        <p:spPr>
          <a:xfrm>
            <a:off x="11138656" y="5858223"/>
            <a:ext cx="717156" cy="720991"/>
          </a:xfrm>
          <a:prstGeom prst="rect">
            <a:avLst/>
          </a:prstGeom>
        </p:spPr>
      </p:pic>
      <p:sp>
        <p:nvSpPr>
          <p:cNvPr id="14" name="Rectángulo 13"/>
          <p:cNvSpPr/>
          <p:nvPr/>
        </p:nvSpPr>
        <p:spPr>
          <a:xfrm>
            <a:off x="714340" y="6247026"/>
            <a:ext cx="10022543" cy="646331"/>
          </a:xfrm>
          <a:prstGeom prst="rect">
            <a:avLst/>
          </a:prstGeom>
        </p:spPr>
        <p:txBody>
          <a:bodyPr wrap="square">
            <a:spAutoFit/>
          </a:bodyPr>
          <a:lstStyle/>
          <a:p>
            <a:r>
              <a:rPr lang="en-US" sz="1200" dirty="0">
                <a:solidFill>
                  <a:prstClr val="black"/>
                </a:solidFill>
                <a:latin typeface="Arial" panose="020B0604020202020204" pitchFamily="34" charset="0"/>
                <a:cs typeface="Arial" panose="020B0604020202020204" pitchFamily="34" charset="0"/>
              </a:rPr>
              <a:t>For support about adding audio in your PowerPoint presentation, visit:</a:t>
            </a:r>
            <a:endParaRPr lang="es-ES" sz="1200" dirty="0">
              <a:solidFill>
                <a:prstClr val="black"/>
              </a:solidFill>
              <a:latin typeface="Arial" panose="020B0604020202020204" pitchFamily="34" charset="0"/>
              <a:cs typeface="Arial" panose="020B0604020202020204" pitchFamily="34" charset="0"/>
            </a:endParaRPr>
          </a:p>
          <a:p>
            <a:r>
              <a:rPr lang="es-ES" sz="1200" dirty="0">
                <a:solidFill>
                  <a:prstClr val="black"/>
                </a:solidFill>
                <a:latin typeface="Arial" panose="020B0604020202020204" pitchFamily="34" charset="0"/>
                <a:cs typeface="Arial" panose="020B0604020202020204" pitchFamily="34" charset="0"/>
                <a:hlinkClick r:id="rId10"/>
              </a:rPr>
              <a:t>https://support.office.com/en-us/article/add-or-delete-audio-in-your-powerpoint-presentation-c3b2a9fd-2547-41d9-9182-3dfaa58f1316</a:t>
            </a:r>
            <a:endParaRPr lang="es-ES" sz="1200" dirty="0">
              <a:solidFill>
                <a:prstClr val="black"/>
              </a:solidFill>
              <a:latin typeface="Arial" panose="020B0604020202020204" pitchFamily="34" charset="0"/>
              <a:cs typeface="Arial" panose="020B0604020202020204" pitchFamily="34" charset="0"/>
            </a:endParaRPr>
          </a:p>
          <a:p>
            <a:endParaRPr lang="es-ES" sz="1200" dirty="0">
              <a:solidFill>
                <a:prstClr val="black"/>
              </a:solidFill>
              <a:latin typeface="Arial" panose="020B0604020202020204" pitchFamily="34" charset="0"/>
              <a:cs typeface="Arial" panose="020B0604020202020204" pitchFamily="34" charset="0"/>
            </a:endParaRPr>
          </a:p>
        </p:txBody>
      </p:sp>
      <p:grpSp>
        <p:nvGrpSpPr>
          <p:cNvPr id="18" name="Grupo 17"/>
          <p:cNvGrpSpPr/>
          <p:nvPr/>
        </p:nvGrpSpPr>
        <p:grpSpPr>
          <a:xfrm>
            <a:off x="9261663" y="4365193"/>
            <a:ext cx="2235571" cy="1617517"/>
            <a:chOff x="9261663" y="4365193"/>
            <a:chExt cx="2235571" cy="1617517"/>
          </a:xfrm>
        </p:grpSpPr>
        <p:sp>
          <p:nvSpPr>
            <p:cNvPr id="12" name="Elipse 11"/>
            <p:cNvSpPr/>
            <p:nvPr/>
          </p:nvSpPr>
          <p:spPr>
            <a:xfrm>
              <a:off x="9654989" y="4849864"/>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9261663" y="4365193"/>
              <a:ext cx="2235571" cy="400110"/>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5" name="Flecha abajo 14"/>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11" name="WhatsApp Audio 2020-06-03 at 10.31.25 PM">
            <a:hlinkClick r:id="" action="ppaction://media"/>
            <a:extLst>
              <a:ext uri="{FF2B5EF4-FFF2-40B4-BE49-F238E27FC236}">
                <a16:creationId xmlns:a16="http://schemas.microsoft.com/office/drawing/2014/main" id="{D9C794DD-1AFA-45E9-8E3F-2C33572AE2E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02370" y="5111487"/>
            <a:ext cx="609600" cy="609600"/>
          </a:xfrm>
          <a:prstGeom prst="rect">
            <a:avLst/>
          </a:prstGeom>
        </p:spPr>
      </p:pic>
    </p:spTree>
    <p:extLst>
      <p:ext uri="{BB962C8B-B14F-4D97-AF65-F5344CB8AC3E}">
        <p14:creationId xmlns:p14="http://schemas.microsoft.com/office/powerpoint/2010/main" val="4122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2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audio>
              <p:cMediaNode vol="100000">
                <p:cTn id="8"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60" y="754435"/>
            <a:ext cx="10797987" cy="1015663"/>
          </a:xfrm>
          <a:prstGeom prst="rect">
            <a:avLst/>
          </a:prstGeom>
          <a:noFill/>
        </p:spPr>
        <p:txBody>
          <a:bodyPr wrap="square" rtlCol="0">
            <a:spAutoFit/>
          </a:bodyPr>
          <a:lstStyle/>
          <a:p>
            <a:pPr algn="just"/>
            <a:r>
              <a:rPr lang="en-US" sz="2000" b="1" dirty="0">
                <a:solidFill>
                  <a:srgbClr val="0070C0"/>
                </a:solidFill>
                <a:latin typeface="Arial" panose="020B0604020202020204" pitchFamily="34" charset="0"/>
                <a:cs typeface="Arial" panose="020B0604020202020204" pitchFamily="34" charset="0"/>
              </a:rPr>
              <a:t>Exercise #2. </a:t>
            </a:r>
            <a:r>
              <a:rPr lang="en-US" sz="2000" b="1" dirty="0">
                <a:solidFill>
                  <a:prstClr val="black"/>
                </a:solidFill>
                <a:latin typeface="Arial" panose="020B0604020202020204" pitchFamily="34" charset="0"/>
                <a:cs typeface="Arial" panose="020B0604020202020204" pitchFamily="34" charset="0"/>
              </a:rPr>
              <a:t>Which are the </a:t>
            </a:r>
            <a:r>
              <a:rPr lang="en-US" sz="2000" b="1" u="sng" dirty="0">
                <a:solidFill>
                  <a:prstClr val="black"/>
                </a:solidFill>
                <a:latin typeface="Arial" panose="020B0604020202020204" pitchFamily="34" charset="0"/>
                <a:cs typeface="Arial" panose="020B0604020202020204" pitchFamily="34" charset="0"/>
              </a:rPr>
              <a:t>three</a:t>
            </a:r>
            <a:r>
              <a:rPr lang="en-US" sz="2000" b="1" dirty="0">
                <a:solidFill>
                  <a:prstClr val="black"/>
                </a:solidFill>
                <a:latin typeface="Arial" panose="020B0604020202020204" pitchFamily="34" charset="0"/>
                <a:cs typeface="Arial" panose="020B0604020202020204" pitchFamily="34" charset="0"/>
              </a:rPr>
              <a:t> most popular emoticons (emoji) or stickers you use when responding to messages?  In what situations do you use them? Place your answer in this slide.</a:t>
            </a:r>
          </a:p>
        </p:txBody>
      </p:sp>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45460" y="1874160"/>
            <a:ext cx="769495" cy="769495"/>
          </a:xfrm>
          <a:prstGeom prst="rect">
            <a:avLst/>
          </a:prstGeom>
        </p:spPr>
      </p:pic>
      <p:sp>
        <p:nvSpPr>
          <p:cNvPr id="6" name="Rectángulo 5"/>
          <p:cNvSpPr/>
          <p:nvPr/>
        </p:nvSpPr>
        <p:spPr>
          <a:xfrm>
            <a:off x="1630070" y="1904965"/>
            <a:ext cx="9813377" cy="707886"/>
          </a:xfrm>
          <a:prstGeom prst="rect">
            <a:avLst/>
          </a:prstGeom>
          <a:ln w="28575">
            <a:solidFill>
              <a:schemeClr val="accent1"/>
            </a:solidFill>
          </a:ln>
        </p:spPr>
        <p:txBody>
          <a:bodyPr wrap="square">
            <a:spAutoFit/>
          </a:bodyPr>
          <a:lstStyle/>
          <a:p>
            <a:pPr algn="just"/>
            <a:r>
              <a:rPr lang="en-US" sz="2000" b="1" dirty="0">
                <a:solidFill>
                  <a:prstClr val="black"/>
                </a:solidFill>
                <a:latin typeface="Arial" panose="020B0604020202020204" pitchFamily="34" charset="0"/>
                <a:cs typeface="Arial" panose="020B0604020202020204" pitchFamily="34" charset="0"/>
              </a:rPr>
              <a:t>Example: I use this sticker to </a:t>
            </a:r>
            <a:r>
              <a:rPr lang="en-US" sz="2000" b="1" u="sng" dirty="0">
                <a:solidFill>
                  <a:prstClr val="black"/>
                </a:solidFill>
                <a:latin typeface="Arial" panose="020B0604020202020204" pitchFamily="34" charset="0"/>
                <a:cs typeface="Arial" panose="020B0604020202020204" pitchFamily="34" charset="0"/>
              </a:rPr>
              <a:t>react to</a:t>
            </a:r>
            <a:r>
              <a:rPr lang="en-US" sz="2000" b="1" dirty="0">
                <a:solidFill>
                  <a:prstClr val="black"/>
                </a:solidFill>
                <a:latin typeface="Arial" panose="020B0604020202020204" pitchFamily="34" charset="0"/>
                <a:cs typeface="Arial" panose="020B0604020202020204" pitchFamily="34" charset="0"/>
              </a:rPr>
              <a:t> people in a chat having a long conversation. Also to </a:t>
            </a:r>
            <a:r>
              <a:rPr lang="en-US" sz="2000" b="1" u="sng" dirty="0">
                <a:solidFill>
                  <a:prstClr val="black"/>
                </a:solidFill>
                <a:latin typeface="Arial" panose="020B0604020202020204" pitchFamily="34" charset="0"/>
                <a:cs typeface="Arial" panose="020B0604020202020204" pitchFamily="34" charset="0"/>
              </a:rPr>
              <a:t>express</a:t>
            </a:r>
            <a:r>
              <a:rPr lang="en-US" sz="2000" b="1" dirty="0">
                <a:solidFill>
                  <a:prstClr val="black"/>
                </a:solidFill>
                <a:latin typeface="Arial" panose="020B0604020202020204" pitchFamily="34" charset="0"/>
                <a:cs typeface="Arial" panose="020B0604020202020204" pitchFamily="34" charset="0"/>
              </a:rPr>
              <a:t> that I am reading what they are saying.</a:t>
            </a:r>
            <a:endParaRPr lang="es-ES" sz="2000" b="1"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4416124" y="3399260"/>
            <a:ext cx="7081109" cy="646331"/>
          </a:xfrm>
          <a:prstGeom prst="rect">
            <a:avLst/>
          </a:prstGeom>
          <a:noFill/>
          <a:ln w="28575">
            <a:solidFill>
              <a:schemeClr val="accent1"/>
            </a:solidFill>
          </a:ln>
        </p:spPr>
        <p:txBody>
          <a:bodyPr wrap="square" rtlCol="0">
            <a:spAutoFit/>
          </a:bodyPr>
          <a:lstStyle/>
          <a:p>
            <a:r>
              <a:rPr lang="en-US" dirty="0">
                <a:solidFill>
                  <a:prstClr val="black"/>
                </a:solidFill>
              </a:rPr>
              <a:t>1. I use this sticker to react to my husband says beautiful things to me. Also to express that I am watching beautiful things.</a:t>
            </a:r>
          </a:p>
        </p:txBody>
      </p:sp>
      <p:pic>
        <p:nvPicPr>
          <p:cNvPr id="9" name="Imagen 8">
            <a:hlinkClick r:id="rId3" action="ppaction://hlinksldjump"/>
          </p:cNvPr>
          <p:cNvPicPr>
            <a:picLocks noChangeAspect="1"/>
          </p:cNvPicPr>
          <p:nvPr/>
        </p:nvPicPr>
        <p:blipFill>
          <a:blip r:embed="rId4"/>
          <a:stretch>
            <a:fillRect/>
          </a:stretch>
        </p:blipFill>
        <p:spPr>
          <a:xfrm>
            <a:off x="11443447" y="6140457"/>
            <a:ext cx="717156" cy="720991"/>
          </a:xfrm>
          <a:prstGeom prst="rect">
            <a:avLst/>
          </a:prstGeom>
        </p:spPr>
      </p:pic>
      <p:sp>
        <p:nvSpPr>
          <p:cNvPr id="10" name="CuadroTexto 9"/>
          <p:cNvSpPr txBox="1"/>
          <p:nvPr/>
        </p:nvSpPr>
        <p:spPr>
          <a:xfrm>
            <a:off x="606946" y="4712974"/>
            <a:ext cx="6802262" cy="646331"/>
          </a:xfrm>
          <a:prstGeom prst="rect">
            <a:avLst/>
          </a:prstGeom>
          <a:noFill/>
          <a:ln w="28575">
            <a:solidFill>
              <a:schemeClr val="accent1"/>
            </a:solidFill>
          </a:ln>
        </p:spPr>
        <p:txBody>
          <a:bodyPr wrap="square" rtlCol="0">
            <a:spAutoFit/>
          </a:bodyPr>
          <a:lstStyle/>
          <a:p>
            <a:r>
              <a:rPr lang="en-US" dirty="0">
                <a:solidFill>
                  <a:prstClr val="black"/>
                </a:solidFill>
              </a:rPr>
              <a:t>2. I use this sticker to react to people in a chat send important news.  Also to express that I am shocking. </a:t>
            </a:r>
          </a:p>
        </p:txBody>
      </p:sp>
      <p:sp>
        <p:nvSpPr>
          <p:cNvPr id="11" name="CuadroTexto 10"/>
          <p:cNvSpPr txBox="1"/>
          <p:nvPr/>
        </p:nvSpPr>
        <p:spPr>
          <a:xfrm>
            <a:off x="3564835" y="6063797"/>
            <a:ext cx="7182677" cy="646331"/>
          </a:xfrm>
          <a:prstGeom prst="rect">
            <a:avLst/>
          </a:prstGeom>
          <a:noFill/>
          <a:ln w="28575">
            <a:solidFill>
              <a:schemeClr val="accent1"/>
            </a:solidFill>
          </a:ln>
        </p:spPr>
        <p:txBody>
          <a:bodyPr wrap="square" rtlCol="0">
            <a:spAutoFit/>
          </a:bodyPr>
          <a:lstStyle/>
          <a:p>
            <a:r>
              <a:rPr lang="en-US" dirty="0">
                <a:solidFill>
                  <a:prstClr val="black"/>
                </a:solidFill>
              </a:rPr>
              <a:t>3. I use this sticker to react to people in conversations  I don't understand. Also to express that I am feeling stressed.</a:t>
            </a:r>
            <a:endParaRPr lang="es-ES" dirty="0">
              <a:solidFill>
                <a:prstClr val="black"/>
              </a:solidFill>
            </a:endParaRPr>
          </a:p>
        </p:txBody>
      </p:sp>
      <p:pic>
        <p:nvPicPr>
          <p:cNvPr id="1028" name="Picture 4" descr="Stitch: Animated Stickers (con imágenes) | Dibujo de stich ...">
            <a:extLst>
              <a:ext uri="{FF2B5EF4-FFF2-40B4-BE49-F238E27FC236}">
                <a16:creationId xmlns:a16="http://schemas.microsoft.com/office/drawing/2014/main" id="{F0DADA34-407C-4072-8153-DB9352221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194" y="2648710"/>
            <a:ext cx="2054930" cy="1663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itch: Animated Stickers sticker #2713780 | Dibujos de estich ...">
            <a:extLst>
              <a:ext uri="{FF2B5EF4-FFF2-40B4-BE49-F238E27FC236}">
                <a16:creationId xmlns:a16="http://schemas.microsoft.com/office/drawing/2014/main" id="{3A4296E7-6EB4-4282-BB86-C72C9A3A3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9208" y="4117014"/>
            <a:ext cx="2054930" cy="16631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mblr Stitch Sticker By Sandra - Stitch Png, Transparent Png ...">
            <a:extLst>
              <a:ext uri="{FF2B5EF4-FFF2-40B4-BE49-F238E27FC236}">
                <a16:creationId xmlns:a16="http://schemas.microsoft.com/office/drawing/2014/main" id="{5E2E5E70-F23E-4A2C-8060-7484CFB8935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00" l="4027" r="97315"/>
                    </a14:imgEffect>
                  </a14:imgLayer>
                </a14:imgProps>
              </a:ext>
              <a:ext uri="{28A0092B-C50C-407E-A947-70E740481C1C}">
                <a14:useLocalDpi xmlns:a14="http://schemas.microsoft.com/office/drawing/2010/main" val="0"/>
              </a:ext>
            </a:extLst>
          </a:blip>
          <a:srcRect/>
          <a:stretch>
            <a:fillRect/>
          </a:stretch>
        </p:blipFill>
        <p:spPr bwMode="auto">
          <a:xfrm>
            <a:off x="1821176" y="5404055"/>
            <a:ext cx="1567483" cy="147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7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2 WORD POWER Body language</a:t>
            </a:r>
            <a:endParaRPr lang="es-ES" sz="2800" b="1"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10"/>
          <a:srcRect l="48829" t="22978" r="14895" b="34926"/>
          <a:stretch/>
        </p:blipFill>
        <p:spPr>
          <a:xfrm>
            <a:off x="2076346" y="1580181"/>
            <a:ext cx="5943600" cy="3877734"/>
          </a:xfrm>
          <a:prstGeom prst="rect">
            <a:avLst/>
          </a:prstGeom>
        </p:spPr>
      </p:pic>
      <p:sp>
        <p:nvSpPr>
          <p:cNvPr id="4" name="CuadroTexto 3"/>
          <p:cNvSpPr txBox="1"/>
          <p:nvPr/>
        </p:nvSpPr>
        <p:spPr>
          <a:xfrm>
            <a:off x="703729" y="616426"/>
            <a:ext cx="10784541" cy="738664"/>
          </a:xfrm>
          <a:prstGeom prst="rect">
            <a:avLst/>
          </a:prstGeom>
          <a:noFill/>
        </p:spPr>
        <p:txBody>
          <a:bodyPr wrap="square" rtlCol="0">
            <a:spAutoFit/>
          </a:bodyPr>
          <a:lstStyle/>
          <a:p>
            <a:pPr algn="just"/>
            <a:r>
              <a:rPr lang="en-US" sz="1400" b="1" dirty="0">
                <a:solidFill>
                  <a:srgbClr val="0070C0"/>
                </a:solidFill>
                <a:latin typeface="Arial" panose="020B0604020202020204" pitchFamily="34" charset="0"/>
                <a:cs typeface="Arial" panose="020B0604020202020204" pitchFamily="34" charset="0"/>
              </a:rPr>
              <a:t>Exercise #3. </a:t>
            </a:r>
            <a:r>
              <a:rPr lang="en-US" sz="1400" b="1" dirty="0">
                <a:solidFill>
                  <a:prstClr val="black"/>
                </a:solidFill>
                <a:latin typeface="Arial" panose="020B0604020202020204" pitchFamily="34" charset="0"/>
                <a:cs typeface="Arial" panose="020B0604020202020204" pitchFamily="34" charset="0"/>
              </a:rPr>
              <a:t>What do you think the woman is doing in each picture? Complete your book task A. Then look at the adjectives in activity B and describe ORALLY (record your voice) </a:t>
            </a:r>
            <a:r>
              <a:rPr lang="en-US" sz="1400" b="1" u="sng" dirty="0">
                <a:solidFill>
                  <a:prstClr val="black"/>
                </a:solidFill>
                <a:latin typeface="Arial" panose="020B0604020202020204" pitchFamily="34" charset="0"/>
                <a:cs typeface="Arial" panose="020B0604020202020204" pitchFamily="34" charset="0"/>
              </a:rPr>
              <a:t>what de woman is doing and feeling</a:t>
            </a:r>
            <a:r>
              <a:rPr lang="en-US" sz="1400" b="1" dirty="0">
                <a:solidFill>
                  <a:prstClr val="black"/>
                </a:solidFill>
                <a:latin typeface="Arial" panose="020B0604020202020204" pitchFamily="34" charset="0"/>
                <a:cs typeface="Arial" panose="020B0604020202020204" pitchFamily="34" charset="0"/>
              </a:rPr>
              <a:t>. There may be more than one answer. Record one audio for the five descriptions. Listen to the example:</a:t>
            </a:r>
            <a:endParaRPr lang="es-ES" sz="1400" b="1" dirty="0">
              <a:solidFill>
                <a:prstClr val="black"/>
              </a:solidFill>
              <a:latin typeface="Arial" panose="020B0604020202020204" pitchFamily="34" charset="0"/>
              <a:cs typeface="Arial" panose="020B0604020202020204" pitchFamily="34" charset="0"/>
            </a:endParaRPr>
          </a:p>
        </p:txBody>
      </p:sp>
      <p:grpSp>
        <p:nvGrpSpPr>
          <p:cNvPr id="6" name="Grupo 5"/>
          <p:cNvGrpSpPr/>
          <p:nvPr/>
        </p:nvGrpSpPr>
        <p:grpSpPr>
          <a:xfrm>
            <a:off x="8815284" y="1198497"/>
            <a:ext cx="2512358" cy="1747341"/>
            <a:chOff x="9159689" y="2419592"/>
            <a:chExt cx="2512358" cy="1747341"/>
          </a:xfrm>
        </p:grpSpPr>
        <p:sp>
          <p:nvSpPr>
            <p:cNvPr id="9" name="Elipse 8"/>
            <p:cNvSpPr/>
            <p:nvPr/>
          </p:nvSpPr>
          <p:spPr>
            <a:xfrm>
              <a:off x="9856694" y="3034087"/>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CuadroTexto 7"/>
            <p:cNvSpPr txBox="1"/>
            <p:nvPr/>
          </p:nvSpPr>
          <p:spPr>
            <a:xfrm>
              <a:off x="9159689" y="2419592"/>
              <a:ext cx="2512358"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05883" y="2091115"/>
            <a:ext cx="609600" cy="609600"/>
          </a:xfrm>
          <a:prstGeom prst="rect">
            <a:avLst/>
          </a:prstGeom>
        </p:spPr>
      </p:pic>
      <p:grpSp>
        <p:nvGrpSpPr>
          <p:cNvPr id="14" name="Grupo 13"/>
          <p:cNvGrpSpPr/>
          <p:nvPr/>
        </p:nvGrpSpPr>
        <p:grpSpPr>
          <a:xfrm>
            <a:off x="8950495" y="3343443"/>
            <a:ext cx="2470615" cy="1651678"/>
            <a:chOff x="9012404" y="4288856"/>
            <a:chExt cx="2470615" cy="1651678"/>
          </a:xfrm>
        </p:grpSpPr>
        <p:sp>
          <p:nvSpPr>
            <p:cNvPr id="15" name="Elipse 14"/>
            <p:cNvSpPr/>
            <p:nvPr/>
          </p:nvSpPr>
          <p:spPr>
            <a:xfrm>
              <a:off x="9704191" y="48076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012404" y="4288856"/>
              <a:ext cx="2235571"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7" name="Flecha abajo 16"/>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aphicFrame>
        <p:nvGraphicFramePr>
          <p:cNvPr id="19" name="Tabla 18"/>
          <p:cNvGraphicFramePr>
            <a:graphicFrameLocks noGrp="1"/>
          </p:cNvGraphicFramePr>
          <p:nvPr/>
        </p:nvGraphicFramePr>
        <p:xfrm>
          <a:off x="2017060" y="5766050"/>
          <a:ext cx="6145305" cy="741680"/>
        </p:xfrm>
        <a:graphic>
          <a:graphicData uri="http://schemas.openxmlformats.org/drawingml/2006/table">
            <a:tbl>
              <a:tblPr firstRow="1" bandRow="1">
                <a:tableStyleId>{2D5ABB26-0587-4C30-8999-92F81FD0307C}</a:tableStyleId>
              </a:tblPr>
              <a:tblGrid>
                <a:gridCol w="1100881">
                  <a:extLst>
                    <a:ext uri="{9D8B030D-6E8A-4147-A177-3AD203B41FA5}">
                      <a16:colId xmlns:a16="http://schemas.microsoft.com/office/drawing/2014/main" val="20000"/>
                    </a:ext>
                  </a:extLst>
                </a:gridCol>
                <a:gridCol w="1223202">
                  <a:extLst>
                    <a:ext uri="{9D8B030D-6E8A-4147-A177-3AD203B41FA5}">
                      <a16:colId xmlns:a16="http://schemas.microsoft.com/office/drawing/2014/main" val="20001"/>
                    </a:ext>
                  </a:extLst>
                </a:gridCol>
                <a:gridCol w="1549388">
                  <a:extLst>
                    <a:ext uri="{9D8B030D-6E8A-4147-A177-3AD203B41FA5}">
                      <a16:colId xmlns:a16="http://schemas.microsoft.com/office/drawing/2014/main" val="20002"/>
                    </a:ext>
                  </a:extLst>
                </a:gridCol>
                <a:gridCol w="1223202">
                  <a:extLst>
                    <a:ext uri="{9D8B030D-6E8A-4147-A177-3AD203B41FA5}">
                      <a16:colId xmlns:a16="http://schemas.microsoft.com/office/drawing/2014/main" val="20003"/>
                    </a:ext>
                  </a:extLst>
                </a:gridCol>
                <a:gridCol w="1048632">
                  <a:extLst>
                    <a:ext uri="{9D8B030D-6E8A-4147-A177-3AD203B41FA5}">
                      <a16:colId xmlns:a16="http://schemas.microsoft.com/office/drawing/2014/main" val="20004"/>
                    </a:ext>
                  </a:extLst>
                </a:gridCol>
              </a:tblGrid>
              <a:tr h="370840">
                <a:tc>
                  <a:txBody>
                    <a:bodyPr/>
                    <a:lstStyle/>
                    <a:p>
                      <a:pPr algn="l"/>
                      <a:r>
                        <a:rPr lang="en-US" dirty="0">
                          <a:latin typeface="Arial" panose="020B0604020202020204" pitchFamily="34" charset="0"/>
                          <a:cs typeface="Arial" panose="020B0604020202020204" pitchFamily="34" charset="0"/>
                        </a:rPr>
                        <a:t>annoyed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a:latin typeface="Arial" panose="020B0604020202020204" pitchFamily="34" charset="0"/>
                          <a:cs typeface="Arial" panose="020B0604020202020204" pitchFamily="34" charset="0"/>
                        </a:rPr>
                        <a:t>confused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a:latin typeface="Arial" panose="020B0604020202020204" pitchFamily="34" charset="0"/>
                          <a:cs typeface="Arial" panose="020B0604020202020204" pitchFamily="34" charset="0"/>
                        </a:rPr>
                        <a:t>embarrassed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a:latin typeface="Arial" panose="020B0604020202020204" pitchFamily="34" charset="0"/>
                          <a:cs typeface="Arial" panose="020B0604020202020204" pitchFamily="34" charset="0"/>
                        </a:rPr>
                        <a:t>frustrated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a:latin typeface="Arial" panose="020B0604020202020204" pitchFamily="34" charset="0"/>
                          <a:cs typeface="Arial" panose="020B0604020202020204" pitchFamily="34" charset="0"/>
                        </a:rPr>
                        <a:t>irritated</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l"/>
                      <a:r>
                        <a:rPr lang="en-US" dirty="0">
                          <a:latin typeface="Arial" panose="020B0604020202020204" pitchFamily="34" charset="0"/>
                          <a:cs typeface="Arial" panose="020B0604020202020204" pitchFamily="34" charset="0"/>
                        </a:rPr>
                        <a:t>bored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dirty="0">
                          <a:latin typeface="Arial" panose="020B0604020202020204" pitchFamily="34" charset="0"/>
                          <a:cs typeface="Arial" panose="020B0604020202020204" pitchFamily="34" charset="0"/>
                        </a:rPr>
                        <a:t>disgusted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a:latin typeface="Arial" panose="020B0604020202020204" pitchFamily="34" charset="0"/>
                          <a:cs typeface="Arial" panose="020B0604020202020204" pitchFamily="34" charset="0"/>
                        </a:rPr>
                        <a:t>exhausted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a:latin typeface="Arial" panose="020B0604020202020204" pitchFamily="34" charset="0"/>
                          <a:cs typeface="Arial" panose="020B0604020202020204" pitchFamily="34" charset="0"/>
                        </a:rPr>
                        <a:t>impatient</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a:latin typeface="Arial" panose="020B0604020202020204" pitchFamily="34" charset="0"/>
                          <a:cs typeface="Arial" panose="020B0604020202020204" pitchFamily="34" charset="0"/>
                        </a:rPr>
                        <a:t>nervous</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91769" y="5631974"/>
            <a:ext cx="609600" cy="609600"/>
          </a:xfrm>
          <a:prstGeom prst="rect">
            <a:avLst/>
          </a:prstGeom>
        </p:spPr>
      </p:pic>
      <p:sp>
        <p:nvSpPr>
          <p:cNvPr id="21" name="CuadroTexto 20"/>
          <p:cNvSpPr txBox="1"/>
          <p:nvPr/>
        </p:nvSpPr>
        <p:spPr>
          <a:xfrm>
            <a:off x="483474" y="2700711"/>
            <a:ext cx="1287414" cy="2585323"/>
          </a:xfrm>
          <a:prstGeom prst="rect">
            <a:avLst/>
          </a:prstGeom>
          <a:noFill/>
          <a:ln>
            <a:solidFill>
              <a:schemeClr val="tx1"/>
            </a:solidFill>
          </a:ln>
        </p:spPr>
        <p:txBody>
          <a:bodyPr wrap="square" rtlCol="0">
            <a:spAutoFit/>
          </a:bodyPr>
          <a:lstStyle/>
          <a:p>
            <a:pPr>
              <a:lnSpc>
                <a:spcPct val="150000"/>
              </a:lnSpc>
            </a:pPr>
            <a:r>
              <a:rPr lang="en-US" dirty="0">
                <a:solidFill>
                  <a:prstClr val="black"/>
                </a:solidFill>
                <a:latin typeface="Arial" panose="020B0604020202020204" pitchFamily="34" charset="0"/>
                <a:cs typeface="Arial" panose="020B0604020202020204" pitchFamily="34" charset="0"/>
              </a:rPr>
              <a:t>scratching</a:t>
            </a:r>
          </a:p>
          <a:p>
            <a:pPr>
              <a:lnSpc>
                <a:spcPct val="150000"/>
              </a:lnSpc>
            </a:pPr>
            <a:r>
              <a:rPr lang="en-US" dirty="0">
                <a:solidFill>
                  <a:prstClr val="black"/>
                </a:solidFill>
                <a:latin typeface="Arial" panose="020B0604020202020204" pitchFamily="34" charset="0"/>
                <a:cs typeface="Arial" panose="020B0604020202020204" pitchFamily="34" charset="0"/>
              </a:rPr>
              <a:t>biting</a:t>
            </a:r>
          </a:p>
          <a:p>
            <a:pPr>
              <a:lnSpc>
                <a:spcPct val="150000"/>
              </a:lnSpc>
            </a:pPr>
            <a:r>
              <a:rPr lang="en-US" dirty="0">
                <a:solidFill>
                  <a:prstClr val="black"/>
                </a:solidFill>
                <a:latin typeface="Arial" panose="020B0604020202020204" pitchFamily="34" charset="0"/>
                <a:cs typeface="Arial" panose="020B0604020202020204" pitchFamily="34" charset="0"/>
              </a:rPr>
              <a:t>rolling</a:t>
            </a:r>
          </a:p>
          <a:p>
            <a:pPr>
              <a:lnSpc>
                <a:spcPct val="150000"/>
              </a:lnSpc>
            </a:pPr>
            <a:r>
              <a:rPr lang="en-US" dirty="0">
                <a:solidFill>
                  <a:prstClr val="black"/>
                </a:solidFill>
                <a:latin typeface="Arial" panose="020B0604020202020204" pitchFamily="34" charset="0"/>
                <a:cs typeface="Arial" panose="020B0604020202020204" pitchFamily="34" charset="0"/>
              </a:rPr>
              <a:t>tapping</a:t>
            </a:r>
          </a:p>
          <a:p>
            <a:pPr>
              <a:lnSpc>
                <a:spcPct val="150000"/>
              </a:lnSpc>
            </a:pPr>
            <a:r>
              <a:rPr lang="en-US" dirty="0">
                <a:solidFill>
                  <a:prstClr val="black"/>
                </a:solidFill>
                <a:latin typeface="Arial" panose="020B0604020202020204" pitchFamily="34" charset="0"/>
                <a:cs typeface="Arial" panose="020B0604020202020204" pitchFamily="34" charset="0"/>
              </a:rPr>
              <a:t>pulling</a:t>
            </a:r>
          </a:p>
          <a:p>
            <a:pPr>
              <a:lnSpc>
                <a:spcPct val="150000"/>
              </a:lnSpc>
            </a:pPr>
            <a:r>
              <a:rPr lang="en-US" dirty="0">
                <a:solidFill>
                  <a:prstClr val="black"/>
                </a:solidFill>
                <a:latin typeface="Arial" panose="020B0604020202020204" pitchFamily="34" charset="0"/>
                <a:cs typeface="Arial" panose="020B0604020202020204" pitchFamily="34" charset="0"/>
              </a:rPr>
              <a:t>wrinkling</a:t>
            </a:r>
            <a:endParaRPr lang="es-ES" dirty="0">
              <a:solidFill>
                <a:prstClr val="black"/>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15142" y="1812992"/>
            <a:ext cx="609600" cy="609600"/>
          </a:xfrm>
          <a:prstGeom prst="rect">
            <a:avLst/>
          </a:prstGeom>
        </p:spPr>
      </p:pic>
      <p:pic>
        <p:nvPicPr>
          <p:cNvPr id="18" name="Imagen 17">
            <a:hlinkClick r:id="rId12" action="ppaction://hlinksldjump"/>
          </p:cNvPr>
          <p:cNvPicPr>
            <a:picLocks noChangeAspect="1"/>
          </p:cNvPicPr>
          <p:nvPr/>
        </p:nvPicPr>
        <p:blipFill>
          <a:blip r:embed="rId13"/>
          <a:stretch>
            <a:fillRect/>
          </a:stretch>
        </p:blipFill>
        <p:spPr>
          <a:xfrm>
            <a:off x="11474844" y="6241574"/>
            <a:ext cx="717156" cy="720991"/>
          </a:xfrm>
          <a:prstGeom prst="rect">
            <a:avLst/>
          </a:prstGeom>
        </p:spPr>
      </p:pic>
      <p:sp>
        <p:nvSpPr>
          <p:cNvPr id="5" name="CuadroTexto 4"/>
          <p:cNvSpPr txBox="1"/>
          <p:nvPr/>
        </p:nvSpPr>
        <p:spPr>
          <a:xfrm>
            <a:off x="8815284" y="2944273"/>
            <a:ext cx="2850776" cy="461665"/>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Transcript: In picture A, she’s tapping her foot. She looks impatient.</a:t>
            </a:r>
            <a:endParaRPr lang="es-ES" sz="1200" dirty="0">
              <a:solidFill>
                <a:prstClr val="black"/>
              </a:solidFill>
              <a:latin typeface="Arial" panose="020B0604020202020204" pitchFamily="34" charset="0"/>
              <a:cs typeface="Arial" panose="020B0604020202020204" pitchFamily="34" charset="0"/>
            </a:endParaRPr>
          </a:p>
        </p:txBody>
      </p:sp>
      <p:pic>
        <p:nvPicPr>
          <p:cNvPr id="10" name="WhatsApp Audio 2020-06-03 at 11.17.34 PM">
            <a:hlinkClick r:id="" action="ppaction://media"/>
            <a:extLst>
              <a:ext uri="{FF2B5EF4-FFF2-40B4-BE49-F238E27FC236}">
                <a16:creationId xmlns:a16="http://schemas.microsoft.com/office/drawing/2014/main" id="{A9C2BD7D-891E-46E4-AAC9-9781C5C6E059}"/>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935872" y="4147767"/>
            <a:ext cx="609600" cy="609600"/>
          </a:xfrm>
          <a:prstGeom prst="rect">
            <a:avLst/>
          </a:prstGeom>
        </p:spPr>
      </p:pic>
      <p:sp>
        <p:nvSpPr>
          <p:cNvPr id="11" name="Rectángulo 10">
            <a:extLst>
              <a:ext uri="{FF2B5EF4-FFF2-40B4-BE49-F238E27FC236}">
                <a16:creationId xmlns:a16="http://schemas.microsoft.com/office/drawing/2014/main" id="{63F0AD16-A2D6-4732-819A-6280024EE5E5}"/>
              </a:ext>
            </a:extLst>
          </p:cNvPr>
          <p:cNvSpPr/>
          <p:nvPr/>
        </p:nvSpPr>
        <p:spPr>
          <a:xfrm>
            <a:off x="8301134" y="4995121"/>
            <a:ext cx="3857357" cy="1938992"/>
          </a:xfrm>
          <a:prstGeom prst="rect">
            <a:avLst/>
          </a:prstGeom>
        </p:spPr>
        <p:txBody>
          <a:bodyPr wrap="square">
            <a:spAutoFit/>
          </a:bodyPr>
          <a:lstStyle/>
          <a:p>
            <a:pPr marL="228600" indent="-228600">
              <a:buFont typeface="+mj-lt"/>
              <a:buAutoNum type="arabicPeriod"/>
            </a:pPr>
            <a:r>
              <a:rPr lang="es-MX" sz="1200" dirty="0"/>
              <a:t>In </a:t>
            </a:r>
            <a:r>
              <a:rPr lang="es-MX" sz="1200" dirty="0" err="1"/>
              <a:t>the</a:t>
            </a:r>
            <a:r>
              <a:rPr lang="es-MX" sz="1200" dirty="0"/>
              <a:t> </a:t>
            </a:r>
            <a:r>
              <a:rPr lang="es-MX" sz="1200" dirty="0" err="1"/>
              <a:t>second</a:t>
            </a:r>
            <a:r>
              <a:rPr lang="es-MX" sz="1200" dirty="0"/>
              <a:t> </a:t>
            </a:r>
            <a:r>
              <a:rPr lang="es-MX" sz="1200" dirty="0" err="1"/>
              <a:t>picture</a:t>
            </a:r>
            <a:r>
              <a:rPr lang="es-MX" sz="1200" dirty="0"/>
              <a:t>, </a:t>
            </a:r>
            <a:r>
              <a:rPr lang="es-MX" sz="1200" dirty="0" err="1"/>
              <a:t>she's</a:t>
            </a:r>
            <a:r>
              <a:rPr lang="es-MX" sz="1200" dirty="0"/>
              <a:t> </a:t>
            </a:r>
            <a:r>
              <a:rPr lang="es-MX" sz="1200" dirty="0" err="1"/>
              <a:t>biting</a:t>
            </a:r>
            <a:r>
              <a:rPr lang="es-MX" sz="1200" dirty="0"/>
              <a:t> </a:t>
            </a:r>
            <a:r>
              <a:rPr lang="es-MX" sz="1200" dirty="0" err="1"/>
              <a:t>her</a:t>
            </a:r>
            <a:r>
              <a:rPr lang="es-MX" sz="1200" dirty="0"/>
              <a:t> </a:t>
            </a:r>
            <a:r>
              <a:rPr lang="es-MX" sz="1200" dirty="0" err="1"/>
              <a:t>nails</a:t>
            </a:r>
            <a:r>
              <a:rPr lang="es-MX" sz="1200" dirty="0"/>
              <a:t>. </a:t>
            </a:r>
            <a:r>
              <a:rPr lang="es-MX" sz="1200" dirty="0" err="1"/>
              <a:t>She</a:t>
            </a:r>
            <a:r>
              <a:rPr lang="es-MX" sz="1200" dirty="0"/>
              <a:t> looks </a:t>
            </a:r>
            <a:r>
              <a:rPr lang="es-MX" sz="1200" dirty="0" err="1"/>
              <a:t>nervous</a:t>
            </a:r>
            <a:r>
              <a:rPr lang="es-MX" sz="1200" dirty="0"/>
              <a:t>.</a:t>
            </a:r>
          </a:p>
          <a:p>
            <a:pPr marL="228600" indent="-228600">
              <a:buFont typeface="+mj-lt"/>
              <a:buAutoNum type="arabicPeriod"/>
            </a:pPr>
            <a:r>
              <a:rPr lang="es-MX" sz="1200" dirty="0"/>
              <a:t>In </a:t>
            </a:r>
            <a:r>
              <a:rPr lang="es-MX" sz="1200" dirty="0" err="1"/>
              <a:t>the</a:t>
            </a:r>
            <a:r>
              <a:rPr lang="es-MX" sz="1200" dirty="0"/>
              <a:t> </a:t>
            </a:r>
            <a:r>
              <a:rPr lang="es-MX" sz="1200" dirty="0" err="1"/>
              <a:t>third</a:t>
            </a:r>
            <a:r>
              <a:rPr lang="es-MX" sz="1200" dirty="0"/>
              <a:t> </a:t>
            </a:r>
            <a:r>
              <a:rPr lang="es-MX" sz="1200" dirty="0" err="1"/>
              <a:t>picture</a:t>
            </a:r>
            <a:r>
              <a:rPr lang="es-MX" sz="1200" dirty="0"/>
              <a:t>, </a:t>
            </a:r>
            <a:r>
              <a:rPr lang="es-MX" sz="1200" dirty="0" err="1"/>
              <a:t>she's</a:t>
            </a:r>
            <a:r>
              <a:rPr lang="es-MX" sz="1200" dirty="0"/>
              <a:t> </a:t>
            </a:r>
            <a:r>
              <a:rPr lang="es-MX" sz="1200" dirty="0" err="1"/>
              <a:t>pulling</a:t>
            </a:r>
            <a:r>
              <a:rPr lang="es-MX" sz="1200" dirty="0"/>
              <a:t> </a:t>
            </a:r>
            <a:r>
              <a:rPr lang="es-MX" sz="1200" dirty="0" err="1"/>
              <a:t>her</a:t>
            </a:r>
            <a:r>
              <a:rPr lang="es-MX" sz="1200" dirty="0"/>
              <a:t> </a:t>
            </a:r>
            <a:r>
              <a:rPr lang="es-MX" sz="1200" dirty="0" err="1"/>
              <a:t>hair</a:t>
            </a:r>
            <a:r>
              <a:rPr lang="es-MX" sz="1200" dirty="0"/>
              <a:t> </a:t>
            </a:r>
            <a:r>
              <a:rPr lang="es-MX" sz="1200" dirty="0" err="1"/>
              <a:t>out</a:t>
            </a:r>
            <a:r>
              <a:rPr lang="es-MX" sz="1200" dirty="0"/>
              <a:t>. </a:t>
            </a:r>
            <a:r>
              <a:rPr lang="es-MX" sz="1200" dirty="0" err="1"/>
              <a:t>She</a:t>
            </a:r>
            <a:r>
              <a:rPr lang="es-MX" sz="1200" dirty="0"/>
              <a:t> looks </a:t>
            </a:r>
            <a:r>
              <a:rPr lang="es-MX" sz="1200" dirty="0" err="1"/>
              <a:t>frustrated</a:t>
            </a:r>
            <a:r>
              <a:rPr lang="es-MX" sz="1200" dirty="0"/>
              <a:t>.</a:t>
            </a:r>
          </a:p>
          <a:p>
            <a:pPr marL="228600" indent="-228600">
              <a:buFont typeface="+mj-lt"/>
              <a:buAutoNum type="arabicPeriod"/>
            </a:pPr>
            <a:r>
              <a:rPr lang="es-MX" sz="1200" dirty="0"/>
              <a:t>In </a:t>
            </a:r>
            <a:r>
              <a:rPr lang="es-MX" sz="1200" dirty="0" err="1"/>
              <a:t>the</a:t>
            </a:r>
            <a:r>
              <a:rPr lang="es-MX" sz="1200" dirty="0"/>
              <a:t> </a:t>
            </a:r>
            <a:r>
              <a:rPr lang="es-MX" sz="1200" dirty="0" err="1"/>
              <a:t>fourth</a:t>
            </a:r>
            <a:r>
              <a:rPr lang="es-MX" sz="1200" dirty="0"/>
              <a:t> </a:t>
            </a:r>
            <a:r>
              <a:rPr lang="es-MX" sz="1200" dirty="0" err="1"/>
              <a:t>picture</a:t>
            </a:r>
            <a:r>
              <a:rPr lang="es-MX" sz="1200" dirty="0"/>
              <a:t>, </a:t>
            </a:r>
            <a:r>
              <a:rPr lang="es-MX" sz="1200" dirty="0" err="1"/>
              <a:t>she's</a:t>
            </a:r>
            <a:r>
              <a:rPr lang="es-MX" sz="1200" dirty="0"/>
              <a:t> </a:t>
            </a:r>
            <a:r>
              <a:rPr lang="es-MX" sz="1200" dirty="0" err="1"/>
              <a:t>rolling</a:t>
            </a:r>
            <a:r>
              <a:rPr lang="es-MX" sz="1200" dirty="0"/>
              <a:t> </a:t>
            </a:r>
            <a:r>
              <a:rPr lang="es-MX" sz="1200" dirty="0" err="1"/>
              <a:t>her</a:t>
            </a:r>
            <a:r>
              <a:rPr lang="es-MX" sz="1200" dirty="0"/>
              <a:t> </a:t>
            </a:r>
            <a:r>
              <a:rPr lang="es-MX" sz="1200" dirty="0" err="1"/>
              <a:t>eyes</a:t>
            </a:r>
            <a:r>
              <a:rPr lang="es-MX" sz="1200" dirty="0"/>
              <a:t>. </a:t>
            </a:r>
            <a:r>
              <a:rPr lang="es-MX" sz="1200" dirty="0" err="1"/>
              <a:t>She</a:t>
            </a:r>
            <a:r>
              <a:rPr lang="es-MX" sz="1200" dirty="0"/>
              <a:t> looks </a:t>
            </a:r>
            <a:r>
              <a:rPr lang="es-MX" sz="1200" dirty="0" err="1"/>
              <a:t>annoyed</a:t>
            </a:r>
            <a:r>
              <a:rPr lang="es-MX" sz="1200" dirty="0"/>
              <a:t>.</a:t>
            </a:r>
          </a:p>
          <a:p>
            <a:pPr marL="228600" indent="-228600">
              <a:buFont typeface="+mj-lt"/>
              <a:buAutoNum type="arabicPeriod"/>
            </a:pPr>
            <a:r>
              <a:rPr lang="es-MX" sz="1200" dirty="0"/>
              <a:t>In </a:t>
            </a:r>
            <a:r>
              <a:rPr lang="es-MX" sz="1200" dirty="0" err="1"/>
              <a:t>the</a:t>
            </a:r>
            <a:r>
              <a:rPr lang="es-MX" sz="1200" dirty="0"/>
              <a:t> </a:t>
            </a:r>
            <a:r>
              <a:rPr lang="es-MX" sz="1200" dirty="0" err="1"/>
              <a:t>fifth</a:t>
            </a:r>
            <a:r>
              <a:rPr lang="es-MX" sz="1200" dirty="0"/>
              <a:t> </a:t>
            </a:r>
            <a:r>
              <a:rPr lang="es-MX" sz="1200" dirty="0" err="1"/>
              <a:t>picture</a:t>
            </a:r>
            <a:r>
              <a:rPr lang="es-MX" sz="1200" dirty="0"/>
              <a:t>, </a:t>
            </a:r>
            <a:r>
              <a:rPr lang="es-MX" sz="1200" dirty="0" err="1"/>
              <a:t>she's</a:t>
            </a:r>
            <a:r>
              <a:rPr lang="es-MX" sz="1200" dirty="0"/>
              <a:t> </a:t>
            </a:r>
            <a:r>
              <a:rPr lang="es-MX" sz="1200" dirty="0" err="1"/>
              <a:t>wrinkling</a:t>
            </a:r>
            <a:r>
              <a:rPr lang="es-MX" sz="1200" dirty="0"/>
              <a:t> </a:t>
            </a:r>
            <a:r>
              <a:rPr lang="es-MX" sz="1200" dirty="0" err="1"/>
              <a:t>her</a:t>
            </a:r>
            <a:r>
              <a:rPr lang="es-MX" sz="1200" dirty="0"/>
              <a:t> </a:t>
            </a:r>
            <a:r>
              <a:rPr lang="es-MX" sz="1200" dirty="0" err="1"/>
              <a:t>nose</a:t>
            </a:r>
            <a:r>
              <a:rPr lang="es-MX" sz="1200" dirty="0"/>
              <a:t>. </a:t>
            </a:r>
            <a:r>
              <a:rPr lang="es-MX" sz="1200" dirty="0" err="1"/>
              <a:t>She</a:t>
            </a:r>
            <a:r>
              <a:rPr lang="es-MX" sz="1200" dirty="0"/>
              <a:t> looks </a:t>
            </a:r>
            <a:r>
              <a:rPr lang="es-MX" sz="1200" dirty="0" err="1"/>
              <a:t>disgusted</a:t>
            </a:r>
            <a:r>
              <a:rPr lang="es-MX" sz="1200" dirty="0"/>
              <a:t>.</a:t>
            </a:r>
          </a:p>
          <a:p>
            <a:pPr marL="228600" indent="-228600">
              <a:buFont typeface="+mj-lt"/>
              <a:buAutoNum type="arabicPeriod"/>
            </a:pPr>
            <a:r>
              <a:rPr lang="es-MX" sz="1200" dirty="0"/>
              <a:t>In </a:t>
            </a:r>
            <a:r>
              <a:rPr lang="es-MX" sz="1200" dirty="0" err="1"/>
              <a:t>the</a:t>
            </a:r>
            <a:r>
              <a:rPr lang="es-MX" sz="1200" dirty="0"/>
              <a:t> </a:t>
            </a:r>
            <a:r>
              <a:rPr lang="es-MX" sz="1200" dirty="0" err="1"/>
              <a:t>sixth</a:t>
            </a:r>
            <a:r>
              <a:rPr lang="es-MX" sz="1200" dirty="0"/>
              <a:t> </a:t>
            </a:r>
            <a:r>
              <a:rPr lang="es-MX" sz="1200" dirty="0" err="1"/>
              <a:t>picture</a:t>
            </a:r>
            <a:r>
              <a:rPr lang="es-MX" sz="1200" dirty="0"/>
              <a:t>, </a:t>
            </a:r>
            <a:r>
              <a:rPr lang="es-MX" sz="1200" dirty="0" err="1"/>
              <a:t>she's</a:t>
            </a:r>
            <a:r>
              <a:rPr lang="es-MX" sz="1200" dirty="0"/>
              <a:t> </a:t>
            </a:r>
            <a:r>
              <a:rPr lang="es-MX" sz="1200" dirty="0" err="1"/>
              <a:t>scratching</a:t>
            </a:r>
            <a:r>
              <a:rPr lang="es-MX" sz="1200" dirty="0"/>
              <a:t> </a:t>
            </a:r>
            <a:r>
              <a:rPr lang="es-MX" sz="1200" dirty="0" err="1"/>
              <a:t>her</a:t>
            </a:r>
            <a:r>
              <a:rPr lang="es-MX" sz="1200" dirty="0"/>
              <a:t> head. </a:t>
            </a:r>
            <a:r>
              <a:rPr lang="es-MX" sz="1200" dirty="0" err="1"/>
              <a:t>She</a:t>
            </a:r>
            <a:r>
              <a:rPr lang="es-MX" sz="1200" dirty="0"/>
              <a:t> looks </a:t>
            </a:r>
            <a:r>
              <a:rPr lang="es-MX" sz="1200" dirty="0" err="1"/>
              <a:t>confused</a:t>
            </a:r>
            <a:r>
              <a:rPr lang="es-MX" sz="1200" dirty="0"/>
              <a:t>.</a:t>
            </a:r>
          </a:p>
        </p:txBody>
      </p:sp>
    </p:spTree>
    <p:extLst>
      <p:ext uri="{BB962C8B-B14F-4D97-AF65-F5344CB8AC3E}">
        <p14:creationId xmlns:p14="http://schemas.microsoft.com/office/powerpoint/2010/main" val="24875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37" fill="hold"/>
                                        <p:tgtEl>
                                          <p:spTgt spid="13"/>
                                        </p:tgtEl>
                                      </p:cBhvr>
                                    </p:cmd>
                                  </p:childTnLst>
                                </p:cTn>
                              </p:par>
                            </p:childTnLst>
                          </p:cTn>
                        </p:par>
                      </p:childTnLst>
                    </p:cTn>
                  </p:par>
                </p:childTnLst>
              </p:cTn>
              <p:nextCondLst>
                <p:cond evt="onClick" delay="0">
                  <p:tgtEl>
                    <p:spTgt spid="13"/>
                  </p:tgtEl>
                </p:cond>
              </p:nextCondLst>
            </p:seq>
            <p:audio>
              <p:cMediaNode vol="80000">
                <p:cTn id="12" fill="hold" display="0">
                  <p:stCondLst>
                    <p:cond delay="indefinite"/>
                  </p:stCondLst>
                  <p:endCondLst>
                    <p:cond evt="onStopAudio" delay="0">
                      <p:tgtEl>
                        <p:sldTgt/>
                      </p:tgtEl>
                    </p:cond>
                  </p:endCondLst>
                </p:cTn>
                <p:tgtEl>
                  <p:spTgt spid="13"/>
                </p:tgtEl>
              </p:cMediaNode>
            </p:audio>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522" fill="hold"/>
                                        <p:tgtEl>
                                          <p:spTgt spid="20"/>
                                        </p:tgtEl>
                                      </p:cBhvr>
                                    </p:cmd>
                                  </p:childTnLst>
                                </p:cTn>
                              </p:par>
                            </p:childTnLst>
                          </p:cTn>
                        </p:par>
                      </p:childTnLst>
                    </p:cTn>
                  </p:par>
                </p:childTnLst>
              </p:cTn>
              <p:nextCondLst>
                <p:cond evt="onClick" delay="0">
                  <p:tgtEl>
                    <p:spTgt spid="20"/>
                  </p:tgtEl>
                </p:cond>
              </p:nextCondLst>
            </p:seq>
            <p:audio>
              <p:cMediaNode vol="80000">
                <p:cTn id="18" fill="hold" display="0">
                  <p:stCondLst>
                    <p:cond delay="indefinite"/>
                  </p:stCondLst>
                  <p:endCondLst>
                    <p:cond evt="onStopAudio" delay="0">
                      <p:tgtEl>
                        <p:sldTgt/>
                      </p:tgtEl>
                    </p:cond>
                  </p:endCondLst>
                </p:cTn>
                <p:tgtEl>
                  <p:spTgt spid="20"/>
                </p:tgtEl>
              </p:cMediaNode>
            </p:audio>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009" fill="hold"/>
                                        <p:tgtEl>
                                          <p:spTgt spid="22"/>
                                        </p:tgtEl>
                                      </p:cBhvr>
                                    </p:cmd>
                                  </p:childTnLst>
                                </p:cTn>
                              </p:par>
                            </p:childTnLst>
                          </p:cTn>
                        </p:par>
                      </p:childTnLst>
                    </p:cTn>
                  </p:par>
                </p:childTnLst>
              </p:cTn>
              <p:nextCondLst>
                <p:cond evt="onClick" delay="0">
                  <p:tgtEl>
                    <p:spTgt spid="22"/>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979"/>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20638" y="731566"/>
            <a:ext cx="10757647" cy="1015663"/>
          </a:xfrm>
          <a:prstGeom prst="rect">
            <a:avLst/>
          </a:prstGeom>
          <a:noFill/>
        </p:spPr>
        <p:txBody>
          <a:bodyPr wrap="square" rtlCol="0">
            <a:spAutoFit/>
          </a:bodyPr>
          <a:lstStyle/>
          <a:p>
            <a:pPr algn="just"/>
            <a:r>
              <a:rPr lang="en-US" sz="2000" dirty="0">
                <a:solidFill>
                  <a:prstClr val="black"/>
                </a:solidFill>
                <a:latin typeface="Arial" panose="020B0604020202020204" pitchFamily="34" charset="0"/>
                <a:cs typeface="Arial" panose="020B0604020202020204" pitchFamily="34" charset="0"/>
              </a:rPr>
              <a:t>When </a:t>
            </a:r>
            <a:r>
              <a:rPr lang="en-US" sz="2000" b="1" dirty="0">
                <a:solidFill>
                  <a:prstClr val="black"/>
                </a:solidFill>
                <a:latin typeface="Arial" panose="020B0604020202020204" pitchFamily="34" charset="0"/>
                <a:cs typeface="Arial" panose="020B0604020202020204" pitchFamily="34" charset="0"/>
              </a:rPr>
              <a:t>we are not sure </a:t>
            </a:r>
            <a:r>
              <a:rPr lang="en-US" sz="2000" dirty="0">
                <a:solidFill>
                  <a:prstClr val="black"/>
                </a:solidFill>
                <a:latin typeface="Arial" panose="020B0604020202020204" pitchFamily="34" charset="0"/>
                <a:cs typeface="Arial" panose="020B0604020202020204" pitchFamily="34" charset="0"/>
              </a:rPr>
              <a:t>about the meaning of something (for example discussing what gestures from different cultures mean)</a:t>
            </a:r>
            <a:r>
              <a:rPr lang="es-ES" sz="2000" dirty="0">
                <a:solidFill>
                  <a:prstClr val="black"/>
                </a:solidFill>
                <a:latin typeface="Arial" panose="020B0604020202020204" pitchFamily="34" charset="0"/>
                <a:cs typeface="Arial" panose="020B0604020202020204" pitchFamily="34" charset="0"/>
              </a:rPr>
              <a:t>,</a:t>
            </a:r>
            <a:r>
              <a:rPr lang="en-US" sz="2000" dirty="0">
                <a:solidFill>
                  <a:prstClr val="black"/>
                </a:solidFill>
                <a:latin typeface="Arial" panose="020B0604020202020204" pitchFamily="34" charset="0"/>
                <a:cs typeface="Arial" panose="020B0604020202020204" pitchFamily="34" charset="0"/>
              </a:rPr>
              <a:t> we use modals of possibility (</a:t>
            </a:r>
            <a:r>
              <a:rPr lang="en-US" sz="2000" b="1" i="1" dirty="0">
                <a:solidFill>
                  <a:srgbClr val="0070C0"/>
                </a:solidFill>
                <a:latin typeface="Arial" panose="020B0604020202020204" pitchFamily="34" charset="0"/>
                <a:cs typeface="Arial" panose="020B0604020202020204" pitchFamily="34" charset="0"/>
              </a:rPr>
              <a:t>might, may, could</a:t>
            </a:r>
            <a:r>
              <a:rPr lang="en-US" sz="2000" dirty="0">
                <a:solidFill>
                  <a:prstClr val="black"/>
                </a:solidFill>
                <a:latin typeface="Arial" panose="020B0604020202020204" pitchFamily="34" charset="0"/>
                <a:cs typeface="Arial" panose="020B0604020202020204" pitchFamily="34" charset="0"/>
              </a:rPr>
              <a:t>) or adverbs (</a:t>
            </a:r>
            <a:r>
              <a:rPr lang="en-US" sz="2000" b="1" i="1" dirty="0">
                <a:solidFill>
                  <a:srgbClr val="0070C0"/>
                </a:solidFill>
                <a:latin typeface="Arial" panose="020B0604020202020204" pitchFamily="34" charset="0"/>
                <a:cs typeface="Arial" panose="020B0604020202020204" pitchFamily="34" charset="0"/>
              </a:rPr>
              <a:t>maybe, perhaps, possibly, probably</a:t>
            </a:r>
            <a:r>
              <a:rPr lang="en-US" sz="2000" dirty="0">
                <a:solidFill>
                  <a:prstClr val="black"/>
                </a:solidFill>
                <a:latin typeface="Arial" panose="020B0604020202020204" pitchFamily="34" charset="0"/>
                <a:cs typeface="Arial" panose="020B0604020202020204" pitchFamily="34" charset="0"/>
              </a:rPr>
              <a:t>).</a:t>
            </a:r>
            <a:endParaRPr lang="es-ES" sz="2000"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nvGraphicFramePr>
        <p:xfrm>
          <a:off x="3565228" y="2357134"/>
          <a:ext cx="5888318" cy="1584960"/>
        </p:xfrm>
        <a:graphic>
          <a:graphicData uri="http://schemas.openxmlformats.org/drawingml/2006/table">
            <a:tbl>
              <a:tblPr firstRow="1" bandRow="1">
                <a:tableStyleId>{2D5ABB26-0587-4C30-8999-92F81FD0307C}</a:tableStyleId>
              </a:tblPr>
              <a:tblGrid>
                <a:gridCol w="2782047">
                  <a:extLst>
                    <a:ext uri="{9D8B030D-6E8A-4147-A177-3AD203B41FA5}">
                      <a16:colId xmlns:a16="http://schemas.microsoft.com/office/drawing/2014/main" val="20000"/>
                    </a:ext>
                  </a:extLst>
                </a:gridCol>
                <a:gridCol w="3106271">
                  <a:extLst>
                    <a:ext uri="{9D8B030D-6E8A-4147-A177-3AD203B41FA5}">
                      <a16:colId xmlns:a16="http://schemas.microsoft.com/office/drawing/2014/main" val="20001"/>
                    </a:ext>
                  </a:extLst>
                </a:gridCol>
              </a:tblGrid>
              <a:tr h="370840">
                <a:tc>
                  <a:txBody>
                    <a:bodyPr/>
                    <a:lstStyle/>
                    <a:p>
                      <a:r>
                        <a:rPr lang="en-US" sz="2000" dirty="0">
                          <a:latin typeface="Arial" panose="020B0604020202020204" pitchFamily="34" charset="0"/>
                          <a:cs typeface="Arial" panose="020B0604020202020204" pitchFamily="34" charset="0"/>
                        </a:rPr>
                        <a:t>MODALS</a:t>
                      </a:r>
                      <a:endParaRPr lang="es-E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ADVERBS</a:t>
                      </a: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i="1" dirty="0">
                          <a:latin typeface="Arial" panose="020B0604020202020204" pitchFamily="34" charset="0"/>
                          <a:cs typeface="Arial" panose="020B0604020202020204" pitchFamily="34" charset="0"/>
                        </a:rPr>
                        <a:t>It </a:t>
                      </a:r>
                      <a:r>
                        <a:rPr lang="en-US" sz="2000" b="1" i="1" dirty="0">
                          <a:solidFill>
                            <a:srgbClr val="0070C0"/>
                          </a:solidFill>
                          <a:latin typeface="Arial" panose="020B0604020202020204" pitchFamily="34" charset="0"/>
                          <a:cs typeface="Arial" panose="020B0604020202020204" pitchFamily="34" charset="0"/>
                        </a:rPr>
                        <a:t>might/may</a:t>
                      </a:r>
                      <a:r>
                        <a:rPr lang="en-US" sz="2000" i="1" dirty="0">
                          <a:solidFill>
                            <a:srgbClr val="0070C0"/>
                          </a:solidFill>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b="1" i="1" dirty="0">
                          <a:solidFill>
                            <a:srgbClr val="0070C0"/>
                          </a:solidFill>
                          <a:latin typeface="Arial" panose="020B0604020202020204" pitchFamily="34" charset="0"/>
                          <a:cs typeface="Arial" panose="020B0604020202020204" pitchFamily="34" charset="0"/>
                        </a:rPr>
                        <a:t>Maybe/Perhaps</a:t>
                      </a:r>
                      <a:r>
                        <a:rPr lang="en-US" sz="2000" i="1" dirty="0">
                          <a:latin typeface="Arial" panose="020B0604020202020204" pitchFamily="34" charset="0"/>
                          <a:cs typeface="Arial" panose="020B0604020202020204" pitchFamily="34" charset="0"/>
                        </a:rPr>
                        <a:t> it mean</a:t>
                      </a:r>
                      <a:r>
                        <a:rPr lang="en-US" sz="2000" i="1" dirty="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i="1" dirty="0">
                          <a:latin typeface="Arial" panose="020B0604020202020204" pitchFamily="34" charset="0"/>
                          <a:cs typeface="Arial" panose="020B0604020202020204" pitchFamily="34" charset="0"/>
                        </a:rPr>
                        <a:t>It </a:t>
                      </a:r>
                      <a:r>
                        <a:rPr lang="en-US" sz="2000" b="1" i="1" dirty="0">
                          <a:solidFill>
                            <a:srgbClr val="0070C0"/>
                          </a:solidFill>
                          <a:latin typeface="Arial" panose="020B0604020202020204" pitchFamily="34" charset="0"/>
                          <a:cs typeface="Arial" panose="020B0604020202020204" pitchFamily="34" charset="0"/>
                        </a:rPr>
                        <a:t>could</a:t>
                      </a:r>
                      <a:r>
                        <a:rPr lang="en-US" sz="2000" b="1"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a:latin typeface="Arial" panose="020B0604020202020204" pitchFamily="34" charset="0"/>
                          <a:cs typeface="Arial" panose="020B0604020202020204" pitchFamily="34" charset="0"/>
                        </a:rPr>
                        <a:t>It </a:t>
                      </a:r>
                      <a:r>
                        <a:rPr lang="en-US" sz="2000" b="1" i="1" dirty="0">
                          <a:solidFill>
                            <a:srgbClr val="0070C0"/>
                          </a:solidFill>
                          <a:latin typeface="Arial" panose="020B0604020202020204" pitchFamily="34" charset="0"/>
                          <a:cs typeface="Arial" panose="020B0604020202020204" pitchFamily="34" charset="0"/>
                        </a:rPr>
                        <a:t>probably</a:t>
                      </a:r>
                      <a:r>
                        <a:rPr lang="en-US" sz="2000" i="1" baseline="0" dirty="0">
                          <a:latin typeface="Arial" panose="020B0604020202020204" pitchFamily="34" charset="0"/>
                          <a:cs typeface="Arial" panose="020B0604020202020204" pitchFamily="34" charset="0"/>
                        </a:rPr>
                        <a:t> mean</a:t>
                      </a:r>
                      <a:r>
                        <a:rPr lang="en-US" sz="2000" i="1" baseline="0" dirty="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i="1" dirty="0">
                          <a:latin typeface="Arial" panose="020B0604020202020204" pitchFamily="34" charset="0"/>
                          <a:cs typeface="Arial" panose="020B0604020202020204" pitchFamily="34" charset="0"/>
                        </a:rPr>
                        <a:t>It </a:t>
                      </a:r>
                      <a:r>
                        <a:rPr lang="en-US" sz="2000" b="1" i="1" dirty="0">
                          <a:solidFill>
                            <a:srgbClr val="7030A0"/>
                          </a:solidFill>
                          <a:latin typeface="Arial" panose="020B0604020202020204" pitchFamily="34" charset="0"/>
                          <a:cs typeface="Arial" panose="020B0604020202020204" pitchFamily="34" charset="0"/>
                        </a:rPr>
                        <a:t>must</a:t>
                      </a:r>
                      <a:r>
                        <a:rPr lang="en-US" sz="2000" i="1" dirty="0">
                          <a:latin typeface="Arial" panose="020B0604020202020204" pitchFamily="34" charset="0"/>
                          <a:cs typeface="Arial" panose="020B0604020202020204" pitchFamily="34" charset="0"/>
                        </a:rPr>
                        <a:t> 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a:latin typeface="Arial" panose="020B0604020202020204" pitchFamily="34" charset="0"/>
                          <a:cs typeface="Arial" panose="020B0604020202020204" pitchFamily="34" charset="0"/>
                        </a:rPr>
                        <a:t>It </a:t>
                      </a:r>
                      <a:r>
                        <a:rPr lang="en-US" sz="2000" b="1" i="1" dirty="0">
                          <a:solidFill>
                            <a:srgbClr val="7030A0"/>
                          </a:solidFill>
                          <a:latin typeface="Arial" panose="020B0604020202020204" pitchFamily="34" charset="0"/>
                          <a:cs typeface="Arial" panose="020B0604020202020204" pitchFamily="34" charset="0"/>
                        </a:rPr>
                        <a:t>definitely</a:t>
                      </a:r>
                      <a:r>
                        <a:rPr lang="en-US" sz="2000" i="1" dirty="0">
                          <a:latin typeface="Arial" panose="020B0604020202020204" pitchFamily="34" charset="0"/>
                          <a:cs typeface="Arial" panose="020B0604020202020204" pitchFamily="34" charset="0"/>
                        </a:rPr>
                        <a:t> mean</a:t>
                      </a:r>
                      <a:r>
                        <a:rPr lang="en-US" sz="2000" i="1" dirty="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12" name="CuadroTexto 11"/>
          <p:cNvSpPr txBox="1"/>
          <p:nvPr/>
        </p:nvSpPr>
        <p:spPr>
          <a:xfrm>
            <a:off x="814891" y="4718928"/>
            <a:ext cx="11277601" cy="400110"/>
          </a:xfrm>
          <a:prstGeom prst="rect">
            <a:avLst/>
          </a:prstGeom>
          <a:noFill/>
        </p:spPr>
        <p:txBody>
          <a:bodyPr wrap="square" rtlCol="0">
            <a:spAutoFit/>
          </a:bodyPr>
          <a:lstStyle/>
          <a:p>
            <a:r>
              <a:rPr lang="en-US" sz="2000" dirty="0">
                <a:solidFill>
                  <a:prstClr val="black"/>
                </a:solidFill>
                <a:latin typeface="Arial" panose="020B0604020202020204" pitchFamily="34" charset="0"/>
                <a:cs typeface="Arial" panose="020B0604020202020204" pitchFamily="34" charset="0"/>
              </a:rPr>
              <a:t>When </a:t>
            </a:r>
            <a:r>
              <a:rPr lang="en-US" sz="2000" b="1" dirty="0">
                <a:solidFill>
                  <a:prstClr val="black"/>
                </a:solidFill>
                <a:latin typeface="Arial" panose="020B0604020202020204" pitchFamily="34" charset="0"/>
                <a:cs typeface="Arial" panose="020B0604020202020204" pitchFamily="34" charset="0"/>
              </a:rPr>
              <a:t>we are sure </a:t>
            </a:r>
            <a:r>
              <a:rPr lang="en-US" sz="2000" dirty="0">
                <a:solidFill>
                  <a:prstClr val="black"/>
                </a:solidFill>
                <a:latin typeface="Arial" panose="020B0604020202020204" pitchFamily="34" charset="0"/>
                <a:cs typeface="Arial" panose="020B0604020202020204" pitchFamily="34" charset="0"/>
              </a:rPr>
              <a:t>about the meaning of something, we use modal </a:t>
            </a:r>
            <a:r>
              <a:rPr lang="en-US" sz="2000" b="1" i="1" dirty="0">
                <a:solidFill>
                  <a:srgbClr val="7030A0"/>
                </a:solidFill>
                <a:latin typeface="Arial" panose="020B0604020202020204" pitchFamily="34" charset="0"/>
                <a:cs typeface="Arial" panose="020B0604020202020204" pitchFamily="34" charset="0"/>
              </a:rPr>
              <a:t>must</a:t>
            </a:r>
            <a:r>
              <a:rPr lang="en-US" sz="2000" dirty="0">
                <a:solidFill>
                  <a:prstClr val="black"/>
                </a:solidFill>
                <a:latin typeface="Arial" panose="020B0604020202020204" pitchFamily="34" charset="0"/>
                <a:cs typeface="Arial" panose="020B0604020202020204" pitchFamily="34" charset="0"/>
              </a:rPr>
              <a:t> or the adverb </a:t>
            </a:r>
            <a:r>
              <a:rPr lang="en-US" sz="2000" b="1" i="1" dirty="0">
                <a:solidFill>
                  <a:srgbClr val="7030A0"/>
                </a:solidFill>
                <a:latin typeface="Arial" panose="020B0604020202020204" pitchFamily="34" charset="0"/>
                <a:cs typeface="Arial" panose="020B0604020202020204" pitchFamily="34" charset="0"/>
              </a:rPr>
              <a:t>definitely</a:t>
            </a:r>
            <a:r>
              <a:rPr lang="en-US" sz="2000" i="1" dirty="0">
                <a:solidFill>
                  <a:prstClr val="black"/>
                </a:solidFill>
                <a:latin typeface="Arial" panose="020B0604020202020204" pitchFamily="34" charset="0"/>
                <a:cs typeface="Arial" panose="020B0604020202020204" pitchFamily="34" charset="0"/>
              </a:rPr>
              <a:t>.</a:t>
            </a:r>
            <a:endParaRPr lang="es-ES" sz="2000" i="1"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510091" y="5139088"/>
            <a:ext cx="10919013" cy="1323439"/>
          </a:xfrm>
          <a:prstGeom prst="rect">
            <a:avLst/>
          </a:prstGeom>
          <a:noFill/>
          <a:ln w="38100">
            <a:solidFill>
              <a:schemeClr val="accent1"/>
            </a:solidFill>
          </a:ln>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Answer:</a:t>
            </a:r>
          </a:p>
          <a:p>
            <a:r>
              <a:rPr lang="en-US" sz="2000" dirty="0">
                <a:solidFill>
                  <a:prstClr val="black"/>
                </a:solidFill>
                <a:latin typeface="Arial" panose="020B0604020202020204" pitchFamily="34" charset="0"/>
                <a:cs typeface="Arial" panose="020B0604020202020204" pitchFamily="34" charset="0"/>
              </a:rPr>
              <a:t>Do </a:t>
            </a:r>
            <a:r>
              <a:rPr lang="en-US" sz="2000" b="1" dirty="0">
                <a:solidFill>
                  <a:prstClr val="black"/>
                </a:solidFill>
                <a:latin typeface="Arial" panose="020B0604020202020204" pitchFamily="34" charset="0"/>
                <a:cs typeface="Arial" panose="020B0604020202020204" pitchFamily="34" charset="0"/>
              </a:rPr>
              <a:t>modals </a:t>
            </a:r>
            <a:r>
              <a:rPr lang="en-US" sz="2000" dirty="0">
                <a:solidFill>
                  <a:prstClr val="black"/>
                </a:solidFill>
                <a:latin typeface="Arial" panose="020B0604020202020204" pitchFamily="34" charset="0"/>
                <a:cs typeface="Arial" panose="020B0604020202020204" pitchFamily="34" charset="0"/>
              </a:rPr>
              <a:t>use the base form of the verb or the infinitive? </a:t>
            </a:r>
            <a:r>
              <a:rPr lang="en-US" sz="2000" i="1" dirty="0">
                <a:solidFill>
                  <a:prstClr val="black"/>
                </a:solidFill>
                <a:latin typeface="Arial" panose="020B0604020202020204" pitchFamily="34" charset="0"/>
                <a:cs typeface="Arial" panose="020B0604020202020204" pitchFamily="34" charset="0"/>
              </a:rPr>
              <a:t>___________________________</a:t>
            </a:r>
            <a:endParaRPr lang="en-US" sz="2000" b="1" i="1" dirty="0">
              <a:solidFill>
                <a:srgbClr val="0070C0"/>
              </a:solidFill>
              <a:latin typeface="Arial" panose="020B0604020202020204" pitchFamily="34" charset="0"/>
              <a:cs typeface="Arial" panose="020B0604020202020204" pitchFamily="34" charset="0"/>
            </a:endParaRPr>
          </a:p>
          <a:p>
            <a:r>
              <a:rPr lang="en-US" sz="2000" b="1" i="1" dirty="0">
                <a:solidFill>
                  <a:srgbClr val="0070C0"/>
                </a:solidFill>
                <a:latin typeface="Arial" panose="020B0604020202020204" pitchFamily="34" charset="0"/>
                <a:cs typeface="Arial" panose="020B0604020202020204" pitchFamily="34" charset="0"/>
              </a:rPr>
              <a:t>Maybe</a:t>
            </a:r>
            <a:r>
              <a:rPr lang="en-US" sz="2000" dirty="0">
                <a:solidFill>
                  <a:prstClr val="black"/>
                </a:solidFill>
                <a:latin typeface="Arial" panose="020B0604020202020204" pitchFamily="34" charset="0"/>
                <a:cs typeface="Arial" panose="020B0604020202020204" pitchFamily="34" charset="0"/>
              </a:rPr>
              <a:t> and </a:t>
            </a:r>
            <a:r>
              <a:rPr lang="en-US" sz="2000" b="1" i="1" dirty="0">
                <a:solidFill>
                  <a:srgbClr val="0070C0"/>
                </a:solidFill>
                <a:latin typeface="Arial" panose="020B0604020202020204" pitchFamily="34" charset="0"/>
                <a:cs typeface="Arial" panose="020B0604020202020204" pitchFamily="34" charset="0"/>
              </a:rPr>
              <a:t>perhaps</a:t>
            </a:r>
            <a:r>
              <a:rPr lang="en-US" sz="2000" dirty="0">
                <a:solidFill>
                  <a:prstClr val="black"/>
                </a:solidFill>
                <a:latin typeface="Arial" panose="020B0604020202020204" pitchFamily="34" charset="0"/>
                <a:cs typeface="Arial" panose="020B0604020202020204" pitchFamily="34" charset="0"/>
              </a:rPr>
              <a:t> go at the beginning of the sentence.</a:t>
            </a:r>
          </a:p>
          <a:p>
            <a:r>
              <a:rPr lang="en-US" sz="2000" dirty="0">
                <a:solidFill>
                  <a:prstClr val="black"/>
                </a:solidFill>
                <a:latin typeface="Arial" panose="020B0604020202020204" pitchFamily="34" charset="0"/>
                <a:cs typeface="Arial" panose="020B0604020202020204" pitchFamily="34" charset="0"/>
              </a:rPr>
              <a:t>Where do </a:t>
            </a:r>
            <a:r>
              <a:rPr lang="en-US" sz="2000" b="1" i="1" dirty="0">
                <a:solidFill>
                  <a:srgbClr val="0070C0"/>
                </a:solidFill>
                <a:latin typeface="Arial" panose="020B0604020202020204" pitchFamily="34" charset="0"/>
                <a:cs typeface="Arial" panose="020B0604020202020204" pitchFamily="34" charset="0"/>
              </a:rPr>
              <a:t>possibly, probably</a:t>
            </a:r>
            <a:r>
              <a:rPr lang="en-US" sz="2000" i="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and </a:t>
            </a:r>
            <a:r>
              <a:rPr lang="en-US" sz="2000" b="1" i="1" dirty="0">
                <a:solidFill>
                  <a:srgbClr val="7030A0"/>
                </a:solidFill>
                <a:latin typeface="Arial" panose="020B0604020202020204" pitchFamily="34" charset="0"/>
                <a:cs typeface="Arial" panose="020B0604020202020204" pitchFamily="34" charset="0"/>
              </a:rPr>
              <a:t>definitely</a:t>
            </a:r>
            <a:r>
              <a:rPr lang="en-US" sz="2000" i="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go in a sentence?</a:t>
            </a:r>
            <a:r>
              <a:rPr lang="en-US" sz="2000" i="1" dirty="0">
                <a:solidFill>
                  <a:prstClr val="black"/>
                </a:solidFill>
                <a:latin typeface="Arial" panose="020B0604020202020204" pitchFamily="34" charset="0"/>
                <a:cs typeface="Arial" panose="020B0604020202020204" pitchFamily="34" charset="0"/>
              </a:rPr>
              <a:t>_________________________</a:t>
            </a:r>
            <a:endParaRPr lang="es-ES" sz="2000" i="1" dirty="0">
              <a:solidFill>
                <a:prstClr val="black"/>
              </a:solidFill>
              <a:latin typeface="Arial" panose="020B0604020202020204" pitchFamily="34" charset="0"/>
              <a:cs typeface="Arial" panose="020B0604020202020204" pitchFamily="34" charset="0"/>
            </a:endParaRPr>
          </a:p>
        </p:txBody>
      </p:sp>
      <p:grpSp>
        <p:nvGrpSpPr>
          <p:cNvPr id="20" name="Grupo 19"/>
          <p:cNvGrpSpPr/>
          <p:nvPr/>
        </p:nvGrpSpPr>
        <p:grpSpPr>
          <a:xfrm>
            <a:off x="4787152" y="1930200"/>
            <a:ext cx="5161882" cy="2560259"/>
            <a:chOff x="4787152" y="1930200"/>
            <a:chExt cx="5161882" cy="2560259"/>
          </a:xfrm>
        </p:grpSpPr>
        <p:grpSp>
          <p:nvGrpSpPr>
            <p:cNvPr id="11" name="Grupo 10"/>
            <p:cNvGrpSpPr/>
            <p:nvPr/>
          </p:nvGrpSpPr>
          <p:grpSpPr>
            <a:xfrm>
              <a:off x="4787152" y="1930200"/>
              <a:ext cx="2528047" cy="2560259"/>
              <a:chOff x="3778622" y="2425298"/>
              <a:chExt cx="2528047" cy="2560259"/>
            </a:xfrm>
          </p:grpSpPr>
          <p:cxnSp>
            <p:nvCxnSpPr>
              <p:cNvPr id="8" name="Conector recto de flecha 7"/>
              <p:cNvCxnSpPr/>
              <p:nvPr/>
            </p:nvCxnSpPr>
            <p:spPr>
              <a:xfrm>
                <a:off x="5042645" y="2858348"/>
                <a:ext cx="0" cy="17169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778622" y="4585447"/>
                <a:ext cx="2528047" cy="400110"/>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Strong Possibility</a:t>
                </a:r>
                <a:endParaRPr lang="es-ES" sz="2000" b="1" dirty="0">
                  <a:solidFill>
                    <a:prstClr val="black"/>
                  </a:solidFill>
                  <a:latin typeface="Arial" panose="020B0604020202020204" pitchFamily="34" charset="0"/>
                  <a:cs typeface="Arial" panose="020B0604020202020204" pitchFamily="34" charset="0"/>
                </a:endParaRPr>
              </a:p>
            </p:txBody>
          </p:sp>
          <p:sp>
            <p:nvSpPr>
              <p:cNvPr id="10" name="CuadroTexto 9"/>
              <p:cNvSpPr txBox="1"/>
              <p:nvPr/>
            </p:nvSpPr>
            <p:spPr>
              <a:xfrm>
                <a:off x="3922057" y="2425298"/>
                <a:ext cx="2241176" cy="400110"/>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Slight Possibility</a:t>
                </a:r>
                <a:endParaRPr lang="es-ES" sz="2000" b="1" dirty="0">
                  <a:solidFill>
                    <a:prstClr val="black"/>
                  </a:solidFill>
                  <a:latin typeface="Arial" panose="020B0604020202020204" pitchFamily="34" charset="0"/>
                  <a:cs typeface="Arial" panose="020B0604020202020204" pitchFamily="34" charset="0"/>
                </a:endParaRPr>
              </a:p>
            </p:txBody>
          </p:sp>
        </p:grpSp>
        <p:sp>
          <p:nvSpPr>
            <p:cNvPr id="5" name="Flecha derecha 4"/>
            <p:cNvSpPr/>
            <p:nvPr/>
          </p:nvSpPr>
          <p:spPr>
            <a:xfrm rot="8619272">
              <a:off x="8010550" y="2613609"/>
              <a:ext cx="484094" cy="134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7797504" y="2326776"/>
              <a:ext cx="2151530"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Beginning of the sentence</a:t>
              </a:r>
              <a:endParaRPr lang="es-ES" sz="1200" dirty="0">
                <a:solidFill>
                  <a:prstClr val="black"/>
                </a:solidFill>
                <a:latin typeface="Arial" panose="020B0604020202020204" pitchFamily="34" charset="0"/>
                <a:cs typeface="Arial" panose="020B0604020202020204" pitchFamily="34" charset="0"/>
              </a:endParaRPr>
            </a:p>
          </p:txBody>
        </p:sp>
        <p:sp>
          <p:nvSpPr>
            <p:cNvPr id="15" name="Flecha curvada hacia arriba 14"/>
            <p:cNvSpPr/>
            <p:nvPr/>
          </p:nvSpPr>
          <p:spPr>
            <a:xfrm>
              <a:off x="6453692" y="3902030"/>
              <a:ext cx="470648" cy="228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grpSp>
      <p:sp>
        <p:nvSpPr>
          <p:cNvPr id="17" name="CuadroTexto 16"/>
          <p:cNvSpPr txBox="1"/>
          <p:nvPr/>
        </p:nvSpPr>
        <p:spPr>
          <a:xfrm>
            <a:off x="9949034" y="3028759"/>
            <a:ext cx="1839555" cy="1200329"/>
          </a:xfrm>
          <a:prstGeom prst="rect">
            <a:avLst/>
          </a:prstGeom>
          <a:solidFill>
            <a:schemeClr val="tx1"/>
          </a:solidFill>
        </p:spPr>
        <p:txBody>
          <a:bodyPr wrap="square" rtlCol="0">
            <a:spAutoFit/>
          </a:bodyPr>
          <a:lstStyle/>
          <a:p>
            <a:r>
              <a:rPr lang="en-US" dirty="0">
                <a:solidFill>
                  <a:prstClr val="white"/>
                </a:solidFill>
                <a:latin typeface="Arial" panose="020B0604020202020204" pitchFamily="34" charset="0"/>
                <a:cs typeface="Arial" panose="020B0604020202020204" pitchFamily="34" charset="0"/>
              </a:rPr>
              <a:t>This gesture probably means he is happy and surprised.</a:t>
            </a:r>
            <a:endParaRPr lang="es-ES" dirty="0">
              <a:solidFill>
                <a:prstClr val="white"/>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6"/>
          <a:stretch>
            <a:fillRect/>
          </a:stretch>
        </p:blipFill>
        <p:spPr>
          <a:xfrm>
            <a:off x="9802906" y="1704974"/>
            <a:ext cx="1775379" cy="1323785"/>
          </a:xfrm>
          <a:prstGeom prst="rect">
            <a:avLst/>
          </a:prstGeom>
        </p:spPr>
      </p:pic>
      <p:pic>
        <p:nvPicPr>
          <p:cNvPr id="19" name="Imagen 18"/>
          <p:cNvPicPr>
            <a:picLocks noChangeAspect="1"/>
          </p:cNvPicPr>
          <p:nvPr/>
        </p:nvPicPr>
        <p:blipFill>
          <a:blip r:embed="rId7"/>
          <a:stretch>
            <a:fillRect/>
          </a:stretch>
        </p:blipFill>
        <p:spPr>
          <a:xfrm>
            <a:off x="1067640" y="1860809"/>
            <a:ext cx="1021692" cy="1360893"/>
          </a:xfrm>
          <a:prstGeom prst="rect">
            <a:avLst/>
          </a:prstGeom>
        </p:spPr>
      </p:pic>
      <p:sp>
        <p:nvSpPr>
          <p:cNvPr id="21" name="CuadroTexto 20"/>
          <p:cNvSpPr txBox="1"/>
          <p:nvPr/>
        </p:nvSpPr>
        <p:spPr>
          <a:xfrm>
            <a:off x="672353" y="3221702"/>
            <a:ext cx="1839555" cy="1200329"/>
          </a:xfrm>
          <a:prstGeom prst="rect">
            <a:avLst/>
          </a:prstGeom>
          <a:solidFill>
            <a:schemeClr val="tx1"/>
          </a:solidFill>
        </p:spPr>
        <p:txBody>
          <a:bodyPr wrap="square" rtlCol="0">
            <a:spAutoFit/>
          </a:bodyPr>
          <a:lstStyle/>
          <a:p>
            <a:r>
              <a:rPr lang="en-US" dirty="0">
                <a:solidFill>
                  <a:prstClr val="white"/>
                </a:solidFill>
                <a:latin typeface="Arial" panose="020B0604020202020204" pitchFamily="34" charset="0"/>
                <a:cs typeface="Arial" panose="020B0604020202020204" pitchFamily="34" charset="0"/>
              </a:rPr>
              <a:t>This gesture must mean he is mad or frustrated.</a:t>
            </a:r>
            <a:endParaRPr lang="es-ES" dirty="0">
              <a:solidFill>
                <a:prstClr val="white"/>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291" y="924315"/>
            <a:ext cx="609600" cy="609600"/>
          </a:xfrm>
          <a:prstGeom prst="rect">
            <a:avLst/>
          </a:prstGeom>
        </p:spPr>
      </p:pic>
      <p:pic>
        <p:nvPicPr>
          <p:cNvPr id="23"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73" y="4567408"/>
            <a:ext cx="609600" cy="609600"/>
          </a:xfrm>
          <a:prstGeom prst="rect">
            <a:avLst/>
          </a:prstGeom>
        </p:spPr>
      </p:pic>
      <p:pic>
        <p:nvPicPr>
          <p:cNvPr id="24" name="Imagen 23">
            <a:hlinkClick r:id="rId9" action="ppaction://hlinksldjump"/>
          </p:cNvPr>
          <p:cNvPicPr>
            <a:picLocks noChangeAspect="1"/>
          </p:cNvPicPr>
          <p:nvPr/>
        </p:nvPicPr>
        <p:blipFill>
          <a:blip r:embed="rId10"/>
          <a:stretch>
            <a:fillRect/>
          </a:stretch>
        </p:blipFill>
        <p:spPr>
          <a:xfrm>
            <a:off x="11219707" y="6000458"/>
            <a:ext cx="717156" cy="720991"/>
          </a:xfrm>
          <a:prstGeom prst="rect">
            <a:avLst/>
          </a:prstGeom>
        </p:spPr>
      </p:pic>
      <p:pic>
        <p:nvPicPr>
          <p:cNvPr id="3" name="Imagen 2"/>
          <p:cNvPicPr>
            <a:picLocks noChangeAspect="1"/>
          </p:cNvPicPr>
          <p:nvPr/>
        </p:nvPicPr>
        <p:blipFill>
          <a:blip r:embed="rId11"/>
          <a:stretch>
            <a:fillRect/>
          </a:stretch>
        </p:blipFill>
        <p:spPr>
          <a:xfrm>
            <a:off x="4235597" y="4032146"/>
            <a:ext cx="538333" cy="538333"/>
          </a:xfrm>
          <a:prstGeom prst="rect">
            <a:avLst/>
          </a:prstGeom>
        </p:spPr>
      </p:pic>
    </p:spTree>
    <p:extLst>
      <p:ext uri="{BB962C8B-B14F-4D97-AF65-F5344CB8AC3E}">
        <p14:creationId xmlns:p14="http://schemas.microsoft.com/office/powerpoint/2010/main" val="3686808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20" fill="hold"/>
                                        <p:tgtEl>
                                          <p:spTgt spid="23"/>
                                        </p:tgtEl>
                                      </p:cBhvr>
                                    </p:cmd>
                                  </p:childTnLst>
                                </p:cTn>
                              </p:par>
                            </p:childTnLst>
                          </p:cTn>
                        </p:par>
                      </p:childTnLst>
                    </p:cTn>
                  </p:par>
                </p:childTnLst>
              </p:cTn>
              <p:nextCondLst>
                <p:cond evt="onClick" delay="0">
                  <p:tgtEl>
                    <p:spTgt spid="23"/>
                  </p:tgtEl>
                </p:cond>
              </p:nextCondLst>
            </p:seq>
            <p:audio>
              <p:cMediaNode vol="80000">
                <p:cTn id="13"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8"/>
          <a:srcRect l="12863" t="30331" r="28331" b="14154"/>
          <a:stretch/>
        </p:blipFill>
        <p:spPr>
          <a:xfrm>
            <a:off x="336689" y="2136049"/>
            <a:ext cx="8048065" cy="4271557"/>
          </a:xfrm>
          <a:prstGeom prst="rect">
            <a:avLst/>
          </a:prstGeom>
        </p:spPr>
      </p:pic>
      <p:sp>
        <p:nvSpPr>
          <p:cNvPr id="13" name="CuadroTexto 12"/>
          <p:cNvSpPr txBox="1"/>
          <p:nvPr/>
        </p:nvSpPr>
        <p:spPr>
          <a:xfrm>
            <a:off x="307744" y="576313"/>
            <a:ext cx="10865223" cy="830997"/>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Exercise #4</a:t>
            </a:r>
            <a:r>
              <a:rPr lang="en-US" sz="1600" b="1" dirty="0">
                <a:solidFill>
                  <a:prstClr val="black"/>
                </a:solidFill>
                <a:latin typeface="Arial" panose="020B0604020202020204" pitchFamily="34" charset="0"/>
                <a:cs typeface="Arial" panose="020B0604020202020204" pitchFamily="34" charset="0"/>
              </a:rPr>
              <a:t>. What do these gestures mean? Make statements about each gesture. Look into your book page. Use the meanings in the box (possible meanings) or your own ideas. Record your voice (one audio for the 5 statements). </a:t>
            </a:r>
            <a:endParaRPr lang="es-ES" sz="16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9107579" y="1238878"/>
            <a:ext cx="2589535" cy="1780750"/>
            <a:chOff x="9149748" y="2212752"/>
            <a:chExt cx="2589535" cy="1780750"/>
          </a:xfrm>
        </p:grpSpPr>
        <p:sp>
          <p:nvSpPr>
            <p:cNvPr id="17" name="Elipse 16"/>
            <p:cNvSpPr/>
            <p:nvPr/>
          </p:nvSpPr>
          <p:spPr>
            <a:xfrm>
              <a:off x="9878618" y="2860656"/>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149748" y="2212752"/>
              <a:ext cx="2589535"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grpSp>
        <p:nvGrpSpPr>
          <p:cNvPr id="19" name="Grupo 18"/>
          <p:cNvGrpSpPr/>
          <p:nvPr/>
        </p:nvGrpSpPr>
        <p:grpSpPr>
          <a:xfrm>
            <a:off x="9318241" y="3563942"/>
            <a:ext cx="2378873" cy="1698241"/>
            <a:chOff x="9104146" y="4365193"/>
            <a:chExt cx="2378873" cy="1698241"/>
          </a:xfrm>
        </p:grpSpPr>
        <p:sp>
          <p:nvSpPr>
            <p:cNvPr id="20" name="Elipse 19"/>
            <p:cNvSpPr/>
            <p:nvPr/>
          </p:nvSpPr>
          <p:spPr>
            <a:xfrm>
              <a:off x="9781055" y="49305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CuadroTexto 20"/>
            <p:cNvSpPr txBox="1"/>
            <p:nvPr/>
          </p:nvSpPr>
          <p:spPr>
            <a:xfrm>
              <a:off x="9104146" y="4365193"/>
              <a:ext cx="2159229"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22" name="Flecha abajo 21"/>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2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97546" y="2148405"/>
            <a:ext cx="609600" cy="609600"/>
          </a:xfrm>
          <a:prstGeom prst="rect">
            <a:avLst/>
          </a:prstGeom>
        </p:spPr>
      </p:pic>
      <p:pic>
        <p:nvPicPr>
          <p:cNvPr id="2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902533" y="1407310"/>
            <a:ext cx="609600" cy="609600"/>
          </a:xfrm>
          <a:prstGeom prst="rect">
            <a:avLst/>
          </a:prstGeom>
        </p:spPr>
      </p:pic>
      <p:pic>
        <p:nvPicPr>
          <p:cNvPr id="15" name="Imagen 14">
            <a:hlinkClick r:id="rId10" action="ppaction://hlinksldjump"/>
          </p:cNvPr>
          <p:cNvPicPr>
            <a:picLocks noChangeAspect="1"/>
          </p:cNvPicPr>
          <p:nvPr/>
        </p:nvPicPr>
        <p:blipFill>
          <a:blip r:embed="rId11"/>
          <a:stretch>
            <a:fillRect/>
          </a:stretch>
        </p:blipFill>
        <p:spPr>
          <a:xfrm>
            <a:off x="11490726" y="6018983"/>
            <a:ext cx="717156" cy="720991"/>
          </a:xfrm>
          <a:prstGeom prst="rect">
            <a:avLst/>
          </a:prstGeom>
        </p:spPr>
      </p:pic>
      <p:sp>
        <p:nvSpPr>
          <p:cNvPr id="18" name="CuadroTexto 17"/>
          <p:cNvSpPr txBox="1"/>
          <p:nvPr/>
        </p:nvSpPr>
        <p:spPr>
          <a:xfrm>
            <a:off x="9399916" y="3053140"/>
            <a:ext cx="2301689" cy="461665"/>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Transcript: The first gesture could mean, I can’t hear you.</a:t>
            </a:r>
            <a:endParaRPr lang="es-ES" sz="1200" dirty="0">
              <a:solidFill>
                <a:prstClr val="black"/>
              </a:solidFill>
              <a:latin typeface="Arial" panose="020B0604020202020204" pitchFamily="34" charset="0"/>
              <a:cs typeface="Arial" panose="020B0604020202020204" pitchFamily="34" charset="0"/>
            </a:endParaRPr>
          </a:p>
        </p:txBody>
      </p:sp>
      <p:pic>
        <p:nvPicPr>
          <p:cNvPr id="4" name="WhatsApp Audio 2020-06-03 at 11.29.14 PM">
            <a:hlinkClick r:id="" action="ppaction://media"/>
            <a:extLst>
              <a:ext uri="{FF2B5EF4-FFF2-40B4-BE49-F238E27FC236}">
                <a16:creationId xmlns:a16="http://schemas.microsoft.com/office/drawing/2014/main" id="{2525294A-DF13-40D4-98EE-9DE6C26D5195}"/>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288744" y="4390960"/>
            <a:ext cx="609600" cy="609600"/>
          </a:xfrm>
          <a:prstGeom prst="rect">
            <a:avLst/>
          </a:prstGeom>
        </p:spPr>
      </p:pic>
      <p:sp>
        <p:nvSpPr>
          <p:cNvPr id="5" name="Rectángulo 4">
            <a:extLst>
              <a:ext uri="{FF2B5EF4-FFF2-40B4-BE49-F238E27FC236}">
                <a16:creationId xmlns:a16="http://schemas.microsoft.com/office/drawing/2014/main" id="{579FB35D-EE68-43F4-8FA6-7639804DDBEE}"/>
              </a:ext>
            </a:extLst>
          </p:cNvPr>
          <p:cNvSpPr/>
          <p:nvPr/>
        </p:nvSpPr>
        <p:spPr>
          <a:xfrm>
            <a:off x="8400635" y="5224499"/>
            <a:ext cx="3791366" cy="1600438"/>
          </a:xfrm>
          <a:prstGeom prst="rect">
            <a:avLst/>
          </a:prstGeom>
        </p:spPr>
        <p:txBody>
          <a:bodyPr wrap="square">
            <a:spAutoFit/>
          </a:bodyPr>
          <a:lstStyle/>
          <a:p>
            <a:pPr marL="342900" indent="-342900">
              <a:buFont typeface="+mj-lt"/>
              <a:buAutoNum type="arabicPeriod"/>
            </a:pPr>
            <a:r>
              <a:rPr lang="es-MX" sz="1400" dirty="0" err="1"/>
              <a:t>The</a:t>
            </a:r>
            <a:r>
              <a:rPr lang="es-MX" sz="1400" dirty="0"/>
              <a:t> </a:t>
            </a:r>
            <a:r>
              <a:rPr lang="es-MX" sz="1400" dirty="0" err="1"/>
              <a:t>second</a:t>
            </a:r>
            <a:r>
              <a:rPr lang="es-MX" sz="1400" dirty="0"/>
              <a:t> </a:t>
            </a:r>
            <a:r>
              <a:rPr lang="es-MX" sz="1400" dirty="0" err="1"/>
              <a:t>gesture</a:t>
            </a:r>
            <a:r>
              <a:rPr lang="es-MX" sz="1400" dirty="0"/>
              <a:t> </a:t>
            </a:r>
            <a:r>
              <a:rPr lang="es-MX" sz="1400" dirty="0" err="1"/>
              <a:t>migth</a:t>
            </a:r>
            <a:r>
              <a:rPr lang="es-MX" sz="1400" dirty="0"/>
              <a:t> mean i </a:t>
            </a:r>
            <a:r>
              <a:rPr lang="es-MX" sz="1400" dirty="0" err="1"/>
              <a:t>don't</a:t>
            </a:r>
            <a:r>
              <a:rPr lang="es-MX" sz="1400" dirty="0"/>
              <a:t> </a:t>
            </a:r>
            <a:r>
              <a:rPr lang="es-MX" sz="1400" dirty="0" err="1"/>
              <a:t>know</a:t>
            </a:r>
            <a:endParaRPr lang="es-MX" sz="1400" dirty="0"/>
          </a:p>
          <a:p>
            <a:pPr marL="342900" indent="-342900">
              <a:buFont typeface="+mj-lt"/>
              <a:buAutoNum type="arabicPeriod"/>
            </a:pPr>
            <a:r>
              <a:rPr lang="es-MX" sz="1400" dirty="0" err="1"/>
              <a:t>The</a:t>
            </a:r>
            <a:r>
              <a:rPr lang="es-MX" sz="1400" dirty="0"/>
              <a:t> </a:t>
            </a:r>
            <a:r>
              <a:rPr lang="es-MX" sz="1400" dirty="0" err="1"/>
              <a:t>third</a:t>
            </a:r>
            <a:r>
              <a:rPr lang="es-MX" sz="1400" dirty="0"/>
              <a:t> </a:t>
            </a:r>
            <a:r>
              <a:rPr lang="es-MX" sz="1400" dirty="0" err="1"/>
              <a:t>gesture</a:t>
            </a:r>
            <a:r>
              <a:rPr lang="es-MX" sz="1400" dirty="0"/>
              <a:t> </a:t>
            </a:r>
            <a:r>
              <a:rPr lang="es-MX" sz="1400" dirty="0" err="1"/>
              <a:t>definitely</a:t>
            </a:r>
            <a:r>
              <a:rPr lang="es-MX" sz="1400" dirty="0"/>
              <a:t> </a:t>
            </a:r>
            <a:r>
              <a:rPr lang="es-MX" sz="1400" dirty="0" err="1"/>
              <a:t>means</a:t>
            </a:r>
            <a:r>
              <a:rPr lang="es-MX" sz="1400" dirty="0"/>
              <a:t> be </a:t>
            </a:r>
            <a:r>
              <a:rPr lang="es-MX" sz="1400" dirty="0" err="1"/>
              <a:t>quiet</a:t>
            </a:r>
            <a:r>
              <a:rPr lang="es-MX" sz="1400" dirty="0"/>
              <a:t>.</a:t>
            </a:r>
          </a:p>
          <a:p>
            <a:pPr marL="342900" indent="-342900">
              <a:buFont typeface="+mj-lt"/>
              <a:buAutoNum type="arabicPeriod"/>
            </a:pPr>
            <a:r>
              <a:rPr lang="es-MX" sz="1400" dirty="0" err="1"/>
              <a:t>The</a:t>
            </a:r>
            <a:r>
              <a:rPr lang="es-MX" sz="1400" dirty="0"/>
              <a:t> </a:t>
            </a:r>
            <a:r>
              <a:rPr lang="es-MX" sz="1400" dirty="0" err="1"/>
              <a:t>fourth</a:t>
            </a:r>
            <a:r>
              <a:rPr lang="es-MX" sz="1400" dirty="0"/>
              <a:t> </a:t>
            </a:r>
            <a:r>
              <a:rPr lang="es-MX" sz="1400" dirty="0" err="1"/>
              <a:t>gesture</a:t>
            </a:r>
            <a:r>
              <a:rPr lang="es-MX" sz="1400" dirty="0"/>
              <a:t> </a:t>
            </a:r>
            <a:r>
              <a:rPr lang="es-MX" sz="1400" dirty="0" err="1"/>
              <a:t>maybe</a:t>
            </a:r>
            <a:r>
              <a:rPr lang="es-MX" sz="1400" dirty="0"/>
              <a:t>  </a:t>
            </a:r>
            <a:r>
              <a:rPr lang="es-MX" sz="1400" dirty="0" err="1"/>
              <a:t>means</a:t>
            </a:r>
            <a:r>
              <a:rPr lang="es-MX" sz="1400" dirty="0"/>
              <a:t> come </a:t>
            </a:r>
            <a:r>
              <a:rPr lang="es-MX" sz="1400" dirty="0" err="1"/>
              <a:t>here</a:t>
            </a:r>
            <a:r>
              <a:rPr lang="es-MX" sz="1400" dirty="0"/>
              <a:t>.</a:t>
            </a:r>
          </a:p>
          <a:p>
            <a:pPr marL="342900" indent="-342900">
              <a:buFont typeface="+mj-lt"/>
              <a:buAutoNum type="arabicPeriod"/>
            </a:pPr>
            <a:r>
              <a:rPr lang="es-MX" sz="1400" dirty="0" err="1"/>
              <a:t>The</a:t>
            </a:r>
            <a:r>
              <a:rPr lang="es-MX" sz="1400" dirty="0"/>
              <a:t> </a:t>
            </a:r>
            <a:r>
              <a:rPr lang="es-MX" sz="1400" dirty="0" err="1"/>
              <a:t>fifth</a:t>
            </a:r>
            <a:r>
              <a:rPr lang="es-MX" sz="1400" dirty="0"/>
              <a:t> </a:t>
            </a:r>
            <a:r>
              <a:rPr lang="es-MX" sz="1400" dirty="0" err="1"/>
              <a:t>gesture</a:t>
            </a:r>
            <a:r>
              <a:rPr lang="es-MX" sz="1400" dirty="0"/>
              <a:t> </a:t>
            </a:r>
            <a:r>
              <a:rPr lang="es-MX" sz="1400" dirty="0" err="1"/>
              <a:t>may</a:t>
            </a:r>
            <a:r>
              <a:rPr lang="es-MX" sz="1400" dirty="0"/>
              <a:t> mean </a:t>
            </a:r>
            <a:r>
              <a:rPr lang="es-MX" sz="1400" dirty="0" err="1"/>
              <a:t>call</a:t>
            </a:r>
            <a:r>
              <a:rPr lang="es-MX" sz="1400" dirty="0"/>
              <a:t> me.</a:t>
            </a:r>
          </a:p>
          <a:p>
            <a:pPr marL="342900" indent="-342900">
              <a:buFont typeface="+mj-lt"/>
              <a:buAutoNum type="arabicPeriod"/>
            </a:pPr>
            <a:r>
              <a:rPr lang="es-MX" sz="1400" dirty="0" err="1"/>
              <a:t>The</a:t>
            </a:r>
            <a:r>
              <a:rPr lang="es-MX" sz="1400" dirty="0"/>
              <a:t> </a:t>
            </a:r>
            <a:r>
              <a:rPr lang="es-MX" sz="1400" dirty="0" err="1"/>
              <a:t>sixth</a:t>
            </a:r>
            <a:r>
              <a:rPr lang="es-MX" sz="1400" dirty="0"/>
              <a:t> </a:t>
            </a:r>
            <a:r>
              <a:rPr lang="es-MX" sz="1400" dirty="0" err="1"/>
              <a:t>gesture</a:t>
            </a:r>
            <a:r>
              <a:rPr lang="es-MX" sz="1400" dirty="0"/>
              <a:t> </a:t>
            </a:r>
            <a:r>
              <a:rPr lang="es-MX" sz="1400" dirty="0" err="1"/>
              <a:t>perhaps</a:t>
            </a:r>
            <a:r>
              <a:rPr lang="es-MX" sz="1400" dirty="0"/>
              <a:t>  </a:t>
            </a:r>
            <a:r>
              <a:rPr lang="es-MX" sz="1400" dirty="0" err="1"/>
              <a:t>means</a:t>
            </a:r>
            <a:r>
              <a:rPr lang="es-MX" sz="1400" dirty="0"/>
              <a:t> </a:t>
            </a:r>
            <a:r>
              <a:rPr lang="es-MX" sz="1400" dirty="0" err="1"/>
              <a:t>that</a:t>
            </a:r>
            <a:r>
              <a:rPr lang="es-MX" sz="1400" dirty="0"/>
              <a:t> </a:t>
            </a:r>
            <a:r>
              <a:rPr lang="es-MX" sz="1400" dirty="0" err="1"/>
              <a:t>sonds</a:t>
            </a:r>
            <a:r>
              <a:rPr lang="es-MX" sz="1400" dirty="0"/>
              <a:t> </a:t>
            </a:r>
            <a:r>
              <a:rPr lang="es-MX" sz="1400" dirty="0" err="1"/>
              <a:t>crazy</a:t>
            </a:r>
            <a:endParaRPr lang="es-MX" sz="1400" dirty="0"/>
          </a:p>
        </p:txBody>
      </p:sp>
    </p:spTree>
    <p:extLst>
      <p:ext uri="{BB962C8B-B14F-4D97-AF65-F5344CB8AC3E}">
        <p14:creationId xmlns:p14="http://schemas.microsoft.com/office/powerpoint/2010/main" val="2693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027" fill="hold"/>
                                        <p:tgtEl>
                                          <p:spTgt spid="25"/>
                                        </p:tgtEl>
                                      </p:cBhvr>
                                    </p:cmd>
                                  </p:childTnLst>
                                </p:cTn>
                              </p:par>
                            </p:childTnLst>
                          </p:cTn>
                        </p:par>
                      </p:childTnLst>
                    </p:cTn>
                  </p:par>
                </p:childTnLst>
              </p:cTn>
              <p:nextCondLst>
                <p:cond evt="onClick" delay="0">
                  <p:tgtEl>
                    <p:spTgt spid="25"/>
                  </p:tgtEl>
                </p:cond>
              </p:nextCondLst>
            </p:seq>
            <p:audio>
              <p:cMediaNode vol="80000">
                <p:cTn id="12" fill="hold" display="0">
                  <p:stCondLst>
                    <p:cond delay="indefinite"/>
                  </p:stCondLst>
                  <p:endCondLst>
                    <p:cond evt="onStopAudio" delay="0">
                      <p:tgtEl>
                        <p:sldTgt/>
                      </p:tgtEl>
                    </p:cond>
                  </p:endCondLst>
                </p:cTn>
                <p:tgtEl>
                  <p:spTgt spid="25"/>
                </p:tgtEl>
              </p:cMediaNode>
            </p:audio>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2523" fill="hold"/>
                                        <p:tgtEl>
                                          <p:spTgt spid="28"/>
                                        </p:tgtEl>
                                      </p:cBhvr>
                                    </p:cmd>
                                  </p:childTnLst>
                                </p:cTn>
                              </p:par>
                            </p:childTnLst>
                          </p:cTn>
                        </p:par>
                      </p:childTnLst>
                    </p:cTn>
                  </p:par>
                </p:childTnLst>
              </p:cTn>
              <p:nextCondLst>
                <p:cond evt="onClick" delay="0">
                  <p:tgtEl>
                    <p:spTgt spid="28"/>
                  </p:tgtEl>
                </p:cond>
              </p:nextCondLst>
            </p:seq>
            <p:audio>
              <p:cMediaNode vol="80000">
                <p:cTn id="18" fill="hold" display="0">
                  <p:stCondLst>
                    <p:cond delay="indefinite"/>
                  </p:stCondLst>
                  <p:endCondLst>
                    <p:cond evt="onStopAudio" delay="0">
                      <p:tgtEl>
                        <p:sldTgt/>
                      </p:tgtEl>
                    </p:cond>
                  </p:endCondLst>
                </p:cTn>
                <p:tgtEl>
                  <p:spTgt spid="28"/>
                </p:tgtEl>
              </p:cMediaNode>
            </p:audio>
            <p:audio>
              <p:cMediaNode vol="100000">
                <p:cTn id="1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799" y="750449"/>
            <a:ext cx="10905566" cy="2215991"/>
          </a:xfrm>
          <a:prstGeom prst="rect">
            <a:avLst/>
          </a:prstGeom>
        </p:spPr>
        <p:txBody>
          <a:bodyPr wrap="square">
            <a:spAutoFit/>
          </a:bodyPr>
          <a:lstStyle/>
          <a:p>
            <a:pPr algn="ct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MODALS AND ADVERBS PRACTICE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“STRANGE HAPPENINGS”</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a:solidFill>
                  <a:srgbClr val="0070C0"/>
                </a:solidFill>
                <a:latin typeface="Arial" panose="020B0604020202020204" pitchFamily="34" charset="0"/>
                <a:ea typeface="Calibri" panose="020F0502020204030204" pitchFamily="34" charset="0"/>
                <a:cs typeface="Arial" panose="020B0604020202020204" pitchFamily="34" charset="0"/>
              </a:rPr>
              <a:t>Exercise #5</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 Imagine you are in these situations. What do you think they mean? Write your answers here in the slide. </a:t>
            </a:r>
            <a:r>
              <a:rPr lang="en-US" sz="2000" b="1" u="sng" dirty="0">
                <a:solidFill>
                  <a:prstClr val="black"/>
                </a:solidFill>
                <a:latin typeface="Arial" panose="020B0604020202020204" pitchFamily="34" charset="0"/>
                <a:ea typeface="Calibri" panose="020F0502020204030204" pitchFamily="34" charset="0"/>
                <a:cs typeface="Arial" panose="020B0604020202020204" pitchFamily="34" charset="0"/>
              </a:rPr>
              <a:t>Use modals and adverbs of possibility.</a:t>
            </a:r>
          </a:p>
          <a:p>
            <a:pPr>
              <a:lnSpc>
                <a:spcPct val="115000"/>
              </a:lnSpc>
            </a:pP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1. You walk into your classroom. There are no people there.</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mean I’m in the wrong classroom. Or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maybe</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means I’m very, very late for class!</a:t>
            </a:r>
          </a:p>
        </p:txBody>
      </p:sp>
      <p:sp>
        <p:nvSpPr>
          <p:cNvPr id="4" name="CuadroTexto 3"/>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Book activity 4 GRAMMAR PRACTICE</a:t>
            </a:r>
            <a:endParaRPr lang="es-ES" sz="2800" b="1"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685799" y="3193670"/>
            <a:ext cx="10703860" cy="2923877"/>
          </a:xfrm>
          <a:prstGeom prst="rect">
            <a:avLst/>
          </a:prstGeom>
          <a:ln w="38100">
            <a:solidFill>
              <a:schemeClr val="accent1"/>
            </a:solidFill>
          </a:ln>
        </p:spPr>
        <p:txBody>
          <a:bodyPr wrap="square">
            <a:spAutoFit/>
          </a:bodyPr>
          <a:lstStyle/>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2. You are driving a car. A police officer stops you.</a:t>
            </a: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might mean I'm in the wrong way. Or perhaps it means I'm very fast.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3. It’s 3:00 A.M. You hear a loud noise outside your door.</a:t>
            </a: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could mean is a ghost near the door. Or it probably means something is fall.</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4. You receive a greeting card. There is no message and no return address.</a:t>
            </a: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must mean somebody like you, Or that definitely fall in love with you. </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5. You find an old painting in your garage. The person in the painting looks like you.</a:t>
            </a:r>
          </a:p>
          <a:p>
            <a:pP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could mean he is my parent. Or it probably means they are my great grandfather</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n 5">
            <a:hlinkClick r:id="" action="ppaction://noaction"/>
          </p:cNvPr>
          <p:cNvPicPr>
            <a:picLocks noChangeAspect="1"/>
          </p:cNvPicPr>
          <p:nvPr/>
        </p:nvPicPr>
        <p:blipFill>
          <a:blip r:embed="rId2"/>
          <a:stretch>
            <a:fillRect/>
          </a:stretch>
        </p:blipFill>
        <p:spPr>
          <a:xfrm>
            <a:off x="11232787" y="6107551"/>
            <a:ext cx="717156" cy="720991"/>
          </a:xfrm>
          <a:prstGeom prst="rect">
            <a:avLst/>
          </a:prstGeom>
        </p:spPr>
      </p:pic>
    </p:spTree>
    <p:extLst>
      <p:ext uri="{BB962C8B-B14F-4D97-AF65-F5344CB8AC3E}">
        <p14:creationId xmlns:p14="http://schemas.microsoft.com/office/powerpoint/2010/main" val="2050810894"/>
      </p:ext>
    </p:extLst>
  </p:cSld>
  <p:clrMapOvr>
    <a:masterClrMapping/>
  </p:clrMapOvr>
</p:sld>
</file>

<file path=ppt/theme/theme1.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90</TotalTime>
  <Words>1023</Words>
  <Application>Microsoft Office PowerPoint</Application>
  <PresentationFormat>Panorámica</PresentationFormat>
  <Paragraphs>101</Paragraphs>
  <Slides>8</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Karla Mtz</cp:lastModifiedBy>
  <cp:revision>17</cp:revision>
  <dcterms:created xsi:type="dcterms:W3CDTF">2020-05-29T22:54:59Z</dcterms:created>
  <dcterms:modified xsi:type="dcterms:W3CDTF">2020-06-04T04:39:46Z</dcterms:modified>
</cp:coreProperties>
</file>