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63" r:id="rId3"/>
    <p:sldId id="264" r:id="rId4"/>
    <p:sldId id="265" r:id="rId5"/>
    <p:sldId id="269" r:id="rId6"/>
    <p:sldId id="267" r:id="rId7"/>
    <p:sldId id="268" r:id="rId8"/>
    <p:sldId id="266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1E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7A9805-8302-4D5C-A2FC-3460B48DD29A}" type="datetimeFigureOut">
              <a:rPr lang="es-MX" smtClean="0"/>
              <a:t>18/06/2020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2DE67A-3EC7-4D01-8876-84D960267F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20177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0" y="5768795"/>
            <a:ext cx="9144000" cy="108921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3758263"/>
            <a:ext cx="6858000" cy="1795644"/>
          </a:xfrm>
        </p:spPr>
        <p:txBody>
          <a:bodyPr anchor="ctr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5836028"/>
            <a:ext cx="6858000" cy="820273"/>
          </a:xfrm>
        </p:spPr>
        <p:txBody>
          <a:bodyPr anchor="ctr"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MX" dirty="0"/>
          </a:p>
        </p:txBody>
      </p:sp>
      <p:pic>
        <p:nvPicPr>
          <p:cNvPr id="6" name="Imagen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78" t="29806" r="26877" b="29652"/>
          <a:stretch/>
        </p:blipFill>
        <p:spPr>
          <a:xfrm>
            <a:off x="2480835" y="1479668"/>
            <a:ext cx="4182330" cy="2063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23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73" y="168790"/>
            <a:ext cx="864565" cy="111395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ángulo 6"/>
          <p:cNvSpPr/>
          <p:nvPr/>
        </p:nvSpPr>
        <p:spPr>
          <a:xfrm>
            <a:off x="0" y="6481489"/>
            <a:ext cx="9144000" cy="37651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</p:spTree>
    <p:extLst>
      <p:ext uri="{BB962C8B-B14F-4D97-AF65-F5344CB8AC3E}">
        <p14:creationId xmlns:p14="http://schemas.microsoft.com/office/powerpoint/2010/main" val="3775299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3" y="4"/>
            <a:ext cx="534521" cy="6857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910" y="1709745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95910" y="4589470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73" y="168790"/>
            <a:ext cx="864565" cy="1113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031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73" y="168790"/>
            <a:ext cx="864565" cy="111395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4444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" y="0"/>
            <a:ext cx="3983691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8904" y="987425"/>
            <a:ext cx="2949178" cy="1600200"/>
          </a:xfrm>
        </p:spPr>
        <p:txBody>
          <a:bodyPr anchor="b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70631" y="987432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18904" y="2587631"/>
            <a:ext cx="2949178" cy="3281363"/>
          </a:xfrm>
        </p:spPr>
        <p:txBody>
          <a:bodyPr/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1527624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73" y="168790"/>
            <a:ext cx="864565" cy="1113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9300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98518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6" r:id="rId5"/>
    <p:sldLayoutId id="2147483655" r:id="rId6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71789" y="3771142"/>
            <a:ext cx="6858000" cy="1795644"/>
          </a:xfrm>
        </p:spPr>
        <p:txBody>
          <a:bodyPr>
            <a:noAutofit/>
          </a:bodyPr>
          <a:lstStyle/>
          <a:p>
            <a:r>
              <a:rPr lang="es-MX" sz="2400" dirty="0" smtClean="0"/>
              <a:t>TESIS DE INVESTIGACIÓN:</a:t>
            </a:r>
            <a:r>
              <a:rPr lang="es-MX" sz="3200" b="1" dirty="0" smtClean="0"/>
              <a:t/>
            </a:r>
            <a:br>
              <a:rPr lang="es-MX" sz="3200" b="1" dirty="0" smtClean="0"/>
            </a:br>
            <a:r>
              <a:rPr lang="es-MX" sz="3200" b="1" dirty="0" smtClean="0"/>
              <a:t>LA EVALUACIÓN DE LOS APRENDIZAJES ESPERADOS EN PREESCOLAR</a:t>
            </a:r>
            <a:r>
              <a:rPr lang="es-MX" sz="3200" dirty="0" smtClean="0"/>
              <a:t/>
            </a:r>
            <a:br>
              <a:rPr lang="es-MX" sz="3200" dirty="0" smtClean="0"/>
            </a:br>
            <a:r>
              <a:rPr lang="es-MX" sz="2400" dirty="0" smtClean="0"/>
              <a:t>POR: FABIOLA ELIZABETH IBARRA MARTINEZ </a:t>
            </a:r>
            <a:endParaRPr lang="es-MX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91518" y="5926180"/>
            <a:ext cx="3158544" cy="820273"/>
          </a:xfrm>
        </p:spPr>
        <p:txBody>
          <a:bodyPr>
            <a:normAutofit/>
          </a:bodyPr>
          <a:lstStyle/>
          <a:p>
            <a:r>
              <a:rPr lang="es-MX" sz="1400" dirty="0" smtClean="0">
                <a:latin typeface="Bahnschrift SemiLight" panose="020B0502040204020203" pitchFamily="34" charset="0"/>
                <a:cs typeface="Lexend Deca" pitchFamily="2" charset="0"/>
              </a:rPr>
              <a:t>06 DE JULIO DE 2020</a:t>
            </a:r>
            <a:br>
              <a:rPr lang="es-MX" sz="1400" dirty="0" smtClean="0">
                <a:latin typeface="Bahnschrift SemiLight" panose="020B0502040204020203" pitchFamily="34" charset="0"/>
                <a:cs typeface="Lexend Deca" pitchFamily="2" charset="0"/>
              </a:rPr>
            </a:br>
            <a:r>
              <a:rPr lang="es-MX" sz="1400" dirty="0" smtClean="0">
                <a:latin typeface="Bahnschrift SemiLight" panose="020B0502040204020203" pitchFamily="34" charset="0"/>
                <a:cs typeface="Lexend Deca" pitchFamily="2" charset="0"/>
              </a:rPr>
              <a:t>SALTILLO, COAHUILA</a:t>
            </a:r>
            <a:endParaRPr lang="es-MX" sz="1400" dirty="0">
              <a:latin typeface="Bahnschrift SemiLight" panose="020B0502040204020203" pitchFamily="34" charset="0"/>
              <a:cs typeface="Lexend De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08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5759" y="566672"/>
            <a:ext cx="7295053" cy="5422006"/>
          </a:xfrm>
        </p:spPr>
        <p:txBody>
          <a:bodyPr>
            <a:noAutofit/>
          </a:bodyPr>
          <a:lstStyle/>
          <a:p>
            <a:r>
              <a:rPr lang="es-MX" sz="2400" b="1" i="1" dirty="0" smtClean="0"/>
              <a:t>Modalidad de titulación: </a:t>
            </a:r>
            <a:r>
              <a:rPr lang="es-MX" sz="2400" dirty="0" smtClean="0"/>
              <a:t>Tesis de Investigación</a:t>
            </a:r>
            <a:br>
              <a:rPr lang="es-MX" sz="2400" dirty="0" smtClean="0"/>
            </a:br>
            <a:r>
              <a:rPr lang="es-MX" sz="2400" dirty="0" smtClean="0"/>
              <a:t/>
            </a:r>
            <a:br>
              <a:rPr lang="es-MX" sz="2400" dirty="0" smtClean="0"/>
            </a:br>
            <a:r>
              <a:rPr lang="es-MX" sz="2400" b="1" i="1" dirty="0" smtClean="0"/>
              <a:t>Competencia Profesional: </a:t>
            </a:r>
            <a:r>
              <a:rPr lang="es-MX" sz="2000" i="1" dirty="0"/>
              <a:t>Emplea la evaluación para intervenir en los diferentes ámbitos y momentos de la tarea educativa</a:t>
            </a:r>
            <a:r>
              <a:rPr lang="es-MX" sz="2000" i="1" dirty="0" smtClean="0"/>
              <a:t>.</a:t>
            </a:r>
            <a:br>
              <a:rPr lang="es-MX" sz="2000" i="1" dirty="0" smtClean="0"/>
            </a:br>
            <a:r>
              <a:rPr lang="es-MX" sz="2000" i="1" dirty="0" smtClean="0"/>
              <a:t/>
            </a:r>
            <a:br>
              <a:rPr lang="es-MX" sz="2000" i="1" dirty="0" smtClean="0"/>
            </a:br>
            <a:r>
              <a:rPr lang="es-MX" sz="2400" b="1" i="1" dirty="0" smtClean="0"/>
              <a:t>Unidades de la competencia:</a:t>
            </a:r>
            <a:r>
              <a:rPr lang="es-MX" sz="2000" dirty="0"/>
              <a:t/>
            </a:r>
            <a:br>
              <a:rPr lang="es-MX" sz="2000" dirty="0"/>
            </a:br>
            <a:r>
              <a:rPr lang="es-MX" sz="2000" dirty="0"/>
              <a:t>Utiliza la evaluación diagnóstica, formativa y sumativa, de carácter cuantitativo y cualitativo, con base en teorías de evaluación para el aprendizaje.</a:t>
            </a:r>
            <a:br>
              <a:rPr lang="es-MX" sz="2000" dirty="0"/>
            </a:br>
            <a:r>
              <a:rPr lang="es-MX" sz="2000" dirty="0"/>
              <a:t>Participa en procesos de evaluación institucional y utiliza sus resultados en la planeación y gestión escolar.</a:t>
            </a:r>
            <a:br>
              <a:rPr lang="es-MX" sz="2000" dirty="0"/>
            </a:br>
            <a:r>
              <a:rPr lang="es-MX" sz="2000" dirty="0"/>
              <a:t>Realiza el seguimiento del nivel de avance de sus alumnos y usa sus resultados para mejorar los aprendizajes.</a:t>
            </a:r>
            <a:br>
              <a:rPr lang="es-MX" sz="2000" dirty="0"/>
            </a:br>
            <a:r>
              <a:rPr lang="es-MX" sz="2000" dirty="0"/>
              <a:t>Establece niveles de desempeño para evaluar el desarrollo de competencias.</a:t>
            </a:r>
            <a:br>
              <a:rPr lang="es-MX" sz="2000" dirty="0"/>
            </a:br>
            <a:r>
              <a:rPr lang="es-MX" sz="2000" dirty="0"/>
              <a:t>Interpreta los resultados de las evaluaciones para realizar ajustes curriculares y estrategias de aprendizaje.</a:t>
            </a:r>
            <a:br>
              <a:rPr lang="es-MX" sz="2000" dirty="0"/>
            </a:br>
            <a:endParaRPr lang="es-MX" sz="2400" b="1" i="1" dirty="0"/>
          </a:p>
        </p:txBody>
      </p:sp>
    </p:spTree>
    <p:extLst>
      <p:ext uri="{BB962C8B-B14F-4D97-AF65-F5344CB8AC3E}">
        <p14:creationId xmlns:p14="http://schemas.microsoft.com/office/powerpoint/2010/main" val="356322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25003" y="296214"/>
            <a:ext cx="7598535" cy="5950040"/>
          </a:xfrm>
        </p:spPr>
        <p:txBody>
          <a:bodyPr>
            <a:noAutofit/>
          </a:bodyPr>
          <a:lstStyle/>
          <a:p>
            <a:r>
              <a:rPr lang="es-MX" sz="2400" b="1" i="1" dirty="0" smtClean="0"/>
              <a:t>Jardín de Prácticas: </a:t>
            </a:r>
            <a:r>
              <a:rPr lang="es-MX" sz="2400" dirty="0" smtClean="0"/>
              <a:t>Jardín de Niños “Nueva Creación”</a:t>
            </a:r>
            <a:br>
              <a:rPr lang="es-MX" sz="2400" dirty="0" smtClean="0"/>
            </a:br>
            <a:r>
              <a:rPr lang="es-MX" sz="2400" dirty="0" smtClean="0"/>
              <a:t>Jardín de Niños Eutimio </a:t>
            </a:r>
            <a:r>
              <a:rPr lang="es-MX" sz="2400" dirty="0" err="1" smtClean="0"/>
              <a:t>Gonzalez</a:t>
            </a:r>
            <a:r>
              <a:rPr lang="es-MX" sz="2400" dirty="0" smtClean="0"/>
              <a:t>, Jardín de Niños Diego Rivera y Jardín de Niños Felipa Valdez de </a:t>
            </a:r>
            <a:r>
              <a:rPr lang="es-MX" sz="2400" dirty="0" err="1" smtClean="0"/>
              <a:t>Pepi</a:t>
            </a:r>
            <a:r>
              <a:rPr lang="es-MX" sz="2400" dirty="0" smtClean="0"/>
              <a:t/>
            </a:r>
            <a:br>
              <a:rPr lang="es-MX" sz="2400" dirty="0" smtClean="0"/>
            </a:br>
            <a:r>
              <a:rPr lang="es-MX" sz="2400" dirty="0" smtClean="0"/>
              <a:t/>
            </a:r>
            <a:br>
              <a:rPr lang="es-MX" sz="2400" dirty="0" smtClean="0"/>
            </a:br>
            <a:r>
              <a:rPr lang="es-MX" sz="2400" b="1" i="1" dirty="0" smtClean="0"/>
              <a:t>Propósito</a:t>
            </a:r>
            <a:r>
              <a:rPr lang="es-MX" sz="2400" b="1" i="1" dirty="0" smtClean="0"/>
              <a:t>: </a:t>
            </a:r>
            <a:r>
              <a:rPr lang="es-MX" sz="2400" i="1" dirty="0" smtClean="0"/>
              <a:t>E</a:t>
            </a:r>
            <a:r>
              <a:rPr lang="es-MX" sz="2400" i="1" dirty="0" smtClean="0"/>
              <a:t/>
            </a:r>
            <a:br>
              <a:rPr lang="es-MX" sz="2400" i="1" dirty="0" smtClean="0"/>
            </a:br>
            <a:r>
              <a:rPr lang="es-MX" sz="2400" i="1" dirty="0" smtClean="0"/>
              <a:t/>
            </a:r>
            <a:br>
              <a:rPr lang="es-MX" sz="2400" i="1" dirty="0" smtClean="0"/>
            </a:br>
            <a:r>
              <a:rPr lang="es-MX" sz="2400" b="1" i="1" dirty="0" smtClean="0"/>
              <a:t>Organización del documento:</a:t>
            </a:r>
            <a:r>
              <a:rPr lang="es-MX" sz="2400" dirty="0"/>
              <a:t/>
            </a:r>
            <a:br>
              <a:rPr lang="es-MX" sz="2400" dirty="0"/>
            </a:br>
            <a:r>
              <a:rPr lang="es-MX" sz="2400" dirty="0" smtClean="0"/>
              <a:t>Introducción</a:t>
            </a:r>
            <a:r>
              <a:rPr lang="es-MX" sz="2400" dirty="0"/>
              <a:t/>
            </a:r>
            <a:br>
              <a:rPr lang="es-MX" sz="2400" dirty="0"/>
            </a:br>
            <a:r>
              <a:rPr lang="es-MX" sz="2400" dirty="0"/>
              <a:t>Capítulo </a:t>
            </a:r>
            <a:r>
              <a:rPr lang="es-MX" sz="2400" dirty="0" smtClean="0"/>
              <a:t>I. Planteamiento </a:t>
            </a:r>
            <a:r>
              <a:rPr lang="es-MX" sz="2400" dirty="0"/>
              <a:t>del </a:t>
            </a:r>
            <a:r>
              <a:rPr lang="es-MX" sz="2400" dirty="0" smtClean="0"/>
              <a:t>problema</a:t>
            </a:r>
            <a:r>
              <a:rPr lang="es-MX" sz="2400" dirty="0"/>
              <a:t/>
            </a:r>
            <a:br>
              <a:rPr lang="es-MX" sz="2400" dirty="0"/>
            </a:br>
            <a:r>
              <a:rPr lang="es-MX" sz="2400" dirty="0"/>
              <a:t>Capítulo II. </a:t>
            </a:r>
            <a:r>
              <a:rPr lang="es-MX" sz="2400" dirty="0" smtClean="0"/>
              <a:t>Marco teórico</a:t>
            </a:r>
            <a:r>
              <a:rPr lang="es-MX" sz="2400" dirty="0"/>
              <a:t/>
            </a:r>
            <a:br>
              <a:rPr lang="es-MX" sz="2400" dirty="0"/>
            </a:br>
            <a:r>
              <a:rPr lang="es-MX" sz="2400" dirty="0"/>
              <a:t>Capítulo III. </a:t>
            </a:r>
            <a:r>
              <a:rPr lang="es-MX" sz="2400" dirty="0" smtClean="0"/>
              <a:t>Metodología</a:t>
            </a:r>
            <a:r>
              <a:rPr lang="es-MX" sz="2400" dirty="0"/>
              <a:t/>
            </a:r>
            <a:br>
              <a:rPr lang="es-MX" sz="2400" dirty="0"/>
            </a:br>
            <a:r>
              <a:rPr lang="es-MX" sz="2400" dirty="0"/>
              <a:t>Capítulo IV. </a:t>
            </a:r>
            <a:r>
              <a:rPr lang="es-MX" sz="2400" dirty="0" smtClean="0"/>
              <a:t>Resultados</a:t>
            </a:r>
            <a:r>
              <a:rPr lang="es-MX" sz="2400" dirty="0"/>
              <a:t/>
            </a:r>
            <a:br>
              <a:rPr lang="es-MX" sz="2400" dirty="0"/>
            </a:br>
            <a:r>
              <a:rPr lang="es-MX" sz="2400" dirty="0"/>
              <a:t>Capítulo </a:t>
            </a:r>
            <a:r>
              <a:rPr lang="es-MX" sz="2400" dirty="0" smtClean="0"/>
              <a:t>V. Discusión</a:t>
            </a:r>
            <a:r>
              <a:rPr lang="es-MX" sz="2400" dirty="0"/>
              <a:t/>
            </a:r>
            <a:br>
              <a:rPr lang="es-MX" sz="2400" dirty="0"/>
            </a:br>
            <a:r>
              <a:rPr lang="es-MX" sz="2400" dirty="0" smtClean="0"/>
              <a:t>Conclusiones</a:t>
            </a:r>
            <a:r>
              <a:rPr lang="es-MX" sz="2400" dirty="0"/>
              <a:t/>
            </a:r>
            <a:br>
              <a:rPr lang="es-MX" sz="2400" dirty="0"/>
            </a:br>
            <a:r>
              <a:rPr lang="es-MX" sz="2400" dirty="0" smtClean="0"/>
              <a:t>Referencias</a:t>
            </a:r>
            <a:r>
              <a:rPr lang="es-MX" sz="2400" dirty="0"/>
              <a:t/>
            </a:r>
            <a:br>
              <a:rPr lang="es-MX" sz="2400" dirty="0"/>
            </a:br>
            <a:r>
              <a:rPr lang="es-MX" sz="2400" dirty="0"/>
              <a:t>Anexos</a:t>
            </a:r>
            <a:br>
              <a:rPr lang="es-MX" sz="2400" dirty="0"/>
            </a:br>
            <a:r>
              <a:rPr lang="es-MX" sz="2400" dirty="0"/>
              <a:t/>
            </a:r>
            <a:br>
              <a:rPr lang="es-MX" sz="2400" dirty="0"/>
            </a:br>
            <a:endParaRPr lang="es-MX" sz="2400" b="1" i="1" dirty="0"/>
          </a:p>
        </p:txBody>
      </p:sp>
    </p:spTree>
    <p:extLst>
      <p:ext uri="{BB962C8B-B14F-4D97-AF65-F5344CB8AC3E}">
        <p14:creationId xmlns:p14="http://schemas.microsoft.com/office/powerpoint/2010/main" val="887115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4226766" y="243557"/>
            <a:ext cx="43195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400" b="1" i="1" dirty="0">
                <a:latin typeface="+mj-lt"/>
              </a:rPr>
              <a:t>Actividades aplicadas y </a:t>
            </a:r>
            <a:r>
              <a:rPr lang="es-MX" sz="2400" b="1" i="1" dirty="0" smtClean="0">
                <a:latin typeface="+mj-lt"/>
              </a:rPr>
              <a:t>contenido.</a:t>
            </a:r>
          </a:p>
          <a:p>
            <a:endParaRPr lang="es-MX" sz="2400" b="1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36367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342" y="770609"/>
            <a:ext cx="8132769" cy="5419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666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92051" y="333174"/>
            <a:ext cx="64201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sz="2400" b="1" i="1" dirty="0">
                <a:solidFill>
                  <a:prstClr val="black"/>
                </a:solidFill>
                <a:latin typeface="Calibri Light" panose="020F0302020204030204"/>
              </a:rPr>
              <a:t>Situaciones relevantes para el desarrollo </a:t>
            </a:r>
            <a:r>
              <a:rPr lang="es-MX" sz="2400" b="1" i="1" dirty="0" smtClean="0">
                <a:solidFill>
                  <a:prstClr val="black"/>
                </a:solidFill>
                <a:latin typeface="Calibri Light" panose="020F0302020204030204"/>
              </a:rPr>
              <a:t>de </a:t>
            </a:r>
            <a:r>
              <a:rPr lang="es-MX" sz="2400" b="1" i="1" dirty="0">
                <a:solidFill>
                  <a:prstClr val="black"/>
                </a:solidFill>
                <a:latin typeface="Calibri Light" panose="020F0302020204030204"/>
              </a:rPr>
              <a:t>sus competencias</a:t>
            </a:r>
            <a:r>
              <a:rPr lang="es-MX" sz="2400" b="1" i="1" dirty="0" smtClean="0">
                <a:solidFill>
                  <a:prstClr val="black"/>
                </a:solidFill>
                <a:latin typeface="Calibri Light" panose="020F0302020204030204"/>
              </a:rPr>
              <a:t>.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993" y="1357354"/>
            <a:ext cx="7084866" cy="4721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29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676141" y="439908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s-MX" sz="2400" b="1" i="1" dirty="0">
                <a:solidFill>
                  <a:prstClr val="black"/>
                </a:solidFill>
                <a:latin typeface="Calibri Light" panose="020F0302020204030204"/>
              </a:rPr>
              <a:t>Retos a los que se enfrentaron.</a:t>
            </a:r>
          </a:p>
          <a:p>
            <a:pPr lvl="0"/>
            <a:r>
              <a:rPr lang="es-MX" sz="2400" b="1" i="1" dirty="0">
                <a:solidFill>
                  <a:prstClr val="black"/>
                </a:solidFill>
                <a:latin typeface="Calibri Light" panose="020F0302020204030204"/>
              </a:rPr>
              <a:t>Resultados.</a:t>
            </a:r>
            <a:endParaRPr lang="es-MX" sz="2400" b="1" i="1" dirty="0">
              <a:solidFill>
                <a:prstClr val="black"/>
              </a:solidFill>
              <a:latin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4056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27655" y="491010"/>
            <a:ext cx="6445877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b="1" i="1" dirty="0" smtClean="0">
                <a:latin typeface="+mj-lt"/>
              </a:rPr>
              <a:t>Conclusiones </a:t>
            </a:r>
            <a:r>
              <a:rPr lang="es-MX" sz="2400" b="1" i="1" dirty="0">
                <a:latin typeface="+mj-lt"/>
              </a:rPr>
              <a:t>y recomendaciones .</a:t>
            </a:r>
            <a:endParaRPr lang="es-MX" sz="2400" b="1" i="1" dirty="0" smtClean="0">
              <a:latin typeface="+mj-lt"/>
            </a:endParaRPr>
          </a:p>
          <a:p>
            <a:endParaRPr lang="es-MX" sz="2400" b="1" i="1" dirty="0" smtClean="0"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+mj-lt"/>
              </a:rPr>
              <a:t>No perder de vista la función de cada uno de los tres momentos de la evaluación en preescolar y evaluar los procesos y no solo el resultado.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+mj-lt"/>
              </a:rPr>
              <a:t>Ejecutar una evaluación reflexiva y no generar solo resultados y cumplir como un requisito.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+mj-lt"/>
              </a:rPr>
              <a:t>Llevar a cabo una evaluación de nuestra intervención.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+mj-lt"/>
              </a:rPr>
              <a:t>Al momento de planear, diseñar también el instrumento de evaluación.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dirty="0">
                <a:latin typeface="+mj-lt"/>
              </a:rPr>
              <a:t>Agregar a las listas de cotejo descripciones del proceso seguido por el alumno para adquirir un nuevo aprendizaje</a:t>
            </a:r>
            <a:r>
              <a:rPr lang="es-MX" sz="2000" dirty="0" smtClean="0">
                <a:latin typeface="+mj-lt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+mj-lt"/>
              </a:rPr>
              <a:t>Utilizar el diario para plasmar y evidenciar las observaciones de los alumnos en cuanto a su aprendizaje.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2000" dirty="0" smtClean="0">
                <a:latin typeface="+mj-lt"/>
              </a:rPr>
              <a:t>Utilizar los resultados obtenidos, después de cada evaluación para generar nuevas propuestas de trabajo y una valoración de nuestro quehacer docente.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+mj-lt"/>
                <a:ea typeface="Times New Roman" panose="02020603050405020304" pitchFamily="18" charset="0"/>
              </a:rPr>
              <a:t>El </a:t>
            </a:r>
            <a:r>
              <a:rPr lang="es-ES" sz="2000" dirty="0">
                <a:latin typeface="+mj-lt"/>
                <a:ea typeface="Times New Roman" panose="02020603050405020304" pitchFamily="18" charset="0"/>
              </a:rPr>
              <a:t>proceso de evaluación debe ser de manera </a:t>
            </a:r>
            <a:r>
              <a:rPr lang="es-ES" sz="2000" dirty="0" smtClean="0">
                <a:latin typeface="+mj-lt"/>
                <a:ea typeface="Times New Roman" panose="02020603050405020304" pitchFamily="18" charset="0"/>
              </a:rPr>
              <a:t>personal.</a:t>
            </a:r>
            <a:endParaRPr lang="es-MX" sz="20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148841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ENEP cart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 ENEP carta" id="{04A96CAA-22C2-4C50-BEA8-3EBDD62D3FCB}" vid="{A10B78DA-AA16-4A23-8E1C-1181DC0840D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ENEP carta</Template>
  <TotalTime>1832</TotalTime>
  <Words>188</Words>
  <Application>Microsoft Office PowerPoint</Application>
  <PresentationFormat>Presentación en pantalla (4:3)</PresentationFormat>
  <Paragraphs>18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Arial</vt:lpstr>
      <vt:lpstr>Bahnschrift SemiLight</vt:lpstr>
      <vt:lpstr>Calibri</vt:lpstr>
      <vt:lpstr>Calibri Light</vt:lpstr>
      <vt:lpstr>Lexend Deca</vt:lpstr>
      <vt:lpstr>Times New Roman</vt:lpstr>
      <vt:lpstr>Tema ENEP carta</vt:lpstr>
      <vt:lpstr>TESIS DE INVESTIGACIÓN: LA EVALUACIÓN DE LOS APRENDIZAJES ESPERADOS EN PREESCOLAR POR: FABIOLA ELIZABETH IBARRA MARTINEZ </vt:lpstr>
      <vt:lpstr>Modalidad de titulación: Tesis de Investigación  Competencia Profesional: Emplea la evaluación para intervenir en los diferentes ámbitos y momentos de la tarea educativa.  Unidades de la competencia: Utiliza la evaluación diagnóstica, formativa y sumativa, de carácter cuantitativo y cualitativo, con base en teorías de evaluación para el aprendizaje. Participa en procesos de evaluación institucional y utiliza sus resultados en la planeación y gestión escolar. Realiza el seguimiento del nivel de avance de sus alumnos y usa sus resultados para mejorar los aprendizajes. Establece niveles de desempeño para evaluar el desarrollo de competencias. Interpreta los resultados de las evaluaciones para realizar ajustes curriculares y estrategias de aprendizaje. </vt:lpstr>
      <vt:lpstr>Jardín de Prácticas: Jardín de Niños “Nueva Creación” Jardín de Niños Eutimio Gonzalez, Jardín de Niños Diego Rivera y Jardín de Niños Felipa Valdez de Pepi  Propósito: E  Organización del documento: Introducción Capítulo I. Planteamiento del problema Capítulo II. Marco teórico Capítulo III. Metodología Capítulo IV. Resultados Capítulo V. Discusión Conclusiones Referencias Anexos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Diseño</dc:creator>
  <cp:lastModifiedBy>Fabiola Ibarra</cp:lastModifiedBy>
  <cp:revision>16</cp:revision>
  <dcterms:created xsi:type="dcterms:W3CDTF">2020-02-12T18:07:36Z</dcterms:created>
  <dcterms:modified xsi:type="dcterms:W3CDTF">2020-06-19T17:44:45Z</dcterms:modified>
</cp:coreProperties>
</file>