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3" r:id="rId3"/>
    <p:sldId id="264" r:id="rId4"/>
    <p:sldId id="265" r:id="rId5"/>
    <p:sldId id="269" r:id="rId6"/>
    <p:sldId id="267" r:id="rId7"/>
    <p:sldId id="268" r:id="rId8"/>
    <p:sldId id="266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18/06/2020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1789" y="3771142"/>
            <a:ext cx="6858000" cy="1795644"/>
          </a:xfrm>
        </p:spPr>
        <p:txBody>
          <a:bodyPr>
            <a:noAutofit/>
          </a:bodyPr>
          <a:lstStyle/>
          <a:p>
            <a:r>
              <a:rPr lang="es-MX" sz="2400" dirty="0" smtClean="0"/>
              <a:t>TESIS DE INVESTIGACIÓN:</a:t>
            </a:r>
            <a:r>
              <a:rPr lang="es-MX" sz="3200" b="1" dirty="0" smtClean="0"/>
              <a:t/>
            </a:r>
            <a:br>
              <a:rPr lang="es-MX" sz="3200" b="1" dirty="0" smtClean="0"/>
            </a:br>
            <a:r>
              <a:rPr lang="es-MX" sz="3200" b="1" dirty="0" smtClean="0"/>
              <a:t>LA EVALUACIÓN DE LOS APRENDIZAJES ESPERADOS EN PREESCOLAR</a:t>
            </a: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2400" dirty="0" smtClean="0"/>
              <a:t>POR: FABIOLA ELIZABETH IBARRA MARTINEZ </a:t>
            </a:r>
            <a:endParaRPr lang="es-MX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91518" y="5926180"/>
            <a:ext cx="3158544" cy="820273"/>
          </a:xfrm>
        </p:spPr>
        <p:txBody>
          <a:bodyPr>
            <a:normAutofit/>
          </a:bodyPr>
          <a:lstStyle/>
          <a:p>
            <a:r>
              <a:rPr lang="es-MX" sz="1400" dirty="0" smtClean="0">
                <a:latin typeface="Bahnschrift SemiLight" panose="020B0502040204020203" pitchFamily="34" charset="0"/>
                <a:cs typeface="Lexend Deca" pitchFamily="2" charset="0"/>
              </a:rPr>
              <a:t>06 DE JULIO DE 2020</a:t>
            </a:r>
            <a:br>
              <a:rPr lang="es-MX" sz="1400" dirty="0" smtClean="0">
                <a:latin typeface="Bahnschrift SemiLight" panose="020B0502040204020203" pitchFamily="34" charset="0"/>
                <a:cs typeface="Lexend Deca" pitchFamily="2" charset="0"/>
              </a:rPr>
            </a:br>
            <a:r>
              <a:rPr lang="es-MX" sz="1400" dirty="0" smtClean="0">
                <a:latin typeface="Bahnschrift SemiLight" panose="020B0502040204020203" pitchFamily="34" charset="0"/>
                <a:cs typeface="Lexend Deca" pitchFamily="2" charset="0"/>
              </a:rPr>
              <a:t>SALTILLO, COAHUILA</a:t>
            </a:r>
            <a:endParaRPr lang="es-MX" sz="1400" dirty="0">
              <a:latin typeface="Bahnschrift SemiLight" panose="020B0502040204020203" pitchFamily="34" charset="0"/>
              <a:cs typeface="Lexend De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759" y="566672"/>
            <a:ext cx="7295053" cy="5422006"/>
          </a:xfrm>
        </p:spPr>
        <p:txBody>
          <a:bodyPr>
            <a:noAutofit/>
          </a:bodyPr>
          <a:lstStyle/>
          <a:p>
            <a:r>
              <a:rPr lang="es-MX" sz="2400" b="1" i="1" dirty="0" smtClean="0"/>
              <a:t>Modalidad de titulación: </a:t>
            </a:r>
            <a:r>
              <a:rPr lang="es-MX" sz="2400" dirty="0" smtClean="0"/>
              <a:t>Tesis de Investigación</a:t>
            </a:r>
            <a:br>
              <a:rPr lang="es-MX" sz="2400" dirty="0" smtClean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b="1" i="1" dirty="0" smtClean="0"/>
              <a:t>Competencia Profesional: </a:t>
            </a:r>
            <a:r>
              <a:rPr lang="es-MX" sz="2000" i="1" dirty="0"/>
              <a:t>Emplea la evaluación para intervenir en los diferentes ámbitos y momentos de la tarea educativa</a:t>
            </a:r>
            <a:r>
              <a:rPr lang="es-MX" sz="2000" i="1" dirty="0" smtClean="0"/>
              <a:t>.</a:t>
            </a:r>
            <a:br>
              <a:rPr lang="es-MX" sz="2000" i="1" dirty="0" smtClean="0"/>
            </a:br>
            <a:r>
              <a:rPr lang="es-MX" sz="2000" i="1" dirty="0" smtClean="0"/>
              <a:t/>
            </a:r>
            <a:br>
              <a:rPr lang="es-MX" sz="2000" i="1" dirty="0" smtClean="0"/>
            </a:br>
            <a:r>
              <a:rPr lang="es-MX" sz="2400" b="1" i="1" dirty="0" smtClean="0"/>
              <a:t>Unidades de la competencia: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Utiliza la evaluación diagnóstica, formativa y sumativa, de carácter cuantitativo y cualitativo, con base en teorías de evaluación para el aprendizaje.</a:t>
            </a:r>
            <a:br>
              <a:rPr lang="es-MX" sz="2000" dirty="0"/>
            </a:br>
            <a:r>
              <a:rPr lang="es-MX" sz="2000" dirty="0"/>
              <a:t>Participa en procesos de evaluación institucional y utiliza sus resultados en la planeación y gestión escolar.</a:t>
            </a:r>
            <a:br>
              <a:rPr lang="es-MX" sz="2000" dirty="0"/>
            </a:br>
            <a:r>
              <a:rPr lang="es-MX" sz="2000" dirty="0"/>
              <a:t>Realiza el seguimiento del nivel de avance de sus alumnos y usa sus resultados para mejorar los aprendizajes.</a:t>
            </a:r>
            <a:br>
              <a:rPr lang="es-MX" sz="2000" dirty="0"/>
            </a:br>
            <a:r>
              <a:rPr lang="es-MX" sz="2000" dirty="0"/>
              <a:t>Establece niveles de desempeño para evaluar el desarrollo de competencias.</a:t>
            </a:r>
            <a:br>
              <a:rPr lang="es-MX" sz="2000" dirty="0"/>
            </a:br>
            <a:r>
              <a:rPr lang="es-MX" sz="2000" dirty="0"/>
              <a:t>Interpreta los resultados de las evaluaciones para realizar ajustes curriculares y estrategias de aprendizaje.</a:t>
            </a:r>
            <a:br>
              <a:rPr lang="es-MX" sz="2000" dirty="0"/>
            </a:br>
            <a:endParaRPr lang="es-MX" sz="2400" b="1" i="1" dirty="0"/>
          </a:p>
        </p:txBody>
      </p:sp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25003" y="296214"/>
            <a:ext cx="7598535" cy="5950040"/>
          </a:xfrm>
        </p:spPr>
        <p:txBody>
          <a:bodyPr>
            <a:noAutofit/>
          </a:bodyPr>
          <a:lstStyle/>
          <a:p>
            <a:r>
              <a:rPr lang="es-MX" sz="2400" b="1" i="1" dirty="0" smtClean="0"/>
              <a:t>Jardín de Prácticas: </a:t>
            </a:r>
            <a:r>
              <a:rPr lang="es-MX" sz="2400" dirty="0" smtClean="0"/>
              <a:t>Jardín de Niños “Nueva Creación”</a:t>
            </a:r>
            <a:br>
              <a:rPr lang="es-MX" sz="2400" dirty="0" smtClean="0"/>
            </a:br>
            <a:r>
              <a:rPr lang="es-MX" sz="2400" dirty="0" smtClean="0"/>
              <a:t>Jardín de Niños Eutimio </a:t>
            </a:r>
            <a:r>
              <a:rPr lang="es-MX" sz="2400" dirty="0" err="1" smtClean="0"/>
              <a:t>Gonzalez</a:t>
            </a:r>
            <a:r>
              <a:rPr lang="es-MX" sz="2400" dirty="0" smtClean="0"/>
              <a:t>, Jardín de Niños Diego Rivera y Jardín de Niños Felipa Valdez de </a:t>
            </a:r>
            <a:r>
              <a:rPr lang="es-MX" sz="2400" dirty="0" err="1" smtClean="0"/>
              <a:t>Pepi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b="1" i="1" dirty="0" smtClean="0"/>
              <a:t>Propósito</a:t>
            </a:r>
            <a:r>
              <a:rPr lang="es-MX" sz="2400" b="1" i="1" dirty="0" smtClean="0"/>
              <a:t>: </a:t>
            </a:r>
            <a:r>
              <a:rPr lang="es-MX" sz="2400" i="1" dirty="0" smtClean="0"/>
              <a:t>E</a:t>
            </a:r>
            <a:r>
              <a:rPr lang="es-MX" sz="2400" i="1" dirty="0" smtClean="0"/>
              <a:t/>
            </a:r>
            <a:br>
              <a:rPr lang="es-MX" sz="2400" i="1" dirty="0" smtClean="0"/>
            </a:br>
            <a:r>
              <a:rPr lang="es-MX" sz="2400" i="1" dirty="0" smtClean="0"/>
              <a:t/>
            </a:r>
            <a:br>
              <a:rPr lang="es-MX" sz="2400" i="1" dirty="0" smtClean="0"/>
            </a:br>
            <a:r>
              <a:rPr lang="es-MX" sz="2400" b="1" i="1" dirty="0" smtClean="0"/>
              <a:t>Organización del documento: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 smtClean="0"/>
              <a:t>Introducción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Capítulo </a:t>
            </a:r>
            <a:r>
              <a:rPr lang="es-MX" sz="2400" dirty="0" smtClean="0"/>
              <a:t>I. Planteamiento </a:t>
            </a:r>
            <a:r>
              <a:rPr lang="es-MX" sz="2400" dirty="0"/>
              <a:t>del </a:t>
            </a:r>
            <a:r>
              <a:rPr lang="es-MX" sz="2400" dirty="0" smtClean="0"/>
              <a:t>problema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Capítulo II. </a:t>
            </a:r>
            <a:r>
              <a:rPr lang="es-MX" sz="2400" dirty="0" smtClean="0"/>
              <a:t>Marco teórico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Capítulo III. </a:t>
            </a:r>
            <a:r>
              <a:rPr lang="es-MX" sz="2400" dirty="0" smtClean="0"/>
              <a:t>Metodología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Capítulo IV. </a:t>
            </a:r>
            <a:r>
              <a:rPr lang="es-MX" sz="2400" dirty="0" smtClean="0"/>
              <a:t>Resultados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Capítulo </a:t>
            </a:r>
            <a:r>
              <a:rPr lang="es-MX" sz="2400" dirty="0" smtClean="0"/>
              <a:t>V. Discusión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 smtClean="0"/>
              <a:t>Conclusiones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 smtClean="0"/>
              <a:t>Referencias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Anexos</a:t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endParaRPr lang="es-MX" sz="2400" b="1" i="1" dirty="0"/>
          </a:p>
        </p:txBody>
      </p:sp>
    </p:spTree>
    <p:extLst>
      <p:ext uri="{BB962C8B-B14F-4D97-AF65-F5344CB8AC3E}">
        <p14:creationId xmlns:p14="http://schemas.microsoft.com/office/powerpoint/2010/main" val="88711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226766" y="243557"/>
            <a:ext cx="43195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i="1" dirty="0">
                <a:latin typeface="+mj-lt"/>
              </a:rPr>
              <a:t>Actividades aplicadas y </a:t>
            </a:r>
            <a:r>
              <a:rPr lang="es-MX" sz="2400" b="1" i="1" dirty="0" smtClean="0">
                <a:latin typeface="+mj-lt"/>
              </a:rPr>
              <a:t>contenido.</a:t>
            </a:r>
          </a:p>
          <a:p>
            <a:endParaRPr lang="es-MX" sz="2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636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42" y="770609"/>
            <a:ext cx="8132769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6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92051" y="333174"/>
            <a:ext cx="64201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400" b="1" i="1" dirty="0">
                <a:solidFill>
                  <a:prstClr val="black"/>
                </a:solidFill>
                <a:latin typeface="Calibri Light" panose="020F0302020204030204"/>
              </a:rPr>
              <a:t>Situaciones relevantes para el desarrollo </a:t>
            </a:r>
            <a:r>
              <a:rPr lang="es-MX" sz="2400" b="1" i="1" dirty="0" smtClean="0">
                <a:solidFill>
                  <a:prstClr val="black"/>
                </a:solidFill>
                <a:latin typeface="Calibri Light" panose="020F0302020204030204"/>
              </a:rPr>
              <a:t>de </a:t>
            </a:r>
            <a:r>
              <a:rPr lang="es-MX" sz="2400" b="1" i="1" dirty="0">
                <a:solidFill>
                  <a:prstClr val="black"/>
                </a:solidFill>
                <a:latin typeface="Calibri Light" panose="020F0302020204030204"/>
              </a:rPr>
              <a:t>sus competencias</a:t>
            </a:r>
            <a:r>
              <a:rPr lang="es-MX" sz="2400" b="1" i="1" dirty="0" smtClean="0">
                <a:solidFill>
                  <a:prstClr val="black"/>
                </a:solidFill>
                <a:latin typeface="Calibri Light" panose="020F0302020204030204"/>
              </a:rPr>
              <a:t>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93" y="1357354"/>
            <a:ext cx="7084866" cy="472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76141" y="43990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2400" b="1" i="1" dirty="0">
                <a:solidFill>
                  <a:prstClr val="black"/>
                </a:solidFill>
                <a:latin typeface="Calibri Light" panose="020F0302020204030204"/>
              </a:rPr>
              <a:t>Retos a los que se enfrentaron.</a:t>
            </a:r>
          </a:p>
          <a:p>
            <a:pPr lvl="0"/>
            <a:r>
              <a:rPr lang="es-MX" sz="2400" b="1" i="1" dirty="0">
                <a:solidFill>
                  <a:prstClr val="black"/>
                </a:solidFill>
                <a:latin typeface="Calibri Light" panose="020F0302020204030204"/>
              </a:rPr>
              <a:t>Resultados.</a:t>
            </a:r>
            <a:endParaRPr lang="es-MX" sz="2400" b="1" i="1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405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7655" y="491010"/>
            <a:ext cx="644587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i="1" dirty="0" smtClean="0">
                <a:latin typeface="+mj-lt"/>
              </a:rPr>
              <a:t>Conclusiones </a:t>
            </a:r>
            <a:r>
              <a:rPr lang="es-MX" sz="2400" b="1" i="1" dirty="0">
                <a:latin typeface="+mj-lt"/>
              </a:rPr>
              <a:t>y recomendaciones .</a:t>
            </a:r>
            <a:endParaRPr lang="es-MX" sz="2400" b="1" i="1" dirty="0" smtClean="0">
              <a:latin typeface="+mj-lt"/>
            </a:endParaRPr>
          </a:p>
          <a:p>
            <a:endParaRPr lang="es-MX" sz="2400" b="1" i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+mj-lt"/>
              </a:rPr>
              <a:t>No perder de vista la función de cada uno de los tres momentos de la evaluación en preescolar y evaluar los procesos y no solo el resultado.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+mj-lt"/>
              </a:rPr>
              <a:t>Ejecutar una evaluación reflexiva y no generar solo resultados y cumplir como un requisito.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+mj-lt"/>
              </a:rPr>
              <a:t>Llevar a cabo una evaluación de nuestra intervención.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+mj-lt"/>
              </a:rPr>
              <a:t>Al momento de planear, diseñar también el instrumento de evaluación.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>
                <a:latin typeface="+mj-lt"/>
              </a:rPr>
              <a:t>Agregar a las listas de cotejo descripciones del proceso seguido por el alumno para adquirir un nuevo aprendizaje</a:t>
            </a:r>
            <a:r>
              <a:rPr lang="es-MX" sz="2000" dirty="0" smtClean="0">
                <a:latin typeface="+mj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+mj-lt"/>
              </a:rPr>
              <a:t>Utilizar el diario para plasmar y evidenciar las observaciones de los alumnos en cuanto a su aprendizaje.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+mj-lt"/>
              </a:rPr>
              <a:t>Utilizar los resultados obtenidos, después de cada evaluación para generar nuevas propuestas de trabajo y una valoración de nuestro quehacer docente.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ea typeface="Times New Roman" panose="02020603050405020304" pitchFamily="18" charset="0"/>
              </a:rPr>
              <a:t>El </a:t>
            </a:r>
            <a:r>
              <a:rPr lang="es-ES" sz="2000" dirty="0">
                <a:latin typeface="+mj-lt"/>
                <a:ea typeface="Times New Roman" panose="02020603050405020304" pitchFamily="18" charset="0"/>
              </a:rPr>
              <a:t>proceso de evaluación debe ser de manera </a:t>
            </a:r>
            <a:r>
              <a:rPr lang="es-ES" sz="2000" dirty="0" smtClean="0">
                <a:latin typeface="+mj-lt"/>
                <a:ea typeface="Times New Roman" panose="02020603050405020304" pitchFamily="18" charset="0"/>
              </a:rPr>
              <a:t>personal.</a:t>
            </a:r>
            <a:endParaRPr lang="es-MX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4884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1832</TotalTime>
  <Words>188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Bahnschrift SemiLight</vt:lpstr>
      <vt:lpstr>Calibri</vt:lpstr>
      <vt:lpstr>Calibri Light</vt:lpstr>
      <vt:lpstr>Lexend Deca</vt:lpstr>
      <vt:lpstr>Times New Roman</vt:lpstr>
      <vt:lpstr>Tema ENEP carta</vt:lpstr>
      <vt:lpstr>TESIS DE INVESTIGACIÓN: LA EVALUACIÓN DE LOS APRENDIZAJES ESPERADOS EN PREESCOLAR POR: FABIOLA ELIZABETH IBARRA MARTINEZ </vt:lpstr>
      <vt:lpstr>Modalidad de titulación: Tesis de Investigación  Competencia Profesional: Emplea la evaluación para intervenir en los diferentes ámbitos y momentos de la tarea educativa.  Unidades de la competencia: Utiliza la evaluación diagnóstica, formativa y sumativa, de carácter cuantitativo y cualitativo, con base en teorías de evaluación para el aprendizaje. Participa en procesos de evaluación institucional y utiliza sus resultados en la planeación y gestión escolar. Realiza el seguimiento del nivel de avance de sus alumnos y usa sus resultados para mejorar los aprendizajes. Establece niveles de desempeño para evaluar el desarrollo de competencias. Interpreta los resultados de las evaluaciones para realizar ajustes curriculares y estrategias de aprendizaje. </vt:lpstr>
      <vt:lpstr>Jardín de Prácticas: Jardín de Niños “Nueva Creación” Jardín de Niños Eutimio Gonzalez, Jardín de Niños Diego Rivera y Jardín de Niños Felipa Valdez de Pepi  Propósito: E  Organización del documento: Introducción Capítulo I. Planteamiento del problema Capítulo II. Marco teórico Capítulo III. Metodología Capítulo IV. Resultados Capítulo V. Discusión Conclusiones Referencias Anexos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Fabiola Ibarra</cp:lastModifiedBy>
  <cp:revision>16</cp:revision>
  <dcterms:created xsi:type="dcterms:W3CDTF">2020-02-12T18:07:36Z</dcterms:created>
  <dcterms:modified xsi:type="dcterms:W3CDTF">2020-06-19T17:44:45Z</dcterms:modified>
</cp:coreProperties>
</file>