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0"/>
  </p:handoutMasterIdLst>
  <p:sldIdLst>
    <p:sldId id="256" r:id="rId2"/>
    <p:sldId id="263" r:id="rId3"/>
    <p:sldId id="264" r:id="rId4"/>
    <p:sldId id="265" r:id="rId5"/>
    <p:sldId id="267" r:id="rId6"/>
    <p:sldId id="268" r:id="rId7"/>
    <p:sldId id="269" r:id="rId8"/>
    <p:sldId id="270" r:id="rId9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47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6" d="100"/>
          <a:sy n="56" d="100"/>
        </p:scale>
        <p:origin x="285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7A9805-8302-4D5C-A2FC-3460B48DD29A}" type="datetimeFigureOut">
              <a:rPr lang="es-MX" smtClean="0"/>
              <a:t>17/06/2020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2DE67A-3EC7-4D01-8876-84D960267FA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2017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0" y="5768795"/>
            <a:ext cx="9144000" cy="1089211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3758263"/>
            <a:ext cx="6858000" cy="1795644"/>
          </a:xfrm>
        </p:spPr>
        <p:txBody>
          <a:bodyPr anchor="ctr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5836028"/>
            <a:ext cx="6858000" cy="820273"/>
          </a:xfrm>
        </p:spPr>
        <p:txBody>
          <a:bodyPr anchor="ctr"/>
          <a:lstStyle>
            <a:lvl1pPr marL="0" indent="0" algn="ctr">
              <a:buNone/>
              <a:defRPr sz="1800">
                <a:solidFill>
                  <a:schemeClr val="bg1"/>
                </a:solidFill>
              </a:defRPr>
            </a:lvl1pPr>
            <a:lvl2pPr marL="342892" indent="0" algn="ctr">
              <a:buNone/>
              <a:defRPr sz="1500"/>
            </a:lvl2pPr>
            <a:lvl3pPr marL="685783" indent="0" algn="ctr">
              <a:buNone/>
              <a:defRPr sz="1350"/>
            </a:lvl3pPr>
            <a:lvl4pPr marL="1028675" indent="0" algn="ctr">
              <a:buNone/>
              <a:defRPr sz="1200"/>
            </a:lvl4pPr>
            <a:lvl5pPr marL="1371566" indent="0" algn="ctr">
              <a:buNone/>
              <a:defRPr sz="1200"/>
            </a:lvl5pPr>
            <a:lvl6pPr marL="1714457" indent="0" algn="ctr">
              <a:buNone/>
              <a:defRPr sz="1200"/>
            </a:lvl6pPr>
            <a:lvl7pPr marL="2057348" indent="0" algn="ctr">
              <a:buNone/>
              <a:defRPr sz="1200"/>
            </a:lvl7pPr>
            <a:lvl8pPr marL="2400240" indent="0" algn="ctr">
              <a:buNone/>
              <a:defRPr sz="1200"/>
            </a:lvl8pPr>
            <a:lvl9pPr marL="2743132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 dirty="0"/>
          </a:p>
        </p:txBody>
      </p:sp>
      <p:pic>
        <p:nvPicPr>
          <p:cNvPr id="6" name="Imagen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878" t="29806" r="26877" b="29652"/>
          <a:stretch/>
        </p:blipFill>
        <p:spPr>
          <a:xfrm>
            <a:off x="2480835" y="1479668"/>
            <a:ext cx="4182330" cy="2063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23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>
        <p:tmplLst>
          <p:tmpl lvl="1">
            <p:tnLst>
              <p:par>
                <p:cTn presetID="53" presetClass="entr" presetSubtype="16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ppt_w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w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3"/>
                        </p:tgtEl>
                        <p:attrNameLst>
                          <p:attrName>ppt_h</p:attrName>
                        </p:attrNameLst>
                      </p:cBhvr>
                      <p:tavLst>
                        <p:tav tm="0">
                          <p:val>
                            <p:fltVal val="0"/>
                          </p:val>
                        </p:tav>
                        <p:tav tm="100000">
                          <p:val>
                            <p:strVal val="#ppt_h"/>
                          </p:val>
                        </p:tav>
                      </p:tavLst>
                    </p:anim>
                    <p:animEffect transition="in" filter="fade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n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ángulo 6"/>
          <p:cNvSpPr/>
          <p:nvPr/>
        </p:nvSpPr>
        <p:spPr>
          <a:xfrm>
            <a:off x="0" y="6481489"/>
            <a:ext cx="9144000" cy="37651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</p:spTree>
    <p:extLst>
      <p:ext uri="{BB962C8B-B14F-4D97-AF65-F5344CB8AC3E}">
        <p14:creationId xmlns:p14="http://schemas.microsoft.com/office/powerpoint/2010/main" val="3775299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3" y="4"/>
            <a:ext cx="534521" cy="685799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910" y="1709745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95910" y="4589470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8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83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7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6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5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348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24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1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50313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44449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2" y="0"/>
            <a:ext cx="3983691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135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8904" y="987425"/>
            <a:ext cx="2949178" cy="1600200"/>
          </a:xfrm>
        </p:spPr>
        <p:txBody>
          <a:bodyPr anchor="b"/>
          <a:lstStyle>
            <a:lvl1pPr>
              <a:defRPr sz="2400">
                <a:solidFill>
                  <a:schemeClr val="bg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270631" y="987432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18904" y="2587631"/>
            <a:ext cx="2949178" cy="3281363"/>
          </a:xfrm>
        </p:spPr>
        <p:txBody>
          <a:bodyPr/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 marL="342892" indent="0">
              <a:buNone/>
              <a:defRPr sz="1050"/>
            </a:lvl2pPr>
            <a:lvl3pPr marL="685783" indent="0">
              <a:buNone/>
              <a:defRPr sz="900"/>
            </a:lvl3pPr>
            <a:lvl4pPr marL="1028675" indent="0">
              <a:buNone/>
              <a:defRPr sz="750"/>
            </a:lvl4pPr>
            <a:lvl5pPr marL="1371566" indent="0">
              <a:buNone/>
              <a:defRPr sz="750"/>
            </a:lvl5pPr>
            <a:lvl6pPr marL="1714457" indent="0">
              <a:buNone/>
              <a:defRPr sz="750"/>
            </a:lvl6pPr>
            <a:lvl7pPr marL="2057348" indent="0">
              <a:buNone/>
              <a:defRPr sz="750"/>
            </a:lvl7pPr>
            <a:lvl8pPr marL="2400240" indent="0">
              <a:buNone/>
              <a:defRPr sz="750"/>
            </a:lvl8pPr>
            <a:lvl9pPr marL="2743132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31527624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6773" y="168790"/>
            <a:ext cx="864565" cy="1113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09300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9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985187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6" r:id="rId5"/>
    <p:sldLayoutId id="2147483655" r:id="rId6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3500847"/>
            <a:ext cx="6858000" cy="214450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MX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La tesis de investigación.</a:t>
            </a: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400" dirty="0">
                <a:latin typeface="Arial" panose="020B0604020202020204" pitchFamily="34" charset="0"/>
                <a:cs typeface="Arial" panose="020B0604020202020204" pitchFamily="34" charset="0"/>
              </a:rPr>
              <a:t>LA IMPORTANCIA DE LA EDUCACIÓN SOCIOEMOCIONAL EN UN NIÑO CON PROBLEMAS DE CONDUCTA</a:t>
            </a:r>
            <a:endParaRPr lang="es-MX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Fátima Sofía Soto </a:t>
            </a:r>
            <a:r>
              <a:rPr lang="es-MX" dirty="0" smtClean="0"/>
              <a:t>M</a:t>
            </a:r>
            <a:r>
              <a:rPr lang="es-MX" dirty="0" smtClean="0"/>
              <a:t>artínez.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3408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910" y="468776"/>
            <a:ext cx="7886700" cy="2852737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Aft>
                <a:spcPts val="2400"/>
              </a:spcAft>
            </a:pPr>
            <a:r>
              <a:rPr lang="es-MX" sz="2400" dirty="0" smtClean="0">
                <a:latin typeface="Arial "/>
              </a:rPr>
              <a:t>Competencia </a:t>
            </a:r>
            <a:r>
              <a:rPr lang="es-MX" sz="2400" dirty="0">
                <a:latin typeface="Arial "/>
              </a:rPr>
              <a:t>del perfil de egreso de la Licenciatura en Educación Preescolar: </a:t>
            </a:r>
            <a:br>
              <a:rPr lang="es-MX" sz="2400" dirty="0">
                <a:latin typeface="Arial "/>
              </a:rPr>
            </a:br>
            <a:r>
              <a:rPr lang="es-MX" sz="2400" dirty="0" smtClean="0">
                <a:latin typeface="Arial "/>
              </a:rPr>
              <a:t/>
            </a:r>
            <a:br>
              <a:rPr lang="es-MX" sz="2400" dirty="0" smtClean="0">
                <a:latin typeface="Arial "/>
              </a:rPr>
            </a:br>
            <a:r>
              <a:rPr lang="es-MX" sz="2400" u="sng" dirty="0" smtClean="0">
                <a:latin typeface="Arial "/>
              </a:rPr>
              <a:t>Propicia </a:t>
            </a:r>
            <a:r>
              <a:rPr lang="es-MX" sz="2400" u="sng" dirty="0">
                <a:latin typeface="Arial "/>
              </a:rPr>
              <a:t>y regula espacios de aprendizaje incluyentes para todos los alumnos, con el fin de promover la convivencia, el respeto y la aceptación. </a:t>
            </a:r>
            <a:endParaRPr lang="es-MX" sz="2400" u="sng" dirty="0">
              <a:latin typeface="Arial 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95910" y="4167051"/>
            <a:ext cx="7886700" cy="2314491"/>
          </a:xfrm>
        </p:spPr>
        <p:txBody>
          <a:bodyPr/>
          <a:lstStyle/>
          <a:p>
            <a:pPr algn="ctr"/>
            <a:r>
              <a:rPr lang="es-MX" dirty="0" smtClean="0">
                <a:solidFill>
                  <a:schemeClr val="tx1"/>
                </a:solidFill>
              </a:rPr>
              <a:t>Jardín de Niños Felipa Valdés de </a:t>
            </a:r>
            <a:r>
              <a:rPr lang="es-MX" dirty="0" err="1" smtClean="0">
                <a:solidFill>
                  <a:schemeClr val="tx1"/>
                </a:solidFill>
              </a:rPr>
              <a:t>Pepi</a:t>
            </a:r>
            <a:r>
              <a:rPr lang="es-MX" dirty="0" smtClean="0">
                <a:solidFill>
                  <a:schemeClr val="tx1"/>
                </a:solidFill>
              </a:rPr>
              <a:t>.</a:t>
            </a:r>
          </a:p>
          <a:p>
            <a:pPr algn="ctr"/>
            <a:endParaRPr lang="es-MX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3221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78194"/>
              </p:ext>
            </p:extLst>
          </p:nvPr>
        </p:nvGraphicFramePr>
        <p:xfrm>
          <a:off x="522512" y="391885"/>
          <a:ext cx="7445830" cy="397815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722915">
                  <a:extLst>
                    <a:ext uri="{9D8B030D-6E8A-4147-A177-3AD203B41FA5}">
                      <a16:colId xmlns:a16="http://schemas.microsoft.com/office/drawing/2014/main" val="398183101"/>
                    </a:ext>
                  </a:extLst>
                </a:gridCol>
                <a:gridCol w="3722915">
                  <a:extLst>
                    <a:ext uri="{9D8B030D-6E8A-4147-A177-3AD203B41FA5}">
                      <a16:colId xmlns:a16="http://schemas.microsoft.com/office/drawing/2014/main" val="461725701"/>
                    </a:ext>
                  </a:extLst>
                </a:gridCol>
              </a:tblGrid>
              <a:tr h="742769"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Arial "/>
                        </a:rPr>
                        <a:t>Propósitos del documento</a:t>
                      </a:r>
                      <a:endParaRPr lang="es-MX" sz="2400" dirty="0">
                        <a:latin typeface="Arial 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400" dirty="0" smtClean="0">
                          <a:latin typeface="Arial "/>
                        </a:rPr>
                        <a:t>Elección del tema</a:t>
                      </a:r>
                      <a:endParaRPr lang="es-MX" sz="2400" dirty="0">
                        <a:latin typeface="Arial 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6824533"/>
                  </a:ext>
                </a:extLst>
              </a:tr>
              <a:tr h="742769">
                <a:tc>
                  <a:txBody>
                    <a:bodyPr/>
                    <a:lstStyle/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endParaRPr lang="es-MX" sz="2000" dirty="0">
                        <a:latin typeface="Arial 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2000" dirty="0" smtClean="0">
                          <a:latin typeface="Arial "/>
                        </a:rPr>
                        <a:t>Área de Educación socioemocional.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2000" dirty="0" smtClean="0">
                          <a:latin typeface="Arial "/>
                        </a:rPr>
                        <a:t>Impacto</a:t>
                      </a:r>
                      <a:r>
                        <a:rPr lang="es-MX" sz="2000" baseline="0" dirty="0" smtClean="0">
                          <a:latin typeface="Arial "/>
                        </a:rPr>
                        <a:t> en los alumnos.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2000" dirty="0" smtClean="0">
                          <a:latin typeface="Arial "/>
                        </a:rPr>
                        <a:t>Necesidad</a:t>
                      </a:r>
                      <a:r>
                        <a:rPr lang="es-MX" sz="2000" baseline="0" dirty="0" smtClean="0">
                          <a:latin typeface="Arial "/>
                        </a:rPr>
                        <a:t> en la sociedad. 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2000" dirty="0" smtClean="0">
                          <a:latin typeface="Arial "/>
                        </a:rPr>
                        <a:t>Alcance en las conductas.</a:t>
                      </a:r>
                    </a:p>
                    <a:p>
                      <a:pPr marL="342900" indent="-342900">
                        <a:lnSpc>
                          <a:spcPct val="150000"/>
                        </a:lnSpc>
                        <a:buFont typeface="Arial" panose="020B0604020202020204" pitchFamily="34" charset="0"/>
                        <a:buChar char="•"/>
                      </a:pPr>
                      <a:r>
                        <a:rPr lang="es-MX" sz="2000" dirty="0" smtClean="0">
                          <a:latin typeface="Arial "/>
                        </a:rPr>
                        <a:t>Actuar para generar un cambio.</a:t>
                      </a:r>
                      <a:endParaRPr lang="es-MX" sz="2000" dirty="0">
                        <a:latin typeface="Arial 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7789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711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MX" sz="2800" dirty="0" smtClean="0">
                <a:latin typeface="Arial "/>
              </a:rPr>
              <a:t>Organizació</a:t>
            </a:r>
            <a:r>
              <a:rPr lang="es-MX" sz="2800" dirty="0" smtClean="0">
                <a:latin typeface="Arial "/>
              </a:rPr>
              <a:t>n del documento.</a:t>
            </a:r>
            <a:endParaRPr lang="es-MX" sz="2800" dirty="0">
              <a:latin typeface="Arial "/>
            </a:endParaRP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MX" dirty="0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5809" t="14349" r="25389" b="5899"/>
          <a:stretch/>
        </p:blipFill>
        <p:spPr>
          <a:xfrm>
            <a:off x="4005546" y="987425"/>
            <a:ext cx="5138454" cy="4721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636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30"/>
            <a:ext cx="7886700" cy="862780"/>
          </a:xfrm>
        </p:spPr>
        <p:txBody>
          <a:bodyPr>
            <a:normAutofit/>
          </a:bodyPr>
          <a:lstStyle/>
          <a:p>
            <a:r>
              <a:rPr lang="es-MX" sz="3200" dirty="0" smtClean="0">
                <a:latin typeface="Arial "/>
              </a:rPr>
              <a:t>Actividades aplicadas.</a:t>
            </a:r>
            <a:endParaRPr lang="es-MX" sz="3200" dirty="0">
              <a:latin typeface="Arial 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Adecuaciones a la planeación.</a:t>
            </a:r>
          </a:p>
          <a:p>
            <a:r>
              <a:rPr lang="es-MX" dirty="0" smtClean="0"/>
              <a:t>Implementación de actividades del área.</a:t>
            </a:r>
          </a:p>
          <a:p>
            <a:r>
              <a:rPr lang="es-MX" dirty="0" smtClean="0"/>
              <a:t>Trabajo en casa.</a:t>
            </a:r>
          </a:p>
        </p:txBody>
      </p:sp>
    </p:spTree>
    <p:extLst>
      <p:ext uri="{BB962C8B-B14F-4D97-AF65-F5344CB8AC3E}">
        <p14:creationId xmlns:p14="http://schemas.microsoft.com/office/powerpoint/2010/main" val="15154834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>
                <a:latin typeface="Arial "/>
              </a:rPr>
              <a:t>(Gráfica de la competencia)</a:t>
            </a:r>
            <a:endParaRPr lang="es-MX" dirty="0">
              <a:latin typeface="Arial "/>
            </a:endParaRP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16844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5910" y="285896"/>
            <a:ext cx="7886700" cy="641569"/>
          </a:xfrm>
        </p:spPr>
        <p:txBody>
          <a:bodyPr>
            <a:normAutofit fontScale="90000"/>
          </a:bodyPr>
          <a:lstStyle/>
          <a:p>
            <a:r>
              <a:rPr lang="es-MX" sz="4000" dirty="0" smtClean="0">
                <a:latin typeface="Arial "/>
              </a:rPr>
              <a:t>RETOS</a:t>
            </a:r>
            <a:r>
              <a:rPr lang="es-MX" dirty="0" smtClean="0"/>
              <a:t>.</a:t>
            </a:r>
            <a:endParaRPr lang="es-MX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137584"/>
              </p:ext>
            </p:extLst>
          </p:nvPr>
        </p:nvGraphicFramePr>
        <p:xfrm>
          <a:off x="1524000" y="1397000"/>
          <a:ext cx="6096000" cy="3322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096000">
                  <a:extLst>
                    <a:ext uri="{9D8B030D-6E8A-4147-A177-3AD203B41FA5}">
                      <a16:colId xmlns:a16="http://schemas.microsoft.com/office/drawing/2014/main" val="305575303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Arial "/>
                        </a:rPr>
                        <a:t>Personales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endParaRPr lang="es-MX" sz="2000" dirty="0" smtClean="0">
                        <a:latin typeface="Arial 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785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Arial "/>
                        </a:rPr>
                        <a:t>Desconocimiento 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s-MX" sz="2000" dirty="0" smtClean="0">
                          <a:latin typeface="Arial "/>
                        </a:rPr>
                        <a:t>El tema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s-MX" sz="2000" dirty="0" smtClean="0">
                          <a:latin typeface="Arial "/>
                        </a:rPr>
                        <a:t>La realización del documento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s-MX" sz="2000" dirty="0" smtClean="0">
                          <a:latin typeface="Arial "/>
                        </a:rPr>
                        <a:t>Trato</a:t>
                      </a:r>
                      <a:r>
                        <a:rPr lang="es-MX" sz="2000" baseline="0" dirty="0" smtClean="0">
                          <a:latin typeface="Arial "/>
                        </a:rPr>
                        <a:t> de alumnos respetando NEE y BAP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endParaRPr lang="es-MX" sz="2000" dirty="0">
                        <a:latin typeface="Arial 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535927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2000" dirty="0" smtClean="0">
                          <a:latin typeface="Arial "/>
                        </a:rPr>
                        <a:t>Del</a:t>
                      </a:r>
                      <a:r>
                        <a:rPr lang="es-MX" sz="2000" baseline="0" dirty="0" smtClean="0">
                          <a:latin typeface="Arial "/>
                        </a:rPr>
                        <a:t> tiempo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s-MX" sz="2000" baseline="0" dirty="0" smtClean="0">
                          <a:latin typeface="Arial "/>
                        </a:rPr>
                        <a:t>Movilidades</a:t>
                      </a:r>
                    </a:p>
                    <a:p>
                      <a:pPr marL="342900" indent="-342900" algn="l">
                        <a:buFont typeface="Arial" panose="020B0604020202020204" pitchFamily="34" charset="0"/>
                        <a:buChar char="•"/>
                      </a:pPr>
                      <a:r>
                        <a:rPr lang="es-MX" sz="2000" baseline="0" dirty="0" smtClean="0">
                          <a:latin typeface="Arial "/>
                        </a:rPr>
                        <a:t>COVID-19</a:t>
                      </a:r>
                      <a:endParaRPr lang="es-MX" sz="2000" dirty="0">
                        <a:latin typeface="Arial 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7139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32836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200" dirty="0" smtClean="0">
                <a:latin typeface="Arial "/>
              </a:rPr>
              <a:t>Resultados</a:t>
            </a:r>
            <a:endParaRPr lang="es-MX" sz="3200" dirty="0">
              <a:latin typeface="Arial 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683220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ENEP cart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 ENEP carta" id="{04A96CAA-22C2-4C50-BEA8-3EBDD62D3FCB}" vid="{A10B78DA-AA16-4A23-8E1C-1181DC0840DF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ENEP carta</Template>
  <TotalTime>3715</TotalTime>
  <Words>112</Words>
  <Application>Microsoft Office PowerPoint</Application>
  <PresentationFormat>Presentación en pantalla (4:3)</PresentationFormat>
  <Paragraphs>27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Arial </vt:lpstr>
      <vt:lpstr>Calibri</vt:lpstr>
      <vt:lpstr>Calibri Light</vt:lpstr>
      <vt:lpstr>Tema ENEP carta</vt:lpstr>
      <vt:lpstr>La tesis de investigación. LA IMPORTANCIA DE LA EDUCACIÓN SOCIOEMOCIONAL EN UN NIÑO CON PROBLEMAS DE CONDUCTA</vt:lpstr>
      <vt:lpstr>Competencia del perfil de egreso de la Licenciatura en Educación Preescolar:   Propicia y regula espacios de aprendizaje incluyentes para todos los alumnos, con el fin de promover la convivencia, el respeto y la aceptación. </vt:lpstr>
      <vt:lpstr>Presentación de PowerPoint</vt:lpstr>
      <vt:lpstr>Organización del documento.</vt:lpstr>
      <vt:lpstr>Actividades aplicadas.</vt:lpstr>
      <vt:lpstr>(Gráfica de la competencia)</vt:lpstr>
      <vt:lpstr>RETOS.</vt:lpstr>
      <vt:lpstr>Resultados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Diseño</dc:creator>
  <cp:lastModifiedBy>Sofy</cp:lastModifiedBy>
  <cp:revision>13</cp:revision>
  <dcterms:created xsi:type="dcterms:W3CDTF">2020-02-12T18:07:36Z</dcterms:created>
  <dcterms:modified xsi:type="dcterms:W3CDTF">2020-06-19T18:33:59Z</dcterms:modified>
</cp:coreProperties>
</file>