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Default Extension="mp4" ContentType="video/unknown"/>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C4B1156A-380E-4F78-BDF5-A606A8083BF9}" styleName="Estilo medio 4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6D9F66E-5EB9-4882-86FB-DCBF35E3C3E4}" styleName="Estilo medio 4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9" d="100"/>
          <a:sy n="89" d="100"/>
        </p:scale>
        <p:origin x="72" y="3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6/22/2020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6/22/2020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6/22/2020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6/22/2020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6/22/2020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6/22/2020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6/22/2020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6/22/2020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6/22/2020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1CF131DD-A141-4471-BCF9-C6073EDD7E20}" type="datetimeFigureOut">
              <a:rPr lang="en-US" dirty="0"/>
              <a:t>6/22/2020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‹Nº›</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6/22/2020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‹Nº›</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6/22/2020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microsoft.com/office/2007/relationships/media" Target="../media/media2.mp4"/><Relationship Id="rId7" Type="http://schemas.openxmlformats.org/officeDocument/2006/relationships/image" Target="../media/image4.jpeg"/><Relationship Id="rId2" Type="http://schemas.openxmlformats.org/officeDocument/2006/relationships/video" Target="../media/media1.mp4"/><Relationship Id="rId1" Type="http://schemas.microsoft.com/office/2007/relationships/media" Target="../media/media1.mp4"/><Relationship Id="rId6" Type="http://schemas.openxmlformats.org/officeDocument/2006/relationships/image" Target="../media/image3.jpeg"/><Relationship Id="rId5" Type="http://schemas.openxmlformats.org/officeDocument/2006/relationships/slideLayout" Target="../slideLayouts/slideLayout2.xml"/><Relationship Id="rId4" Type="http://schemas.openxmlformats.org/officeDocument/2006/relationships/video" Target="../media/media2.mp4"/></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n-US"/>
              <a:t>PROJECT UNIT 8</a:t>
            </a:r>
            <a:br>
              <a:rPr lang="en-US"/>
            </a:br>
            <a:r>
              <a:rPr lang="en-US"/>
              <a:t> WHAT HAPPENED NEXT?</a:t>
            </a:r>
            <a:endParaRPr lang="es-MX"/>
          </a:p>
        </p:txBody>
      </p:sp>
      <p:sp>
        <p:nvSpPr>
          <p:cNvPr id="4" name="Rectángulo 3"/>
          <p:cNvSpPr/>
          <p:nvPr/>
        </p:nvSpPr>
        <p:spPr>
          <a:xfrm>
            <a:off x="3163114" y="1535346"/>
            <a:ext cx="5865773" cy="387286"/>
          </a:xfrm>
          <a:prstGeom prst="rect">
            <a:avLst/>
          </a:prstGeom>
        </p:spPr>
        <p:txBody>
          <a:bodyPr wrap="none">
            <a:spAutoFit/>
          </a:bodyPr>
          <a:lstStyle/>
          <a:p>
            <a:pPr>
              <a:lnSpc>
                <a:spcPts val="2300"/>
              </a:lnSpc>
              <a:spcBef>
                <a:spcPts val="1500"/>
              </a:spcBef>
              <a:spcAft>
                <a:spcPts val="0"/>
              </a:spcAft>
            </a:pPr>
            <a:r>
              <a:rPr lang="en-US" b="1" i="1" cap="all">
                <a:solidFill>
                  <a:srgbClr val="000000"/>
                </a:solidFill>
                <a:latin typeface="+mj-lt"/>
                <a:ea typeface="SimSun" panose="02010600030101010101" pitchFamily="2" charset="-122"/>
              </a:rPr>
              <a:t>ESCUELA</a:t>
            </a:r>
            <a:r>
              <a:rPr lang="en-US" b="1" i="1" cap="all">
                <a:solidFill>
                  <a:srgbClr val="000000"/>
                </a:solidFill>
                <a:latin typeface="Arial" panose="020B0604020202020204" pitchFamily="34" charset="0"/>
                <a:ea typeface="SimSun" panose="02010600030101010101" pitchFamily="2" charset="-122"/>
              </a:rPr>
              <a:t> NORMAL DE EDUCACIÓN PREESCOLAR</a:t>
            </a:r>
            <a:endParaRPr lang="es-MX" sz="3600" b="1" i="1" cap="all" dirty="0">
              <a:solidFill>
                <a:srgbClr val="000000"/>
              </a:solidFill>
              <a:latin typeface="Arial" panose="020B0604020202020204" pitchFamily="34" charset="0"/>
              <a:ea typeface="SimSun" panose="02010600030101010101" pitchFamily="2" charset="-122"/>
            </a:endParaRPr>
          </a:p>
        </p:txBody>
      </p:sp>
      <p:sp>
        <p:nvSpPr>
          <p:cNvPr id="9" name="CuadroTexto 8">
            <a:extLst>
              <a:ext uri="{FF2B5EF4-FFF2-40B4-BE49-F238E27FC236}">
                <a16:creationId xmlns="" xmlns:a16="http://schemas.microsoft.com/office/drawing/2014/main" id="{31294CC6-2AE4-9740-BB30-2F4C6A9BE0EA}"/>
              </a:ext>
            </a:extLst>
          </p:cNvPr>
          <p:cNvSpPr txBox="1"/>
          <p:nvPr/>
        </p:nvSpPr>
        <p:spPr>
          <a:xfrm>
            <a:off x="3339919" y="4489880"/>
            <a:ext cx="6370750" cy="523220"/>
          </a:xfrm>
          <a:prstGeom prst="rect">
            <a:avLst/>
          </a:prstGeom>
          <a:noFill/>
        </p:spPr>
        <p:txBody>
          <a:bodyPr wrap="square" rtlCol="0">
            <a:spAutoFit/>
          </a:bodyPr>
          <a:lstStyle/>
          <a:p>
            <a:r>
              <a:rPr lang="es-ES_tradnl" sz="2800" b="1" dirty="0"/>
              <a:t>Student</a:t>
            </a:r>
            <a:r>
              <a:rPr lang="es-ES_tradnl" sz="2800" b="1"/>
              <a:t>: </a:t>
            </a:r>
            <a:r>
              <a:rPr lang="es-ES_tradnl" sz="2800" smtClean="0"/>
              <a:t>Andrea Flores Sandoval</a:t>
            </a:r>
            <a:endParaRPr lang="es-ES_tradnl" sz="2800" dirty="0"/>
          </a:p>
        </p:txBody>
      </p:sp>
      <p:sp>
        <p:nvSpPr>
          <p:cNvPr id="10" name="CuadroTexto 9">
            <a:extLst>
              <a:ext uri="{FF2B5EF4-FFF2-40B4-BE49-F238E27FC236}">
                <a16:creationId xmlns="" xmlns:a16="http://schemas.microsoft.com/office/drawing/2014/main" id="{6FBA3C89-C2FB-9E45-924D-0DB20BE4C664}"/>
              </a:ext>
            </a:extLst>
          </p:cNvPr>
          <p:cNvSpPr txBox="1"/>
          <p:nvPr/>
        </p:nvSpPr>
        <p:spPr>
          <a:xfrm>
            <a:off x="4410841" y="4974463"/>
            <a:ext cx="6362163" cy="523220"/>
          </a:xfrm>
          <a:prstGeom prst="rect">
            <a:avLst/>
          </a:prstGeom>
          <a:noFill/>
        </p:spPr>
        <p:txBody>
          <a:bodyPr wrap="square" rtlCol="0">
            <a:spAutoFit/>
          </a:bodyPr>
          <a:lstStyle/>
          <a:p>
            <a:r>
              <a:rPr lang="es-ES_tradnl" sz="2800" b="1" dirty="0"/>
              <a:t>Date: </a:t>
            </a:r>
            <a:r>
              <a:rPr lang="es-ES_tradnl" sz="2800" dirty="0"/>
              <a:t>June 18, 2020</a:t>
            </a:r>
          </a:p>
        </p:txBody>
      </p:sp>
    </p:spTree>
    <p:extLst>
      <p:ext uri="{BB962C8B-B14F-4D97-AF65-F5344CB8AC3E}">
        <p14:creationId xmlns:p14="http://schemas.microsoft.com/office/powerpoint/2010/main" val="1123060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 xmlns:a16="http://schemas.microsoft.com/office/drawing/2014/main" id="{26A4D5A1-0396-E749-9FB4-D5ED2D8CF3BE}"/>
              </a:ext>
            </a:extLst>
          </p:cNvPr>
          <p:cNvGraphicFramePr>
            <a:graphicFrameLocks noGrp="1"/>
          </p:cNvGraphicFramePr>
          <p:nvPr>
            <p:extLst>
              <p:ext uri="{D42A27DB-BD31-4B8C-83A1-F6EECF244321}">
                <p14:modId xmlns:p14="http://schemas.microsoft.com/office/powerpoint/2010/main" val="318613899"/>
              </p:ext>
            </p:extLst>
          </p:nvPr>
        </p:nvGraphicFramePr>
        <p:xfrm>
          <a:off x="2421228" y="270456"/>
          <a:ext cx="7670777" cy="6272017"/>
        </p:xfrm>
        <a:graphic>
          <a:graphicData uri="http://schemas.openxmlformats.org/drawingml/2006/table">
            <a:tbl>
              <a:tblPr firstRow="1" firstCol="1" bandRow="1">
                <a:tableStyleId>{8A107856-5554-42FB-B03E-39F5DBC370BA}</a:tableStyleId>
              </a:tblPr>
              <a:tblGrid>
                <a:gridCol w="6052910">
                  <a:extLst>
                    <a:ext uri="{9D8B030D-6E8A-4147-A177-3AD203B41FA5}">
                      <a16:colId xmlns="" xmlns:a16="http://schemas.microsoft.com/office/drawing/2014/main" val="3176577256"/>
                    </a:ext>
                  </a:extLst>
                </a:gridCol>
                <a:gridCol w="787886">
                  <a:extLst>
                    <a:ext uri="{9D8B030D-6E8A-4147-A177-3AD203B41FA5}">
                      <a16:colId xmlns="" xmlns:a16="http://schemas.microsoft.com/office/drawing/2014/main" val="3376830749"/>
                    </a:ext>
                  </a:extLst>
                </a:gridCol>
                <a:gridCol w="829981">
                  <a:extLst>
                    <a:ext uri="{9D8B030D-6E8A-4147-A177-3AD203B41FA5}">
                      <a16:colId xmlns="" xmlns:a16="http://schemas.microsoft.com/office/drawing/2014/main" val="2982559657"/>
                    </a:ext>
                  </a:extLst>
                </a:gridCol>
              </a:tblGrid>
              <a:tr h="418135">
                <a:tc gridSpan="3">
                  <a:txBody>
                    <a:bodyPr/>
                    <a:lstStyle/>
                    <a:p>
                      <a:pPr algn="ctr">
                        <a:lnSpc>
                          <a:spcPts val="1200"/>
                        </a:lnSpc>
                        <a:spcBef>
                          <a:spcPts val="1800"/>
                        </a:spcBef>
                        <a:spcAft>
                          <a:spcPts val="100"/>
                        </a:spcAft>
                      </a:pPr>
                      <a:r>
                        <a:rPr lang="en-US" sz="1100" dirty="0">
                          <a:effectLst/>
                        </a:rPr>
                        <a:t>CHECKLIST TO GRADE UNIT PROJECT 8</a:t>
                      </a:r>
                      <a:endParaRPr lang="es-MX" sz="1500" b="1" i="1" dirty="0">
                        <a:solidFill>
                          <a:srgbClr val="000000"/>
                        </a:solidFill>
                        <a:effectLst/>
                        <a:latin typeface="Arial" panose="020B0604020202020204" pitchFamily="34" charset="0"/>
                        <a:ea typeface="SimSun" panose="02010600030101010101" pitchFamily="2" charset="-122"/>
                      </a:endParaRPr>
                    </a:p>
                  </a:txBody>
                  <a:tcPr marL="68580" marR="68580" marT="0" marB="0" anchor="ctr"/>
                </a:tc>
                <a:tc hMerge="1">
                  <a:txBody>
                    <a:bodyPr/>
                    <a:lstStyle/>
                    <a:p>
                      <a:endParaRPr lang="es-ES_tradnl"/>
                    </a:p>
                  </a:txBody>
                  <a:tcPr/>
                </a:tc>
                <a:tc hMerge="1">
                  <a:txBody>
                    <a:bodyPr/>
                    <a:lstStyle/>
                    <a:p>
                      <a:endParaRPr lang="es-ES_tradnl"/>
                    </a:p>
                  </a:txBody>
                  <a:tcPr/>
                </a:tc>
                <a:extLst>
                  <a:ext uri="{0D108BD9-81ED-4DB2-BD59-A6C34878D82A}">
                    <a16:rowId xmlns="" xmlns:a16="http://schemas.microsoft.com/office/drawing/2014/main" val="3196476412"/>
                  </a:ext>
                </a:extLst>
              </a:tr>
              <a:tr h="418135">
                <a:tc>
                  <a:txBody>
                    <a:bodyPr/>
                    <a:lstStyle/>
                    <a:p>
                      <a:pPr>
                        <a:lnSpc>
                          <a:spcPts val="1200"/>
                        </a:lnSpc>
                        <a:spcBef>
                          <a:spcPts val="1800"/>
                        </a:spcBef>
                        <a:spcAft>
                          <a:spcPts val="100"/>
                        </a:spcAft>
                      </a:pPr>
                      <a:r>
                        <a:rPr lang="en-US" sz="650" dirty="0">
                          <a:effectLst/>
                        </a:rPr>
                        <a:t> </a:t>
                      </a:r>
                      <a:endParaRPr lang="es-MX" sz="1500" b="1" i="1" dirty="0">
                        <a:solidFill>
                          <a:srgbClr val="000000"/>
                        </a:solidFill>
                        <a:effectLst/>
                        <a:latin typeface="Arial" panose="020B0604020202020204" pitchFamily="34" charset="0"/>
                        <a:ea typeface="SimSun" panose="02010600030101010101" pitchFamily="2" charset="-122"/>
                      </a:endParaRPr>
                    </a:p>
                  </a:txBody>
                  <a:tcPr marL="68580" marR="68580" marT="0" marB="0" anchor="ctr"/>
                </a:tc>
                <a:tc>
                  <a:txBody>
                    <a:bodyPr/>
                    <a:lstStyle/>
                    <a:p>
                      <a:pPr>
                        <a:lnSpc>
                          <a:spcPts val="1200"/>
                        </a:lnSpc>
                        <a:spcBef>
                          <a:spcPts val="1800"/>
                        </a:spcBef>
                        <a:spcAft>
                          <a:spcPts val="100"/>
                        </a:spcAft>
                      </a:pPr>
                      <a:r>
                        <a:rPr lang="en-US" sz="1100">
                          <a:effectLst/>
                        </a:rPr>
                        <a:t>YES</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tc>
                  <a:txBody>
                    <a:bodyPr/>
                    <a:lstStyle/>
                    <a:p>
                      <a:pPr>
                        <a:lnSpc>
                          <a:spcPts val="1200"/>
                        </a:lnSpc>
                        <a:spcBef>
                          <a:spcPts val="1800"/>
                        </a:spcBef>
                        <a:spcAft>
                          <a:spcPts val="100"/>
                        </a:spcAft>
                      </a:pPr>
                      <a:r>
                        <a:rPr lang="en-US" sz="1100">
                          <a:effectLst/>
                        </a:rPr>
                        <a:t>NO</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extLst>
                  <a:ext uri="{0D108BD9-81ED-4DB2-BD59-A6C34878D82A}">
                    <a16:rowId xmlns="" xmlns:a16="http://schemas.microsoft.com/office/drawing/2014/main" val="3112174242"/>
                  </a:ext>
                </a:extLst>
              </a:tr>
              <a:tr h="418135">
                <a:tc>
                  <a:txBody>
                    <a:bodyPr/>
                    <a:lstStyle/>
                    <a:p>
                      <a:pPr>
                        <a:lnSpc>
                          <a:spcPts val="1200"/>
                        </a:lnSpc>
                        <a:spcBef>
                          <a:spcPts val="1800"/>
                        </a:spcBef>
                        <a:spcAft>
                          <a:spcPts val="100"/>
                        </a:spcAft>
                      </a:pPr>
                      <a:r>
                        <a:rPr lang="en-US" sz="1100">
                          <a:effectLst/>
                        </a:rPr>
                        <a:t>WRITTEN PRODUCT</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tc>
                  <a:txBody>
                    <a:bodyPr/>
                    <a:lstStyle/>
                    <a:p>
                      <a:pPr>
                        <a:lnSpc>
                          <a:spcPts val="1200"/>
                        </a:lnSpc>
                        <a:spcBef>
                          <a:spcPts val="1800"/>
                        </a:spcBef>
                        <a:spcAft>
                          <a:spcPts val="100"/>
                        </a:spcAft>
                      </a:pPr>
                      <a:r>
                        <a:rPr lang="en-US" sz="1100">
                          <a:effectLst/>
                        </a:rPr>
                        <a:t> </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tc>
                  <a:txBody>
                    <a:bodyPr/>
                    <a:lstStyle/>
                    <a:p>
                      <a:pPr>
                        <a:lnSpc>
                          <a:spcPts val="1200"/>
                        </a:lnSpc>
                        <a:spcBef>
                          <a:spcPts val="1800"/>
                        </a:spcBef>
                        <a:spcAft>
                          <a:spcPts val="100"/>
                        </a:spcAft>
                      </a:pPr>
                      <a:r>
                        <a:rPr lang="en-US" sz="1100">
                          <a:effectLst/>
                        </a:rPr>
                        <a:t> </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extLst>
                  <a:ext uri="{0D108BD9-81ED-4DB2-BD59-A6C34878D82A}">
                    <a16:rowId xmlns="" xmlns:a16="http://schemas.microsoft.com/office/drawing/2014/main" val="1050925046"/>
                  </a:ext>
                </a:extLst>
              </a:tr>
              <a:tr h="836266">
                <a:tc>
                  <a:txBody>
                    <a:bodyPr/>
                    <a:lstStyle/>
                    <a:p>
                      <a:pPr>
                        <a:lnSpc>
                          <a:spcPts val="1200"/>
                        </a:lnSpc>
                        <a:spcBef>
                          <a:spcPts val="1800"/>
                        </a:spcBef>
                        <a:spcAft>
                          <a:spcPts val="100"/>
                        </a:spcAft>
                      </a:pPr>
                      <a:r>
                        <a:rPr lang="en-US" sz="1100">
                          <a:effectLst/>
                        </a:rPr>
                        <a:t>Grammar structures from the unit are used in the story (past continuous and simple past)</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tc>
                  <a:txBody>
                    <a:bodyPr/>
                    <a:lstStyle/>
                    <a:p>
                      <a:pPr>
                        <a:lnSpc>
                          <a:spcPts val="1200"/>
                        </a:lnSpc>
                        <a:spcBef>
                          <a:spcPts val="1800"/>
                        </a:spcBef>
                        <a:spcAft>
                          <a:spcPts val="100"/>
                        </a:spcAft>
                      </a:pPr>
                      <a:r>
                        <a:rPr lang="en-US" sz="1100" dirty="0">
                          <a:effectLst/>
                        </a:rPr>
                        <a:t> </a:t>
                      </a:r>
                      <a:endParaRPr lang="es-MX" sz="1500" b="1" i="1" dirty="0">
                        <a:solidFill>
                          <a:srgbClr val="000000"/>
                        </a:solidFill>
                        <a:effectLst/>
                        <a:latin typeface="Arial" panose="020B0604020202020204" pitchFamily="34" charset="0"/>
                        <a:ea typeface="SimSun" panose="02010600030101010101" pitchFamily="2" charset="-122"/>
                      </a:endParaRPr>
                    </a:p>
                  </a:txBody>
                  <a:tcPr marL="68580" marR="68580" marT="0" marB="0" anchor="ctr">
                    <a:solidFill>
                      <a:srgbClr val="92D050"/>
                    </a:solidFill>
                  </a:tcPr>
                </a:tc>
                <a:tc>
                  <a:txBody>
                    <a:bodyPr/>
                    <a:lstStyle/>
                    <a:p>
                      <a:pPr>
                        <a:lnSpc>
                          <a:spcPts val="1200"/>
                        </a:lnSpc>
                        <a:spcBef>
                          <a:spcPts val="1800"/>
                        </a:spcBef>
                        <a:spcAft>
                          <a:spcPts val="100"/>
                        </a:spcAft>
                      </a:pPr>
                      <a:r>
                        <a:rPr lang="en-US" sz="1100">
                          <a:effectLst/>
                        </a:rPr>
                        <a:t> </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extLst>
                  <a:ext uri="{0D108BD9-81ED-4DB2-BD59-A6C34878D82A}">
                    <a16:rowId xmlns="" xmlns:a16="http://schemas.microsoft.com/office/drawing/2014/main" val="1502593629"/>
                  </a:ext>
                </a:extLst>
              </a:tr>
              <a:tr h="418135">
                <a:tc>
                  <a:txBody>
                    <a:bodyPr/>
                    <a:lstStyle/>
                    <a:p>
                      <a:pPr>
                        <a:lnSpc>
                          <a:spcPts val="1200"/>
                        </a:lnSpc>
                        <a:spcBef>
                          <a:spcPts val="1800"/>
                        </a:spcBef>
                        <a:spcAft>
                          <a:spcPts val="100"/>
                        </a:spcAft>
                      </a:pPr>
                      <a:r>
                        <a:rPr lang="en-US" sz="1100">
                          <a:effectLst/>
                        </a:rPr>
                        <a:t>The words when and while are used correctly</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tc>
                  <a:txBody>
                    <a:bodyPr/>
                    <a:lstStyle/>
                    <a:p>
                      <a:pPr>
                        <a:lnSpc>
                          <a:spcPts val="1200"/>
                        </a:lnSpc>
                        <a:spcBef>
                          <a:spcPts val="1800"/>
                        </a:spcBef>
                        <a:spcAft>
                          <a:spcPts val="100"/>
                        </a:spcAft>
                      </a:pPr>
                      <a:r>
                        <a:rPr lang="en-US" sz="1100" dirty="0">
                          <a:effectLst/>
                        </a:rPr>
                        <a:t> </a:t>
                      </a:r>
                      <a:endParaRPr lang="es-MX" sz="1500" b="1" i="1" dirty="0">
                        <a:solidFill>
                          <a:srgbClr val="000000"/>
                        </a:solidFill>
                        <a:effectLst/>
                        <a:latin typeface="Arial" panose="020B0604020202020204" pitchFamily="34" charset="0"/>
                        <a:ea typeface="SimSun" panose="02010600030101010101" pitchFamily="2" charset="-122"/>
                      </a:endParaRPr>
                    </a:p>
                  </a:txBody>
                  <a:tcPr marL="68580" marR="68580" marT="0" marB="0" anchor="ctr">
                    <a:solidFill>
                      <a:srgbClr val="92D050"/>
                    </a:solidFill>
                  </a:tcPr>
                </a:tc>
                <a:tc>
                  <a:txBody>
                    <a:bodyPr/>
                    <a:lstStyle/>
                    <a:p>
                      <a:pPr>
                        <a:lnSpc>
                          <a:spcPts val="1200"/>
                        </a:lnSpc>
                        <a:spcBef>
                          <a:spcPts val="1800"/>
                        </a:spcBef>
                        <a:spcAft>
                          <a:spcPts val="100"/>
                        </a:spcAft>
                      </a:pPr>
                      <a:r>
                        <a:rPr lang="en-US" sz="1100">
                          <a:effectLst/>
                        </a:rPr>
                        <a:t> </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extLst>
                  <a:ext uri="{0D108BD9-81ED-4DB2-BD59-A6C34878D82A}">
                    <a16:rowId xmlns="" xmlns:a16="http://schemas.microsoft.com/office/drawing/2014/main" val="4115999581"/>
                  </a:ext>
                </a:extLst>
              </a:tr>
              <a:tr h="418135">
                <a:tc>
                  <a:txBody>
                    <a:bodyPr/>
                    <a:lstStyle/>
                    <a:p>
                      <a:pPr>
                        <a:lnSpc>
                          <a:spcPts val="1200"/>
                        </a:lnSpc>
                        <a:spcBef>
                          <a:spcPts val="1800"/>
                        </a:spcBef>
                        <a:spcAft>
                          <a:spcPts val="100"/>
                        </a:spcAft>
                      </a:pPr>
                      <a:r>
                        <a:rPr lang="en-US" sz="1100">
                          <a:effectLst/>
                        </a:rPr>
                        <a:t>Adverbs for story telling are used appropriately</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tc>
                  <a:txBody>
                    <a:bodyPr/>
                    <a:lstStyle/>
                    <a:p>
                      <a:pPr>
                        <a:lnSpc>
                          <a:spcPts val="1200"/>
                        </a:lnSpc>
                        <a:spcBef>
                          <a:spcPts val="1800"/>
                        </a:spcBef>
                        <a:spcAft>
                          <a:spcPts val="100"/>
                        </a:spcAft>
                      </a:pPr>
                      <a:r>
                        <a:rPr lang="en-US" sz="1100">
                          <a:effectLst/>
                        </a:rPr>
                        <a:t> </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tc>
                  <a:txBody>
                    <a:bodyPr/>
                    <a:lstStyle/>
                    <a:p>
                      <a:pPr>
                        <a:lnSpc>
                          <a:spcPts val="1200"/>
                        </a:lnSpc>
                        <a:spcBef>
                          <a:spcPts val="1800"/>
                        </a:spcBef>
                        <a:spcAft>
                          <a:spcPts val="100"/>
                        </a:spcAft>
                      </a:pPr>
                      <a:r>
                        <a:rPr lang="en-US" sz="1100" dirty="0">
                          <a:effectLst/>
                        </a:rPr>
                        <a:t> </a:t>
                      </a:r>
                      <a:endParaRPr lang="es-MX" sz="1500" b="1" i="1" dirty="0">
                        <a:solidFill>
                          <a:srgbClr val="000000"/>
                        </a:solidFill>
                        <a:effectLst/>
                        <a:latin typeface="Arial" panose="020B0604020202020204" pitchFamily="34" charset="0"/>
                        <a:ea typeface="SimSun" panose="02010600030101010101" pitchFamily="2" charset="-122"/>
                      </a:endParaRPr>
                    </a:p>
                  </a:txBody>
                  <a:tcPr marL="68580" marR="68580" marT="0" marB="0" anchor="ctr">
                    <a:solidFill>
                      <a:srgbClr val="FF0000"/>
                    </a:solidFill>
                  </a:tcPr>
                </a:tc>
                <a:extLst>
                  <a:ext uri="{0D108BD9-81ED-4DB2-BD59-A6C34878D82A}">
                    <a16:rowId xmlns="" xmlns:a16="http://schemas.microsoft.com/office/drawing/2014/main" val="1924946356"/>
                  </a:ext>
                </a:extLst>
              </a:tr>
              <a:tr h="418135">
                <a:tc>
                  <a:txBody>
                    <a:bodyPr/>
                    <a:lstStyle/>
                    <a:p>
                      <a:pPr>
                        <a:lnSpc>
                          <a:spcPts val="1200"/>
                        </a:lnSpc>
                        <a:spcBef>
                          <a:spcPts val="1800"/>
                        </a:spcBef>
                        <a:spcAft>
                          <a:spcPts val="100"/>
                        </a:spcAft>
                      </a:pPr>
                      <a:r>
                        <a:rPr lang="en-US" sz="1100">
                          <a:effectLst/>
                        </a:rPr>
                        <a:t>The story has 100 or more words</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tc>
                  <a:txBody>
                    <a:bodyPr/>
                    <a:lstStyle/>
                    <a:p>
                      <a:pPr>
                        <a:lnSpc>
                          <a:spcPts val="1200"/>
                        </a:lnSpc>
                        <a:spcBef>
                          <a:spcPts val="1800"/>
                        </a:spcBef>
                        <a:spcAft>
                          <a:spcPts val="100"/>
                        </a:spcAft>
                      </a:pPr>
                      <a:r>
                        <a:rPr lang="en-US" sz="1100" dirty="0">
                          <a:effectLst/>
                        </a:rPr>
                        <a:t> </a:t>
                      </a:r>
                      <a:endParaRPr lang="es-MX" sz="1500" b="1" i="1" dirty="0">
                        <a:solidFill>
                          <a:srgbClr val="000000"/>
                        </a:solidFill>
                        <a:effectLst/>
                        <a:latin typeface="Arial" panose="020B0604020202020204" pitchFamily="34" charset="0"/>
                        <a:ea typeface="SimSun" panose="02010600030101010101" pitchFamily="2" charset="-122"/>
                      </a:endParaRPr>
                    </a:p>
                  </a:txBody>
                  <a:tcPr marL="68580" marR="68580" marT="0" marB="0" anchor="ctr">
                    <a:solidFill>
                      <a:srgbClr val="92D050"/>
                    </a:solidFill>
                  </a:tcPr>
                </a:tc>
                <a:tc>
                  <a:txBody>
                    <a:bodyPr/>
                    <a:lstStyle/>
                    <a:p>
                      <a:pPr>
                        <a:lnSpc>
                          <a:spcPts val="1200"/>
                        </a:lnSpc>
                        <a:spcBef>
                          <a:spcPts val="1800"/>
                        </a:spcBef>
                        <a:spcAft>
                          <a:spcPts val="100"/>
                        </a:spcAft>
                      </a:pPr>
                      <a:r>
                        <a:rPr lang="en-US" sz="1100">
                          <a:effectLst/>
                        </a:rPr>
                        <a:t> </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extLst>
                  <a:ext uri="{0D108BD9-81ED-4DB2-BD59-A6C34878D82A}">
                    <a16:rowId xmlns="" xmlns:a16="http://schemas.microsoft.com/office/drawing/2014/main" val="3609184808"/>
                  </a:ext>
                </a:extLst>
              </a:tr>
              <a:tr h="418135">
                <a:tc>
                  <a:txBody>
                    <a:bodyPr/>
                    <a:lstStyle/>
                    <a:p>
                      <a:pPr>
                        <a:lnSpc>
                          <a:spcPts val="1200"/>
                        </a:lnSpc>
                        <a:spcBef>
                          <a:spcPts val="1800"/>
                        </a:spcBef>
                        <a:spcAft>
                          <a:spcPts val="100"/>
                        </a:spcAft>
                      </a:pPr>
                      <a:r>
                        <a:rPr lang="en-US" sz="1100">
                          <a:effectLst/>
                        </a:rPr>
                        <a:t>The pictures provided are connected with coherence and cohesion</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tc>
                  <a:txBody>
                    <a:bodyPr/>
                    <a:lstStyle/>
                    <a:p>
                      <a:pPr>
                        <a:lnSpc>
                          <a:spcPts val="1200"/>
                        </a:lnSpc>
                        <a:spcBef>
                          <a:spcPts val="1800"/>
                        </a:spcBef>
                        <a:spcAft>
                          <a:spcPts val="100"/>
                        </a:spcAft>
                      </a:pPr>
                      <a:r>
                        <a:rPr lang="en-US" sz="1100" dirty="0">
                          <a:effectLst/>
                        </a:rPr>
                        <a:t> </a:t>
                      </a:r>
                      <a:endParaRPr lang="es-MX" sz="1500" b="1" i="1" dirty="0">
                        <a:solidFill>
                          <a:srgbClr val="000000"/>
                        </a:solidFill>
                        <a:effectLst/>
                        <a:latin typeface="Arial" panose="020B0604020202020204" pitchFamily="34" charset="0"/>
                        <a:ea typeface="SimSun" panose="02010600030101010101" pitchFamily="2" charset="-122"/>
                      </a:endParaRPr>
                    </a:p>
                  </a:txBody>
                  <a:tcPr marL="68580" marR="68580" marT="0" marB="0" anchor="ctr">
                    <a:solidFill>
                      <a:srgbClr val="92D050"/>
                    </a:solidFill>
                  </a:tcPr>
                </a:tc>
                <a:tc>
                  <a:txBody>
                    <a:bodyPr/>
                    <a:lstStyle/>
                    <a:p>
                      <a:pPr>
                        <a:lnSpc>
                          <a:spcPts val="1200"/>
                        </a:lnSpc>
                        <a:spcBef>
                          <a:spcPts val="1800"/>
                        </a:spcBef>
                        <a:spcAft>
                          <a:spcPts val="100"/>
                        </a:spcAft>
                      </a:pPr>
                      <a:r>
                        <a:rPr lang="en-US" sz="1100">
                          <a:effectLst/>
                        </a:rPr>
                        <a:t> </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extLst>
                  <a:ext uri="{0D108BD9-81ED-4DB2-BD59-A6C34878D82A}">
                    <a16:rowId xmlns="" xmlns:a16="http://schemas.microsoft.com/office/drawing/2014/main" val="1971535850"/>
                  </a:ext>
                </a:extLst>
              </a:tr>
              <a:tr h="418135">
                <a:tc>
                  <a:txBody>
                    <a:bodyPr/>
                    <a:lstStyle/>
                    <a:p>
                      <a:pPr>
                        <a:lnSpc>
                          <a:spcPts val="1200"/>
                        </a:lnSpc>
                        <a:spcBef>
                          <a:spcPts val="1800"/>
                        </a:spcBef>
                        <a:spcAft>
                          <a:spcPts val="100"/>
                        </a:spcAft>
                      </a:pPr>
                      <a:r>
                        <a:rPr lang="en-US" sz="1100">
                          <a:effectLst/>
                        </a:rPr>
                        <a:t>VIDEO</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tc>
                  <a:txBody>
                    <a:bodyPr/>
                    <a:lstStyle/>
                    <a:p>
                      <a:pPr>
                        <a:lnSpc>
                          <a:spcPts val="1200"/>
                        </a:lnSpc>
                        <a:spcBef>
                          <a:spcPts val="1800"/>
                        </a:spcBef>
                        <a:spcAft>
                          <a:spcPts val="100"/>
                        </a:spcAft>
                      </a:pPr>
                      <a:r>
                        <a:rPr lang="en-US" sz="1100">
                          <a:effectLst/>
                        </a:rPr>
                        <a:t> </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tc>
                  <a:txBody>
                    <a:bodyPr/>
                    <a:lstStyle/>
                    <a:p>
                      <a:pPr>
                        <a:lnSpc>
                          <a:spcPts val="1200"/>
                        </a:lnSpc>
                        <a:spcBef>
                          <a:spcPts val="1800"/>
                        </a:spcBef>
                        <a:spcAft>
                          <a:spcPts val="100"/>
                        </a:spcAft>
                      </a:pPr>
                      <a:r>
                        <a:rPr lang="en-US" sz="1100">
                          <a:effectLst/>
                        </a:rPr>
                        <a:t> </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extLst>
                  <a:ext uri="{0D108BD9-81ED-4DB2-BD59-A6C34878D82A}">
                    <a16:rowId xmlns="" xmlns:a16="http://schemas.microsoft.com/office/drawing/2014/main" val="3799267915"/>
                  </a:ext>
                </a:extLst>
              </a:tr>
              <a:tr h="418135">
                <a:tc>
                  <a:txBody>
                    <a:bodyPr/>
                    <a:lstStyle/>
                    <a:p>
                      <a:pPr>
                        <a:lnSpc>
                          <a:spcPts val="1200"/>
                        </a:lnSpc>
                        <a:spcBef>
                          <a:spcPts val="1800"/>
                        </a:spcBef>
                        <a:spcAft>
                          <a:spcPts val="100"/>
                        </a:spcAft>
                      </a:pPr>
                      <a:r>
                        <a:rPr lang="en-US" sz="1100" dirty="0">
                          <a:effectLst/>
                        </a:rPr>
                        <a:t>Includes a cover with the student’s general information</a:t>
                      </a:r>
                      <a:endParaRPr lang="es-MX" sz="1500" b="1" i="1" dirty="0">
                        <a:solidFill>
                          <a:srgbClr val="000000"/>
                        </a:solidFill>
                        <a:effectLst/>
                        <a:latin typeface="Arial" panose="020B0604020202020204" pitchFamily="34" charset="0"/>
                        <a:ea typeface="SimSun" panose="02010600030101010101" pitchFamily="2" charset="-122"/>
                      </a:endParaRPr>
                    </a:p>
                  </a:txBody>
                  <a:tcPr marL="68580" marR="68580" marT="0" marB="0" anchor="ctr"/>
                </a:tc>
                <a:tc>
                  <a:txBody>
                    <a:bodyPr/>
                    <a:lstStyle/>
                    <a:p>
                      <a:pPr>
                        <a:lnSpc>
                          <a:spcPts val="1200"/>
                        </a:lnSpc>
                        <a:spcBef>
                          <a:spcPts val="1800"/>
                        </a:spcBef>
                        <a:spcAft>
                          <a:spcPts val="100"/>
                        </a:spcAft>
                      </a:pPr>
                      <a:r>
                        <a:rPr lang="en-US" sz="1100" dirty="0">
                          <a:effectLst/>
                        </a:rPr>
                        <a:t> </a:t>
                      </a:r>
                      <a:endParaRPr lang="es-MX" sz="1500" b="1" i="1" dirty="0">
                        <a:solidFill>
                          <a:srgbClr val="000000"/>
                        </a:solidFill>
                        <a:effectLst/>
                        <a:latin typeface="Arial" panose="020B0604020202020204" pitchFamily="34" charset="0"/>
                        <a:ea typeface="SimSun" panose="02010600030101010101" pitchFamily="2" charset="-122"/>
                      </a:endParaRPr>
                    </a:p>
                  </a:txBody>
                  <a:tcPr marL="68580" marR="68580" marT="0" marB="0" anchor="ctr">
                    <a:solidFill>
                      <a:srgbClr val="92D050"/>
                    </a:solidFill>
                  </a:tcPr>
                </a:tc>
                <a:tc>
                  <a:txBody>
                    <a:bodyPr/>
                    <a:lstStyle/>
                    <a:p>
                      <a:pPr>
                        <a:lnSpc>
                          <a:spcPts val="1200"/>
                        </a:lnSpc>
                        <a:spcBef>
                          <a:spcPts val="1800"/>
                        </a:spcBef>
                        <a:spcAft>
                          <a:spcPts val="100"/>
                        </a:spcAft>
                      </a:pPr>
                      <a:r>
                        <a:rPr lang="en-US" sz="1100">
                          <a:effectLst/>
                        </a:rPr>
                        <a:t> </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extLst>
                  <a:ext uri="{0D108BD9-81ED-4DB2-BD59-A6C34878D82A}">
                    <a16:rowId xmlns="" xmlns:a16="http://schemas.microsoft.com/office/drawing/2014/main" val="1769582447"/>
                  </a:ext>
                </a:extLst>
              </a:tr>
              <a:tr h="418135">
                <a:tc>
                  <a:txBody>
                    <a:bodyPr/>
                    <a:lstStyle/>
                    <a:p>
                      <a:pPr>
                        <a:lnSpc>
                          <a:spcPts val="1200"/>
                        </a:lnSpc>
                        <a:spcBef>
                          <a:spcPts val="1800"/>
                        </a:spcBef>
                        <a:spcAft>
                          <a:spcPts val="100"/>
                        </a:spcAft>
                      </a:pPr>
                      <a:r>
                        <a:rPr lang="en-US" sz="1100">
                          <a:effectLst/>
                        </a:rPr>
                        <a:t>Includes the pictures provided by a classmate</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tc>
                  <a:txBody>
                    <a:bodyPr/>
                    <a:lstStyle/>
                    <a:p>
                      <a:pPr>
                        <a:lnSpc>
                          <a:spcPts val="1200"/>
                        </a:lnSpc>
                        <a:spcBef>
                          <a:spcPts val="1800"/>
                        </a:spcBef>
                        <a:spcAft>
                          <a:spcPts val="100"/>
                        </a:spcAft>
                      </a:pPr>
                      <a:r>
                        <a:rPr lang="en-US" sz="1100" dirty="0">
                          <a:effectLst/>
                        </a:rPr>
                        <a:t> </a:t>
                      </a:r>
                      <a:endParaRPr lang="es-MX" sz="1500" b="1" i="1" dirty="0">
                        <a:solidFill>
                          <a:srgbClr val="000000"/>
                        </a:solidFill>
                        <a:effectLst/>
                        <a:latin typeface="Arial" panose="020B0604020202020204" pitchFamily="34" charset="0"/>
                        <a:ea typeface="SimSun" panose="02010600030101010101" pitchFamily="2" charset="-122"/>
                      </a:endParaRPr>
                    </a:p>
                  </a:txBody>
                  <a:tcPr marL="68580" marR="68580" marT="0" marB="0" anchor="ctr">
                    <a:solidFill>
                      <a:srgbClr val="92D050"/>
                    </a:solidFill>
                  </a:tcPr>
                </a:tc>
                <a:tc>
                  <a:txBody>
                    <a:bodyPr/>
                    <a:lstStyle/>
                    <a:p>
                      <a:pPr>
                        <a:lnSpc>
                          <a:spcPts val="1200"/>
                        </a:lnSpc>
                        <a:spcBef>
                          <a:spcPts val="1800"/>
                        </a:spcBef>
                        <a:spcAft>
                          <a:spcPts val="100"/>
                        </a:spcAft>
                      </a:pPr>
                      <a:r>
                        <a:rPr lang="en-US" sz="1100">
                          <a:effectLst/>
                        </a:rPr>
                        <a:t> </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extLst>
                  <a:ext uri="{0D108BD9-81ED-4DB2-BD59-A6C34878D82A}">
                    <a16:rowId xmlns="" xmlns:a16="http://schemas.microsoft.com/office/drawing/2014/main" val="3441932251"/>
                  </a:ext>
                </a:extLst>
              </a:tr>
              <a:tr h="418135">
                <a:tc>
                  <a:txBody>
                    <a:bodyPr/>
                    <a:lstStyle/>
                    <a:p>
                      <a:pPr>
                        <a:lnSpc>
                          <a:spcPts val="1200"/>
                        </a:lnSpc>
                        <a:spcBef>
                          <a:spcPts val="1800"/>
                        </a:spcBef>
                        <a:spcAft>
                          <a:spcPts val="100"/>
                        </a:spcAft>
                      </a:pPr>
                      <a:r>
                        <a:rPr lang="en-US" sz="1100">
                          <a:effectLst/>
                        </a:rPr>
                        <a:t>The student record the story and the audio is intelligible</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tc>
                  <a:txBody>
                    <a:bodyPr/>
                    <a:lstStyle/>
                    <a:p>
                      <a:pPr>
                        <a:lnSpc>
                          <a:spcPts val="1200"/>
                        </a:lnSpc>
                        <a:spcBef>
                          <a:spcPts val="1800"/>
                        </a:spcBef>
                        <a:spcAft>
                          <a:spcPts val="100"/>
                        </a:spcAft>
                      </a:pPr>
                      <a:r>
                        <a:rPr lang="en-US" sz="1100" dirty="0">
                          <a:effectLst/>
                        </a:rPr>
                        <a:t> </a:t>
                      </a:r>
                      <a:endParaRPr lang="es-MX" sz="1500" b="1" i="1" dirty="0">
                        <a:solidFill>
                          <a:srgbClr val="000000"/>
                        </a:solidFill>
                        <a:effectLst/>
                        <a:latin typeface="Arial" panose="020B0604020202020204" pitchFamily="34" charset="0"/>
                        <a:ea typeface="SimSun" panose="02010600030101010101" pitchFamily="2" charset="-122"/>
                      </a:endParaRPr>
                    </a:p>
                  </a:txBody>
                  <a:tcPr marL="68580" marR="68580" marT="0" marB="0" anchor="ctr">
                    <a:solidFill>
                      <a:srgbClr val="92D050"/>
                    </a:solidFill>
                  </a:tcPr>
                </a:tc>
                <a:tc>
                  <a:txBody>
                    <a:bodyPr/>
                    <a:lstStyle/>
                    <a:p>
                      <a:pPr>
                        <a:lnSpc>
                          <a:spcPts val="1200"/>
                        </a:lnSpc>
                        <a:spcBef>
                          <a:spcPts val="1800"/>
                        </a:spcBef>
                        <a:spcAft>
                          <a:spcPts val="100"/>
                        </a:spcAft>
                      </a:pPr>
                      <a:r>
                        <a:rPr lang="en-US" sz="1100">
                          <a:effectLst/>
                        </a:rPr>
                        <a:t> </a:t>
                      </a:r>
                      <a:endParaRPr lang="es-MX" sz="1500" b="1" i="1">
                        <a:solidFill>
                          <a:srgbClr val="000000"/>
                        </a:solidFill>
                        <a:effectLst/>
                        <a:latin typeface="Arial" panose="020B0604020202020204" pitchFamily="34" charset="0"/>
                        <a:ea typeface="SimSun" panose="02010600030101010101" pitchFamily="2" charset="-122"/>
                      </a:endParaRPr>
                    </a:p>
                  </a:txBody>
                  <a:tcPr marL="68580" marR="68580" marT="0" marB="0" anchor="ctr"/>
                </a:tc>
                <a:extLst>
                  <a:ext uri="{0D108BD9-81ED-4DB2-BD59-A6C34878D82A}">
                    <a16:rowId xmlns="" xmlns:a16="http://schemas.microsoft.com/office/drawing/2014/main" val="4177358193"/>
                  </a:ext>
                </a:extLst>
              </a:tr>
              <a:tr h="836266">
                <a:tc>
                  <a:txBody>
                    <a:bodyPr/>
                    <a:lstStyle/>
                    <a:p>
                      <a:pPr algn="ctr">
                        <a:lnSpc>
                          <a:spcPts val="1200"/>
                        </a:lnSpc>
                        <a:spcAft>
                          <a:spcPts val="0"/>
                        </a:spcAft>
                      </a:pPr>
                      <a:r>
                        <a:rPr lang="en-US" sz="1100">
                          <a:effectLst/>
                        </a:rPr>
                        <a:t>Is able to express his/her ideas fluently with correct intonation using complete sentences and with no major production errors.</a:t>
                      </a:r>
                      <a:endParaRPr lang="es-MX" sz="1200">
                        <a:solidFill>
                          <a:srgbClr val="000000"/>
                        </a:solidFill>
                        <a:effectLst/>
                        <a:latin typeface="Arial" panose="020B0604020202020204" pitchFamily="34" charset="0"/>
                        <a:ea typeface="SimSun" panose="02010600030101010101" pitchFamily="2" charset="-122"/>
                      </a:endParaRPr>
                    </a:p>
                  </a:txBody>
                  <a:tcPr marL="68580" marR="68580" marT="0" marB="0" anchor="ctr"/>
                </a:tc>
                <a:tc>
                  <a:txBody>
                    <a:bodyPr/>
                    <a:lstStyle/>
                    <a:p>
                      <a:pPr>
                        <a:lnSpc>
                          <a:spcPts val="1200"/>
                        </a:lnSpc>
                        <a:spcBef>
                          <a:spcPts val="1800"/>
                        </a:spcBef>
                        <a:spcAft>
                          <a:spcPts val="100"/>
                        </a:spcAft>
                      </a:pPr>
                      <a:r>
                        <a:rPr lang="en-US" sz="1100" dirty="0">
                          <a:effectLst/>
                        </a:rPr>
                        <a:t> </a:t>
                      </a:r>
                      <a:endParaRPr lang="es-MX" sz="1500" b="1" i="1" dirty="0">
                        <a:solidFill>
                          <a:srgbClr val="000000"/>
                        </a:solidFill>
                        <a:effectLst/>
                        <a:latin typeface="Arial" panose="020B0604020202020204" pitchFamily="34" charset="0"/>
                        <a:ea typeface="SimSun" panose="02010600030101010101" pitchFamily="2" charset="-122"/>
                      </a:endParaRPr>
                    </a:p>
                  </a:txBody>
                  <a:tcPr marL="68580" marR="68580" marT="0" marB="0" anchor="ctr">
                    <a:solidFill>
                      <a:srgbClr val="92D050"/>
                    </a:solidFill>
                  </a:tcPr>
                </a:tc>
                <a:tc>
                  <a:txBody>
                    <a:bodyPr/>
                    <a:lstStyle/>
                    <a:p>
                      <a:pPr>
                        <a:lnSpc>
                          <a:spcPts val="1200"/>
                        </a:lnSpc>
                        <a:spcBef>
                          <a:spcPts val="1800"/>
                        </a:spcBef>
                        <a:spcAft>
                          <a:spcPts val="100"/>
                        </a:spcAft>
                      </a:pPr>
                      <a:r>
                        <a:rPr lang="en-US" sz="1100" dirty="0">
                          <a:effectLst/>
                        </a:rPr>
                        <a:t> </a:t>
                      </a:r>
                      <a:endParaRPr lang="es-MX" sz="1500" b="1" i="1" dirty="0">
                        <a:solidFill>
                          <a:srgbClr val="000000"/>
                        </a:solidFill>
                        <a:effectLst/>
                        <a:latin typeface="Arial" panose="020B0604020202020204" pitchFamily="34" charset="0"/>
                        <a:ea typeface="SimSun" panose="02010600030101010101" pitchFamily="2" charset="-122"/>
                      </a:endParaRPr>
                    </a:p>
                  </a:txBody>
                  <a:tcPr marL="68580" marR="68580" marT="0" marB="0" anchor="ctr"/>
                </a:tc>
                <a:extLst>
                  <a:ext uri="{0D108BD9-81ED-4DB2-BD59-A6C34878D82A}">
                    <a16:rowId xmlns="" xmlns:a16="http://schemas.microsoft.com/office/drawing/2014/main" val="2616455268"/>
                  </a:ext>
                </a:extLst>
              </a:tr>
            </a:tbl>
          </a:graphicData>
        </a:graphic>
      </p:graphicFrame>
    </p:spTree>
    <p:extLst>
      <p:ext uri="{BB962C8B-B14F-4D97-AF65-F5344CB8AC3E}">
        <p14:creationId xmlns:p14="http://schemas.microsoft.com/office/powerpoint/2010/main" val="3137110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84" y="333575"/>
            <a:ext cx="4544838" cy="302781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84" y="3472802"/>
            <a:ext cx="4544838" cy="3027582"/>
          </a:xfrm>
          <a:prstGeom prst="rect">
            <a:avLst/>
          </a:prstGeom>
        </p:spPr>
      </p:pic>
      <p:sp>
        <p:nvSpPr>
          <p:cNvPr id="7" name="Rectángulo 6"/>
          <p:cNvSpPr/>
          <p:nvPr/>
        </p:nvSpPr>
        <p:spPr>
          <a:xfrm>
            <a:off x="5314681" y="1653226"/>
            <a:ext cx="6096000" cy="3416320"/>
          </a:xfrm>
          <a:prstGeom prst="rect">
            <a:avLst/>
          </a:prstGeom>
        </p:spPr>
        <p:txBody>
          <a:bodyPr>
            <a:spAutoFit/>
          </a:bodyPr>
          <a:lstStyle/>
          <a:p>
            <a:r>
              <a:rPr lang="en-US" dirty="0"/>
              <a:t>One day in the morning, Camila and her boyfriend ran in the park when they started talking about the reason why she went out with her friends last weekend. While they were arguing, she started crying and ran to her best friend Sofia's </a:t>
            </a:r>
            <a:r>
              <a:rPr lang="en-US" dirty="0" smtClean="0"/>
              <a:t>house.</a:t>
            </a:r>
          </a:p>
          <a:p>
            <a:r>
              <a:rPr lang="en-US" dirty="0" smtClean="0"/>
              <a:t>Upon arrival, Sofia was not at home and had to wait for her by talking to her sister. They were talking when Sofia arrived and found Camila crying, she was very worried because she thought that someone had hurt </a:t>
            </a:r>
            <a:r>
              <a:rPr lang="en-US" dirty="0" err="1" smtClean="0"/>
              <a:t>her.They</a:t>
            </a:r>
            <a:r>
              <a:rPr lang="en-US" dirty="0" smtClean="0"/>
              <a:t> went up to their room and started talking. While they were talking, Camila's boyfriend arrived and she left.</a:t>
            </a:r>
            <a:endParaRPr lang="es-MX" dirty="0"/>
          </a:p>
        </p:txBody>
      </p:sp>
    </p:spTree>
    <p:extLst>
      <p:ext uri="{BB962C8B-B14F-4D97-AF65-F5344CB8AC3E}">
        <p14:creationId xmlns:p14="http://schemas.microsoft.com/office/powerpoint/2010/main" val="2235026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3584" y="333575"/>
            <a:ext cx="4544838" cy="3027811"/>
          </a:xfrm>
          <a:prstGeom prst="rect">
            <a:avLst/>
          </a:prstGeom>
        </p:spPr>
      </p:pic>
      <p:pic>
        <p:nvPicPr>
          <p:cNvPr id="6" name="Imagen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584" y="3472802"/>
            <a:ext cx="4544838" cy="3027582"/>
          </a:xfrm>
          <a:prstGeom prst="rect">
            <a:avLst/>
          </a:prstGeom>
        </p:spPr>
      </p:pic>
      <p:pic>
        <p:nvPicPr>
          <p:cNvPr id="2" name="WhatsApp Audio 2020-06-18 at 11.18.19 PM">
            <a:hlinkClick r:id="" action="ppaction://media"/>
          </p:cNvPr>
          <p:cNvPicPr>
            <a:picLocks noChangeAspect="1"/>
          </p:cNvPicPr>
          <p:nvPr>
            <a:videoFile r:link="rId2"/>
            <p:extLst>
              <p:ext uri="{DAA4B4D4-6D71-4841-9C94-3DE7FCFB9230}">
                <p14:media xmlns:p14="http://schemas.microsoft.com/office/powerpoint/2010/main" r:embed="rId1"/>
              </p:ext>
            </p:extLst>
          </p:nvPr>
        </p:nvPicPr>
        <p:blipFill>
          <a:blip r:embed="rId8"/>
          <a:stretch>
            <a:fillRect/>
          </a:stretch>
        </p:blipFill>
        <p:spPr>
          <a:xfrm>
            <a:off x="7932420" y="4448686"/>
            <a:ext cx="609600" cy="609600"/>
          </a:xfrm>
          <a:prstGeom prst="rect">
            <a:avLst/>
          </a:prstGeom>
        </p:spPr>
      </p:pic>
      <p:pic>
        <p:nvPicPr>
          <p:cNvPr id="3" name="WhatsApp Audio 2020-06-18 at 11.18.01 PM">
            <a:hlinkClick r:id="" action="ppaction://media"/>
          </p:cNvPr>
          <p:cNvPicPr>
            <a:picLocks noChangeAspect="1"/>
          </p:cNvPicPr>
          <p:nvPr>
            <a:videoFile r:link="rId4"/>
            <p:extLst>
              <p:ext uri="{DAA4B4D4-6D71-4841-9C94-3DE7FCFB9230}">
                <p14:media xmlns:p14="http://schemas.microsoft.com/office/powerpoint/2010/main" r:embed="rId3"/>
              </p:ext>
            </p:extLst>
          </p:nvPr>
        </p:nvPicPr>
        <p:blipFill>
          <a:blip r:embed="rId8"/>
          <a:stretch>
            <a:fillRect/>
          </a:stretch>
        </p:blipFill>
        <p:spPr>
          <a:xfrm>
            <a:off x="7932420" y="1542680"/>
            <a:ext cx="609600" cy="609600"/>
          </a:xfrm>
          <a:prstGeom prst="rect">
            <a:avLst/>
          </a:prstGeom>
        </p:spPr>
      </p:pic>
    </p:spTree>
    <p:extLst>
      <p:ext uri="{BB962C8B-B14F-4D97-AF65-F5344CB8AC3E}">
        <p14:creationId xmlns:p14="http://schemas.microsoft.com/office/powerpoint/2010/main" val="299490912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33567" fill="hold"/>
                                        <p:tgtEl>
                                          <p:spTgt spid="2"/>
                                        </p:tgtEl>
                                      </p:cBhvr>
                                    </p:cmd>
                                  </p:childTnLst>
                                </p:cTn>
                              </p:par>
                            </p:childTnLst>
                          </p:cTn>
                        </p:par>
                      </p:childTnLst>
                    </p:cTn>
                  </p:par>
                </p:childTnLst>
              </p:cTn>
              <p:nextCondLst>
                <p:cond evt="onClick" delay="0">
                  <p:tgtEl>
                    <p:spTgt spid="2"/>
                  </p:tgtEl>
                </p:cond>
              </p:nextCondLst>
            </p:seq>
            <p:video>
              <p:cMediaNode vol="80000">
                <p:cTn id="7" fill="hold" display="0">
                  <p:stCondLst>
                    <p:cond delay="indefinite"/>
                  </p:stCondLst>
                  <p:endCondLst>
                    <p:cond evt="onStopAudio" delay="0">
                      <p:tgtEl>
                        <p:sldTgt/>
                      </p:tgtEl>
                    </p:cond>
                  </p:endCondLst>
                </p:cTn>
                <p:tgtEl>
                  <p:spTgt spid="2"/>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23887" fill="hold"/>
                                        <p:tgtEl>
                                          <p:spTgt spid="3"/>
                                        </p:tgtEl>
                                      </p:cBhvr>
                                    </p:cmd>
                                  </p:childTnLst>
                                </p:cTn>
                              </p:par>
                            </p:childTnLst>
                          </p:cTn>
                        </p:par>
                      </p:childTnLst>
                    </p:cTn>
                  </p:par>
                </p:childTnLst>
              </p:cTn>
              <p:nextCondLst>
                <p:cond evt="onClick" delay="0">
                  <p:tgtEl>
                    <p:spTgt spid="3"/>
                  </p:tgtEl>
                </p:cond>
              </p:nextCondLst>
            </p:seq>
            <p:video>
              <p:cMediaNode vol="80000">
                <p:cTn id="13" fill="hold" display="0">
                  <p:stCondLst>
                    <p:cond delay="indefinite"/>
                  </p:stCondLst>
                  <p:endCondLst>
                    <p:cond evt="onStopAudio" delay="0">
                      <p:tgtEl>
                        <p:sldTgt/>
                      </p:tgtEl>
                    </p:cond>
                  </p:endCondLst>
                </p:cTn>
                <p:tgtEl>
                  <p:spTgt spid="3"/>
                </p:tgtEl>
              </p:cMediaNode>
            </p:vide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xmlns=""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24</TotalTime>
  <Words>235</Words>
  <Application>Microsoft Office PowerPoint</Application>
  <PresentationFormat>Personalizado</PresentationFormat>
  <Paragraphs>43</Paragraphs>
  <Slides>4</Slides>
  <Notes>0</Notes>
  <HiddenSlides>0</HiddenSlides>
  <MMClips>2</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Savon</vt:lpstr>
      <vt:lpstr>PROJECT UNIT 8  WHAT HAPPENED NEXT?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UNIT 8  WHAT HAPPENED NEXT?</dc:title>
  <dc:creator>Raul</dc:creator>
  <cp:lastModifiedBy>DELL!</cp:lastModifiedBy>
  <cp:revision>2</cp:revision>
  <dcterms:created xsi:type="dcterms:W3CDTF">2020-06-19T04:01:01Z</dcterms:created>
  <dcterms:modified xsi:type="dcterms:W3CDTF">2020-06-23T01:56:39Z</dcterms:modified>
</cp:coreProperties>
</file>