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263" r:id="rId3"/>
    <p:sldId id="271" r:id="rId4"/>
    <p:sldId id="265" r:id="rId5"/>
    <p:sldId id="267" r:id="rId6"/>
    <p:sldId id="268" r:id="rId7"/>
    <p:sldId id="270" r:id="rId8"/>
    <p:sldId id="266" r:id="rId9"/>
    <p:sldId id="269" r:id="rId10"/>
    <p:sldId id="283" r:id="rId11"/>
    <p:sldId id="284" r:id="rId12"/>
    <p:sldId id="287" r:id="rId13"/>
    <p:sldId id="288" r:id="rId14"/>
    <p:sldId id="285" r:id="rId15"/>
    <p:sldId id="290" r:id="rId16"/>
    <p:sldId id="286" r:id="rId17"/>
    <p:sldId id="292" r:id="rId18"/>
    <p:sldId id="29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0" r:id="rId28"/>
    <p:sldId id="282" r:id="rId29"/>
    <p:sldId id="294" r:id="rId30"/>
    <p:sldId id="293" r:id="rId3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000"/>
    <a:srgbClr val="A50021"/>
    <a:srgbClr val="A2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>
        <p:scale>
          <a:sx n="40" d="100"/>
          <a:sy n="40" d="100"/>
        </p:scale>
        <p:origin x="-1344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A9805-8302-4D5C-A2FC-3460B48DD29A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DE67A-3EC7-4D01-8876-84D960267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2017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5768795"/>
            <a:ext cx="9144000" cy="10892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3758263"/>
            <a:ext cx="6858000" cy="1795644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5836028"/>
            <a:ext cx="6858000" cy="820273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8" t="29806" r="26877" b="29652"/>
          <a:stretch/>
        </p:blipFill>
        <p:spPr>
          <a:xfrm>
            <a:off x="2480835" y="1479668"/>
            <a:ext cx="4182330" cy="206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0" y="6481489"/>
            <a:ext cx="9144000" cy="3765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</p:spTree>
    <p:extLst>
      <p:ext uri="{BB962C8B-B14F-4D97-AF65-F5344CB8AC3E}">
        <p14:creationId xmlns:p14="http://schemas.microsoft.com/office/powerpoint/2010/main" val="3775299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" y="4"/>
            <a:ext cx="534521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1709745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5910" y="45894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03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444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" y="0"/>
            <a:ext cx="3983691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904" y="987425"/>
            <a:ext cx="2949178" cy="160020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7063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18904" y="2587631"/>
            <a:ext cx="2949178" cy="3281363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52762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30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851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6" r:id="rId5"/>
    <p:sldLayoutId id="2147483655" r:id="rId6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293916" y="3578648"/>
            <a:ext cx="9699172" cy="2299637"/>
          </a:xfrm>
        </p:spPr>
        <p:txBody>
          <a:bodyPr>
            <a:noAutofit/>
          </a:bodyPr>
          <a:lstStyle/>
          <a:p>
            <a:r>
              <a:rPr lang="es-MX" sz="3200" b="1" dirty="0" smtClean="0">
                <a:latin typeface="Arial" pitchFamily="34" charset="0"/>
                <a:cs typeface="Arial" pitchFamily="34" charset="0"/>
              </a:rPr>
              <a:t>EL INFORME 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PRÀCTICAS 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PROFESIONALES </a:t>
            </a:r>
            <a:r>
              <a:rPr lang="es-MX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3200" dirty="0" smtClean="0">
                <a:latin typeface="Arial" pitchFamily="34" charset="0"/>
                <a:cs typeface="Arial" pitchFamily="34" charset="0"/>
              </a:rPr>
            </a:br>
            <a:r>
              <a:rPr lang="es-MX" sz="3200" dirty="0" smtClean="0">
                <a:latin typeface="Arial" pitchFamily="34" charset="0"/>
                <a:cs typeface="Arial" pitchFamily="34" charset="0"/>
              </a:rPr>
              <a:t>LA IMPORTANCIA DE LA PLANEACION DIDACTICA PARA CREAR APRENDIZAJES SIGNIFICATIVOS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2400" b="1" dirty="0" smtClean="0"/>
              <a:t>DAISY MARLEN SALAZAR PERALES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33408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29381" y="2959765"/>
            <a:ext cx="81092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es-ES_tradnl" sz="4000" i="1" dirty="0" smtClean="0"/>
              <a:t>Evaluación diagnostica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ES_tradnl" sz="4000" i="1" dirty="0" smtClean="0"/>
              <a:t>Revienta y agrega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ES_tradnl" sz="4000" i="1" dirty="0" smtClean="0"/>
              <a:t>Taller de juguetes ecológicos</a:t>
            </a:r>
            <a:endParaRPr lang="es-ES_tradnl" sz="4000" i="1" dirty="0" smtClean="0"/>
          </a:p>
          <a:p>
            <a:pPr marL="457200" indent="-457200" algn="ctr">
              <a:buFont typeface="Wingdings" pitchFamily="2" charset="2"/>
              <a:buChar char="Ø"/>
            </a:pPr>
            <a:endParaRPr lang="es-ES_tradnl" sz="2400" b="1" i="1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529382" y="580889"/>
            <a:ext cx="7603965" cy="156966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i="1" dirty="0" smtClean="0">
                <a:latin typeface="Arial" pitchFamily="34" charset="0"/>
                <a:cs typeface="Arial" pitchFamily="34" charset="0"/>
              </a:rPr>
              <a:t>ACTIVIDADES APLICADAS QUE AYUDARON A LA CONSOLIDACION DE LA COMPETENCIA PROFESIONAL </a:t>
            </a:r>
            <a:endParaRPr lang="es-ES" sz="16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1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29382" y="580889"/>
            <a:ext cx="7603965" cy="5847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i="1" dirty="0" smtClean="0">
                <a:latin typeface="Arial" pitchFamily="34" charset="0"/>
                <a:cs typeface="Arial" pitchFamily="34" charset="0"/>
              </a:rPr>
              <a:t>EVALUACIÓN DIAGNOSTICA </a:t>
            </a:r>
            <a:endParaRPr lang="es-ES" sz="1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29382" y="1949116"/>
            <a:ext cx="801303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s-ES_tradnl" sz="3200" dirty="0" smtClean="0"/>
              <a:t>Es entendida </a:t>
            </a:r>
            <a:r>
              <a:rPr lang="es-ES_tradnl" sz="3200" dirty="0"/>
              <a:t>según </a:t>
            </a:r>
            <a:r>
              <a:rPr lang="es-ES_tradnl" sz="3200" dirty="0" smtClean="0"/>
              <a:t>Brenes como </a:t>
            </a:r>
            <a:r>
              <a:rPr lang="es-ES_tradnl" sz="3200" dirty="0"/>
              <a:t>el conjunto de técnicas y procedimientos evaluativos que se aplican antes del desarrollo del proceso de instrucción, </a:t>
            </a:r>
            <a:r>
              <a:rPr lang="es-ES_tradnl" sz="3200" dirty="0" smtClean="0"/>
              <a:t>con </a:t>
            </a:r>
            <a:r>
              <a:rPr lang="es-ES_tradnl" sz="3200" dirty="0"/>
              <a:t>el fin de conocer, pronosticar, y tomar decisiones que favorezcan el pleno desarrollo educativo de los alumnos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624805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29382" y="580889"/>
            <a:ext cx="7603965" cy="5847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i="1" dirty="0" smtClean="0">
                <a:latin typeface="Arial" pitchFamily="34" charset="0"/>
                <a:cs typeface="Arial" pitchFamily="34" charset="0"/>
              </a:rPr>
              <a:t>EVALUACIÓN DIAGNOSTICA </a:t>
            </a:r>
            <a:endParaRPr lang="es-ES" sz="1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29381" y="1588169"/>
            <a:ext cx="801303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s-ES_tradnl" sz="3200" dirty="0" smtClean="0"/>
              <a:t>Diseño de actividades con la utilización del plan y programa de educación básica Aprendizajes Clave para la Educación Integral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s-ES_tradnl" sz="3200" dirty="0" smtClean="0"/>
              <a:t>Instrumento diagnostico impreso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s-ES_tradnl" sz="3200" dirty="0" smtClean="0"/>
              <a:t>Aplicación de las actividades del diagnostico con material concreto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s-ES_tradnl" sz="3200" dirty="0" smtClean="0"/>
              <a:t>Lista de cotejo para evaluación grupal</a:t>
            </a:r>
          </a:p>
          <a:p>
            <a:pPr marL="457200" indent="-457200">
              <a:buFont typeface="Wingdings" pitchFamily="2" charset="2"/>
              <a:buChar char="Ø"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57450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29382" y="580889"/>
            <a:ext cx="7603965" cy="107721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i="1" dirty="0" smtClean="0">
                <a:latin typeface="Arial" pitchFamily="34" charset="0"/>
                <a:cs typeface="Arial" pitchFamily="34" charset="0"/>
              </a:rPr>
              <a:t>¿CÓMO SE VIO FAVORECIDA LA COMPETENCIA PROFESIONAL? </a:t>
            </a:r>
            <a:endParaRPr lang="es-ES" sz="1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29380" y="1925053"/>
            <a:ext cx="801303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s-MX" sz="3200" dirty="0"/>
              <a:t>R</a:t>
            </a:r>
            <a:r>
              <a:rPr lang="es-MX" sz="3200" dirty="0" smtClean="0"/>
              <a:t>ealice </a:t>
            </a:r>
            <a:r>
              <a:rPr lang="es-MX" sz="3200" dirty="0"/>
              <a:t>un diagnósticos de los intereses, motivaciones y necesidades formativas de los alumnos para organizar las actividades de aprendizaje que en base a los resultados obtenidos </a:t>
            </a:r>
            <a:endParaRPr lang="es-MX" sz="32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s-MX" sz="3200" dirty="0" smtClean="0"/>
              <a:t>Diseñe situaciones </a:t>
            </a:r>
            <a:r>
              <a:rPr lang="es-MX" sz="3200" dirty="0"/>
              <a:t>didácticas significativas de acuerdo a la organización curricular y los enfoques pedagógicos del plan y los programas educativos vigentes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323784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29382" y="580889"/>
            <a:ext cx="7603965" cy="5847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i="1" dirty="0" smtClean="0">
                <a:latin typeface="Arial" pitchFamily="34" charset="0"/>
                <a:cs typeface="Arial" pitchFamily="34" charset="0"/>
              </a:rPr>
              <a:t>REVIENTA Y AGREGA </a:t>
            </a:r>
            <a:endParaRPr lang="es-ES" sz="1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29382" y="1636295"/>
            <a:ext cx="81574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ES_tradnl" sz="3200" dirty="0"/>
              <a:t>campo de </a:t>
            </a:r>
            <a:r>
              <a:rPr lang="es-ES_tradnl" sz="3200" dirty="0" smtClean="0"/>
              <a:t>formación: pensamiento </a:t>
            </a:r>
            <a:r>
              <a:rPr lang="es-ES_tradnl" sz="3200" dirty="0"/>
              <a:t>matemático </a:t>
            </a:r>
            <a:endParaRPr lang="es-ES_tradnl" sz="32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S_tradnl" sz="3200" dirty="0"/>
              <a:t>A</a:t>
            </a:r>
            <a:r>
              <a:rPr lang="es-ES_tradnl" sz="3200" dirty="0" smtClean="0"/>
              <a:t>prendizaje esperado: </a:t>
            </a:r>
            <a:r>
              <a:rPr lang="es-ES_tradnl" sz="3200" dirty="0"/>
              <a:t>resuelve problemas mediante el conteo y con acciones sobre las colecciones </a:t>
            </a:r>
            <a:endParaRPr lang="es-ES_tradnl" sz="3200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_tradnl" sz="3200" dirty="0" smtClean="0"/>
              <a:t>Tiempo: </a:t>
            </a:r>
            <a:r>
              <a:rPr lang="es-ES_tradnl" sz="3200" dirty="0"/>
              <a:t>20-25 min aproximadamente </a:t>
            </a:r>
            <a:endParaRPr lang="es-ES_tradnl" sz="32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S_tradnl" sz="3200" dirty="0" smtClean="0"/>
              <a:t>Materiales: ruleta, tablero pequeño y talero grande, globos con números adentro escritos en papel, lápiz de color de madera.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044744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29382" y="580889"/>
            <a:ext cx="7603965" cy="107721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i="1" dirty="0" smtClean="0">
                <a:latin typeface="Arial" pitchFamily="34" charset="0"/>
                <a:cs typeface="Arial" pitchFamily="34" charset="0"/>
              </a:rPr>
              <a:t>¿CÓMO SE VIO FAVORECIDA LA COMPETENCIA PROFESIONAL? </a:t>
            </a:r>
            <a:endParaRPr lang="es-ES" sz="1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29380" y="1925053"/>
            <a:ext cx="801303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s-ES_tradnl" sz="3200" dirty="0" smtClean="0"/>
              <a:t>Diseñe la actividad tomando en cuenta los resultados que me arrojo el diagnostico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s-ES_tradnl" sz="3200" dirty="0" smtClean="0"/>
              <a:t>Aplique críticamente  el uso del plan y programa de estudios Aprendizajes Clave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s-ES_tradnl" sz="3200" dirty="0" smtClean="0"/>
              <a:t>Plasme en la planeación y realice las adecuaciones que considera pertinentes para el funcionamiento de la actividad a los materiales </a:t>
            </a:r>
          </a:p>
          <a:p>
            <a:pPr marL="457200" indent="-457200">
              <a:buFont typeface="Wingdings" pitchFamily="2" charset="2"/>
              <a:buChar char="Ø"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339279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29382" y="580889"/>
            <a:ext cx="7603965" cy="5847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i="1" dirty="0" smtClean="0">
                <a:latin typeface="Arial" pitchFamily="34" charset="0"/>
                <a:cs typeface="Arial" pitchFamily="34" charset="0"/>
              </a:rPr>
              <a:t>TALLER DE JUGUETES ECOLÓGICOS  </a:t>
            </a:r>
            <a:endParaRPr lang="es-ES" sz="1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29382" y="1636295"/>
            <a:ext cx="81574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ES_tradnl" sz="3200" dirty="0"/>
              <a:t>campo de </a:t>
            </a:r>
            <a:r>
              <a:rPr lang="es-ES_tradnl" sz="3200" dirty="0" smtClean="0"/>
              <a:t>formación: exploración y comprensión del mundo natural y social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_tradnl" sz="3200" dirty="0" smtClean="0"/>
              <a:t>Aprendizaje esperado: </a:t>
            </a:r>
            <a:r>
              <a:rPr lang="es-ES_tradnl" sz="3200" dirty="0"/>
              <a:t>participa en la conservación del medio ambiente y propone medidas para su preservación, a partir del reconocimiento de algunas fuentes de contaminación del agua, aire y </a:t>
            </a:r>
            <a:r>
              <a:rPr lang="es-ES_tradnl" sz="3200" dirty="0" smtClean="0"/>
              <a:t>suelo</a:t>
            </a:r>
          </a:p>
        </p:txBody>
      </p:sp>
    </p:spTree>
    <p:extLst>
      <p:ext uri="{BB962C8B-B14F-4D97-AF65-F5344CB8AC3E}">
        <p14:creationId xmlns:p14="http://schemas.microsoft.com/office/powerpoint/2010/main" val="2944576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29382" y="580889"/>
            <a:ext cx="7603965" cy="5847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i="1" dirty="0" smtClean="0">
                <a:latin typeface="Arial" pitchFamily="34" charset="0"/>
                <a:cs typeface="Arial" pitchFamily="34" charset="0"/>
              </a:rPr>
              <a:t>TALLER DE JUGUETES ECOLÓGICOS  </a:t>
            </a:r>
            <a:endParaRPr lang="es-ES" sz="1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29382" y="1636295"/>
            <a:ext cx="81574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ES_tradnl" sz="3200" dirty="0"/>
              <a:t>Tiempo: 1 hora aproximadamente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_tradnl" sz="3200" dirty="0"/>
              <a:t>Materiales: cartel con pasos y materiales, hueveras de cartón, pegamento, </a:t>
            </a:r>
            <a:r>
              <a:rPr lang="es-ES_tradnl" sz="3200" dirty="0" err="1"/>
              <a:t>pedacería</a:t>
            </a:r>
            <a:r>
              <a:rPr lang="es-ES_tradnl" sz="3200" dirty="0"/>
              <a:t> de hojas de color o fomi, palitos de madera reutilizados</a:t>
            </a:r>
            <a:endParaRPr lang="es-ES" sz="3200" dirty="0"/>
          </a:p>
          <a:p>
            <a:pPr marL="285750" indent="-285750">
              <a:buFont typeface="Wingdings" pitchFamily="2" charset="2"/>
              <a:buChar char="Ø"/>
            </a:pPr>
            <a:r>
              <a:rPr lang="es-ES_tradnl" sz="3200" dirty="0" smtClean="0"/>
              <a:t>Organización: parejas (alumno y padre de familia)</a:t>
            </a:r>
          </a:p>
        </p:txBody>
      </p:sp>
    </p:spTree>
    <p:extLst>
      <p:ext uri="{BB962C8B-B14F-4D97-AF65-F5344CB8AC3E}">
        <p14:creationId xmlns:p14="http://schemas.microsoft.com/office/powerpoint/2010/main" val="3788806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29382" y="580889"/>
            <a:ext cx="7603965" cy="107721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i="1" dirty="0" smtClean="0">
                <a:latin typeface="Arial" pitchFamily="34" charset="0"/>
                <a:cs typeface="Arial" pitchFamily="34" charset="0"/>
              </a:rPr>
              <a:t>¿CÓMO SE VIO FAVORECIDA LA COMPETENCIA PROFESIONAL? </a:t>
            </a:r>
            <a:endParaRPr lang="es-ES" sz="1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29380" y="1925053"/>
            <a:ext cx="801303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s-ES_tradnl" sz="3200" dirty="0" smtClean="0"/>
              <a:t>Participe en el diseño del proyecto tomando en cuenta los resultados que me arrojo el diagnostico y las problemáticas que se encontraron en el contexto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s-ES_tradnl" sz="3200" dirty="0" smtClean="0"/>
              <a:t>Aplique críticamente  el uso del plan y programa de estudios Aprendizajes Clave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s-ES_tradnl" sz="3200" dirty="0" smtClean="0"/>
              <a:t>Involucre a los padres de familia, logrando un trabajo en conjunto que dejo muy buenos resultados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925184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29382" y="1863750"/>
            <a:ext cx="810928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_tradnl" sz="3600" b="1" i="1" dirty="0"/>
          </a:p>
          <a:p>
            <a:pPr marL="342900" indent="-342900" algn="ctr">
              <a:buFont typeface="Wingdings" pitchFamily="2" charset="2"/>
              <a:buChar char="Ø"/>
            </a:pPr>
            <a:r>
              <a:rPr lang="es-ES_tradnl" sz="3600" b="1" i="1" dirty="0" smtClean="0"/>
              <a:t>Introducción </a:t>
            </a:r>
          </a:p>
          <a:p>
            <a:pPr marL="342900" indent="-342900" algn="ctr">
              <a:buFont typeface="Wingdings" pitchFamily="2" charset="2"/>
              <a:buChar char="Ø"/>
            </a:pPr>
            <a:r>
              <a:rPr lang="es-ES_tradnl" sz="3600" b="1" i="1" dirty="0" smtClean="0"/>
              <a:t>Plan de acción </a:t>
            </a:r>
          </a:p>
          <a:p>
            <a:pPr marL="342900" indent="-342900" algn="ctr">
              <a:buFont typeface="Wingdings" pitchFamily="2" charset="2"/>
              <a:buChar char="Ø"/>
            </a:pPr>
            <a:r>
              <a:rPr lang="es-ES_tradnl" sz="3600" b="1" i="1" dirty="0" smtClean="0"/>
              <a:t>Desarrollo,  reflexión y evaluación de la propuesta de mejora</a:t>
            </a:r>
          </a:p>
          <a:p>
            <a:pPr marL="342900" indent="-342900" algn="ctr">
              <a:buFont typeface="Wingdings" pitchFamily="2" charset="2"/>
              <a:buChar char="Ø"/>
            </a:pPr>
            <a:r>
              <a:rPr lang="es-ES_tradnl" sz="3600" b="1" i="1" dirty="0" smtClean="0"/>
              <a:t>Conclusiones y recomendaciones</a:t>
            </a:r>
          </a:p>
          <a:p>
            <a:pPr marL="342900" indent="-342900" algn="ctr">
              <a:buFont typeface="Wingdings" pitchFamily="2" charset="2"/>
              <a:buChar char="Ø"/>
            </a:pPr>
            <a:r>
              <a:rPr lang="es-ES_tradnl" sz="3600" b="1" i="1" dirty="0" smtClean="0"/>
              <a:t>Referencias </a:t>
            </a:r>
          </a:p>
          <a:p>
            <a:pPr marL="342900" indent="-342900" algn="ctr">
              <a:buFont typeface="Wingdings" pitchFamily="2" charset="2"/>
              <a:buChar char="Ø"/>
            </a:pPr>
            <a:r>
              <a:rPr lang="es-ES_tradnl" sz="3600" b="1" i="1" dirty="0" smtClean="0"/>
              <a:t>Anexos </a:t>
            </a:r>
            <a:endParaRPr lang="es-ES_tradnl" sz="3600" b="1" i="1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842212" y="591234"/>
            <a:ext cx="7194884" cy="12003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ORGANIZACIÓN DEL DOCUMENTO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401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87829" y="2106387"/>
            <a:ext cx="8556171" cy="1420585"/>
          </a:xfrm>
        </p:spPr>
        <p:txBody>
          <a:bodyPr>
            <a:noAutofit/>
          </a:bodyPr>
          <a:lstStyle/>
          <a:p>
            <a:pPr algn="ctr"/>
            <a:r>
              <a:rPr lang="es-MX" sz="3600" b="1" i="1" dirty="0" smtClean="0">
                <a:solidFill>
                  <a:schemeClr val="tx1"/>
                </a:solidFill>
              </a:rPr>
              <a:t>MODALIDAD DE TITULACION</a:t>
            </a:r>
          </a:p>
          <a:p>
            <a:pPr algn="ctr"/>
            <a:r>
              <a:rPr lang="es-MX" sz="3600" b="1" i="1" dirty="0" smtClean="0">
                <a:solidFill>
                  <a:schemeClr val="tx1"/>
                </a:solidFill>
              </a:rPr>
              <a:t>SELECCIONADA </a:t>
            </a:r>
          </a:p>
          <a:p>
            <a:pPr algn="ctr"/>
            <a:endParaRPr lang="es-MX" sz="2800" dirty="0" smtClean="0">
              <a:solidFill>
                <a:schemeClr val="tx1"/>
              </a:solidFill>
            </a:endParaRPr>
          </a:p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EL INFORME DE PRACTICAS PROFESIONALES</a:t>
            </a:r>
            <a:endParaRPr lang="es-MX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2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2502" y="2285998"/>
            <a:ext cx="861461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es-MX" sz="3300" dirty="0" smtClean="0"/>
              <a:t>Lugar se desarrollo la práctica profesional 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MX" sz="3300" dirty="0" smtClean="0"/>
              <a:t>Importancia que del tema elegido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MX" sz="3300" dirty="0" smtClean="0"/>
              <a:t>Motivos de la selección de modalidad 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MX" sz="3300" dirty="0" smtClean="0"/>
              <a:t>Competencias adquiridas durante la práctica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MX" sz="3300" dirty="0"/>
              <a:t>B</a:t>
            </a:r>
            <a:r>
              <a:rPr lang="es-MX" sz="3300" dirty="0" smtClean="0"/>
              <a:t>reve descripción de los apartados del trabajo</a:t>
            </a:r>
            <a:endParaRPr lang="es-ES" sz="3300" dirty="0" smtClean="0"/>
          </a:p>
          <a:p>
            <a:pPr algn="ctr"/>
            <a:endParaRPr lang="es-ES_tradnl" sz="3300" b="1" i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2069432" y="591233"/>
            <a:ext cx="4860758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INTRODUCCION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196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2502" y="2285998"/>
            <a:ext cx="861461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es-ES_tradnl" sz="3300" b="1" i="1" dirty="0" smtClean="0"/>
              <a:t>Relevancia de la mejora y transformación de la practica en base a la competencia seleccionada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ES_tradnl" sz="3300" b="1" i="1" dirty="0" smtClean="0"/>
              <a:t>Compromisos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ES_tradnl" sz="3300" b="1" i="1" dirty="0" smtClean="0"/>
              <a:t>Responsabilidades que adquirí en la practica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ES_tradnl" sz="3300" b="1" i="1" dirty="0" smtClean="0"/>
              <a:t>Problemáticas </a:t>
            </a:r>
            <a:endParaRPr lang="es-ES_tradnl" sz="3300" b="1" i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2069432" y="591233"/>
            <a:ext cx="4860758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PLAN DE ACCION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218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92502" y="482350"/>
            <a:ext cx="7916779" cy="17543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DESARROLLO, REFLEXION Y EVALUACION  DE LA PROPUESTA DE MEJORA 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92502" y="2502567"/>
            <a:ext cx="86146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es-ES_tradnl" sz="3300" b="1" i="1" dirty="0" smtClean="0"/>
              <a:t>Descripción y análisis del plan de acción 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ES_tradnl" sz="3300" b="1" i="1" dirty="0" smtClean="0"/>
              <a:t>Identificación de competencias 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ES_tradnl" sz="3300" b="1" i="1" dirty="0" smtClean="0"/>
              <a:t>Secuencias de actividades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ES_tradnl" sz="3300" b="1" i="1" dirty="0" smtClean="0"/>
              <a:t>Materiales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ES_tradnl" sz="3300" b="1" i="1" dirty="0" smtClean="0"/>
              <a:t>Procedimientos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ES_tradnl" sz="3300" b="1" i="1" dirty="0" smtClean="0"/>
              <a:t>Evaluación 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ES_tradnl" sz="3300" b="1" i="1" dirty="0" smtClean="0"/>
              <a:t>Resultados de las actividades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ES_tradnl" sz="3300" b="1" i="1" dirty="0" smtClean="0"/>
              <a:t>Replanteamiento de la propuesta de mejora</a:t>
            </a:r>
            <a:endParaRPr lang="es-ES_tradnl" sz="3300" b="1" i="1" dirty="0"/>
          </a:p>
        </p:txBody>
      </p:sp>
    </p:spTree>
    <p:extLst>
      <p:ext uri="{BB962C8B-B14F-4D97-AF65-F5344CB8AC3E}">
        <p14:creationId xmlns:p14="http://schemas.microsoft.com/office/powerpoint/2010/main" val="38372931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2502" y="2574756"/>
            <a:ext cx="8614617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es-ES_tradnl" sz="3300" b="1" i="1" dirty="0" smtClean="0"/>
              <a:t>Reflexión de aspectos mejorados y que necesiten mejorarse aun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ES_tradnl" sz="3300" b="1" i="1" dirty="0" smtClean="0"/>
              <a:t>Reflexión sobre el cumplimiento y logro de la competencia profesional 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s-ES_tradnl" sz="3300" b="1" i="1" dirty="0" smtClean="0"/>
              <a:t>Sugerencias y recomendaciones</a:t>
            </a:r>
            <a:endParaRPr lang="es-ES_tradnl" sz="3300" b="1" i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2069431" y="591233"/>
            <a:ext cx="5101389" cy="12003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CONCLUSIONES Y RECOMENDACIONES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0255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2501" y="1758020"/>
            <a:ext cx="86146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/>
              <a:t>Referencias: </a:t>
            </a:r>
            <a:r>
              <a:rPr lang="es-MX" sz="3600" dirty="0" smtClean="0"/>
              <a:t>fuentes </a:t>
            </a:r>
            <a:r>
              <a:rPr lang="es-MX" sz="3600" dirty="0"/>
              <a:t>bibliográficas utilizadas para la elaboración de este documento</a:t>
            </a:r>
            <a:r>
              <a:rPr lang="es-MX" sz="3600" dirty="0" smtClean="0"/>
              <a:t>.</a:t>
            </a:r>
            <a:endParaRPr lang="es-ES" sz="3600" dirty="0"/>
          </a:p>
        </p:txBody>
      </p:sp>
      <p:sp>
        <p:nvSpPr>
          <p:cNvPr id="3" name="2 CuadroTexto"/>
          <p:cNvSpPr txBox="1"/>
          <p:nvPr/>
        </p:nvSpPr>
        <p:spPr>
          <a:xfrm>
            <a:off x="2069430" y="742346"/>
            <a:ext cx="5101389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REFERENCIAS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069431" y="3607143"/>
            <a:ext cx="5101389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ANEXO</a:t>
            </a:r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S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44901" y="4701746"/>
            <a:ext cx="86146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/>
              <a:t>M</a:t>
            </a:r>
            <a:r>
              <a:rPr lang="es-MX" sz="3600" dirty="0" smtClean="0"/>
              <a:t>aterial </a:t>
            </a:r>
            <a:r>
              <a:rPr lang="es-MX" sz="3600" dirty="0"/>
              <a:t>visual que ayuda a comprender la situación que se describe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334657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2501" y="1758020"/>
            <a:ext cx="86146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itchFamily="2" charset="2"/>
              <a:buChar char="Ø"/>
            </a:pPr>
            <a:r>
              <a:rPr lang="es-ES_tradnl" sz="3600" dirty="0" smtClean="0"/>
              <a:t>Diseño correcto de planeaciones didácticas basadas en necesidades del contexto</a:t>
            </a:r>
          </a:p>
          <a:p>
            <a:pPr marL="571500" indent="-571500" algn="ctr">
              <a:buFont typeface="Wingdings" pitchFamily="2" charset="2"/>
              <a:buChar char="Ø"/>
            </a:pPr>
            <a:r>
              <a:rPr lang="es-ES_tradnl" sz="3600" dirty="0" smtClean="0"/>
              <a:t>Elección de contenidos adecuados y atractivos</a:t>
            </a:r>
          </a:p>
          <a:p>
            <a:pPr marL="571500" indent="-571500" algn="ctr">
              <a:buFont typeface="Wingdings" pitchFamily="2" charset="2"/>
              <a:buChar char="Ø"/>
            </a:pPr>
            <a:r>
              <a:rPr lang="es-MX" sz="3600" dirty="0"/>
              <a:t>Planear y aplicar actividades con recursos tecnológicos </a:t>
            </a:r>
            <a:endParaRPr lang="es-MX" sz="3600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2069430" y="742346"/>
            <a:ext cx="5101389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RETOS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9151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2501" y="1758020"/>
            <a:ext cx="86146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itchFamily="2" charset="2"/>
              <a:buChar char="Ø"/>
            </a:pPr>
            <a:r>
              <a:rPr lang="es-MX" sz="3600" dirty="0" smtClean="0"/>
              <a:t>Concientizar </a:t>
            </a:r>
            <a:r>
              <a:rPr lang="es-MX" sz="3600" dirty="0"/>
              <a:t>sobre la responsabilidad compartida entre escuela-familia-comunidad</a:t>
            </a:r>
          </a:p>
          <a:p>
            <a:pPr marL="571500" indent="-571500" algn="ctr">
              <a:buFont typeface="Wingdings" pitchFamily="2" charset="2"/>
              <a:buChar char="Ø"/>
            </a:pPr>
            <a:endParaRPr lang="es-MX" sz="3600" dirty="0" smtClean="0"/>
          </a:p>
          <a:p>
            <a:pPr marL="571500" indent="-571500" algn="ctr">
              <a:buFont typeface="Wingdings" pitchFamily="2" charset="2"/>
              <a:buChar char="Ø"/>
            </a:pPr>
            <a:r>
              <a:rPr lang="es-MX" sz="3600" dirty="0" smtClean="0"/>
              <a:t>Salir de la zona de confort</a:t>
            </a:r>
          </a:p>
          <a:p>
            <a:pPr algn="ctr"/>
            <a:endParaRPr lang="es-MX" sz="3600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2069430" y="742346"/>
            <a:ext cx="5101389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RETOS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456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2501" y="1758020"/>
            <a:ext cx="86146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dirty="0" smtClean="0"/>
              <a:t>Estrategias que me ayudaron a favorecer la competencia profesional:</a:t>
            </a:r>
          </a:p>
          <a:p>
            <a:pPr marL="571500" indent="-571500" algn="ctr">
              <a:buFont typeface="Wingdings" pitchFamily="2" charset="2"/>
              <a:buChar char="Ø"/>
            </a:pPr>
            <a:r>
              <a:rPr lang="es-ES_tradnl" sz="3600" dirty="0" smtClean="0"/>
              <a:t>Investigación</a:t>
            </a:r>
          </a:p>
          <a:p>
            <a:pPr marL="571500" indent="-571500" algn="ctr">
              <a:buFont typeface="Wingdings" pitchFamily="2" charset="2"/>
              <a:buChar char="Ø"/>
            </a:pPr>
            <a:r>
              <a:rPr lang="es-ES_tradnl" sz="3600" dirty="0" smtClean="0"/>
              <a:t>Diseño de planeaciones de situaciones didácticas</a:t>
            </a:r>
          </a:p>
          <a:p>
            <a:pPr marL="571500" indent="-571500" algn="ctr">
              <a:buFont typeface="Wingdings" pitchFamily="2" charset="2"/>
              <a:buChar char="Ø"/>
            </a:pPr>
            <a:r>
              <a:rPr lang="es-ES_tradnl" sz="3600" dirty="0" smtClean="0"/>
              <a:t>Estrategias de trabajo e intervención </a:t>
            </a:r>
          </a:p>
          <a:p>
            <a:pPr marL="571500" indent="-571500" algn="ctr">
              <a:buFont typeface="Wingdings" pitchFamily="2" charset="2"/>
              <a:buChar char="Ø"/>
            </a:pPr>
            <a:r>
              <a:rPr lang="es-ES_tradnl" sz="3600" dirty="0" smtClean="0"/>
              <a:t>Evaluación</a:t>
            </a:r>
          </a:p>
          <a:p>
            <a:pPr marL="571500" indent="-571500" algn="ctr">
              <a:buFont typeface="Wingdings" pitchFamily="2" charset="2"/>
              <a:buChar char="Ø"/>
            </a:pPr>
            <a:endParaRPr lang="es-ES" sz="3600" dirty="0"/>
          </a:p>
        </p:txBody>
      </p:sp>
      <p:sp>
        <p:nvSpPr>
          <p:cNvPr id="3" name="2 CuadroTexto"/>
          <p:cNvSpPr txBox="1"/>
          <p:nvPr/>
        </p:nvSpPr>
        <p:spPr>
          <a:xfrm>
            <a:off x="2069430" y="742346"/>
            <a:ext cx="5101389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CONCLUSIONE</a:t>
            </a:r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S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7190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069430" y="742346"/>
            <a:ext cx="5101389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RESULTADO</a:t>
            </a:r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S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1579" y="1684421"/>
            <a:ext cx="803709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 smtClean="0"/>
              <a:t>Al culminar las practicas profesionales del 7mo y 8vo semestre se vieron favorecidas todas las competencias profesionales en gran medida puesto que las acciones que realice dentro de la intervención docente como por ejemplo: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_tradnl" sz="3200" dirty="0" smtClean="0"/>
              <a:t>diseño e implementación del diagnostico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_tradnl" sz="3200" dirty="0" smtClean="0"/>
              <a:t>planeación de situaciones didácticas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_tradnl" sz="3200" dirty="0" smtClean="0"/>
              <a:t> elaboración de proyectos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8699470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069430" y="398000"/>
            <a:ext cx="5101389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RESULTADO</a:t>
            </a:r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S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1576" y="1158152"/>
            <a:ext cx="803709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s-ES_tradnl" sz="3200" dirty="0" smtClean="0"/>
              <a:t>trabajo </a:t>
            </a:r>
            <a:r>
              <a:rPr lang="es-ES_tradnl" sz="3200" dirty="0"/>
              <a:t>en conjunto con el personal del jardín de niños, alumnos y </a:t>
            </a:r>
            <a:r>
              <a:rPr lang="es-ES_tradnl" sz="3200" dirty="0" smtClean="0"/>
              <a:t>comunidad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s-ES_tradnl" sz="3200" dirty="0" smtClean="0"/>
              <a:t>aplicación </a:t>
            </a:r>
            <a:r>
              <a:rPr lang="es-ES_tradnl" sz="3200" dirty="0"/>
              <a:t>de diversas estrategias y modalidades de </a:t>
            </a:r>
            <a:r>
              <a:rPr lang="es-ES_tradnl" sz="3200" dirty="0" smtClean="0"/>
              <a:t>trabajo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s-ES_tradnl" sz="3200" dirty="0" smtClean="0"/>
              <a:t>las </a:t>
            </a:r>
            <a:r>
              <a:rPr lang="es-ES_tradnl" sz="3200" dirty="0"/>
              <a:t>adecuaciones realizadas tanto a la planeación como a los materiales, tiempos, espacios, entre otras </a:t>
            </a:r>
            <a:r>
              <a:rPr lang="es-ES_tradnl" sz="3200" dirty="0" smtClean="0"/>
              <a:t>acciones.</a:t>
            </a:r>
          </a:p>
          <a:p>
            <a:r>
              <a:rPr lang="es-ES_tradnl" sz="3200" dirty="0"/>
              <a:t>M</a:t>
            </a:r>
            <a:r>
              <a:rPr lang="es-ES_tradnl" sz="3200" dirty="0" smtClean="0"/>
              <a:t>e </a:t>
            </a:r>
            <a:r>
              <a:rPr lang="es-ES_tradnl" sz="3200" dirty="0"/>
              <a:t>llevaron a ser cada vez mas competente en cuanto </a:t>
            </a:r>
            <a:r>
              <a:rPr lang="es-ES_tradnl" sz="3200" dirty="0" smtClean="0"/>
              <a:t>para </a:t>
            </a:r>
            <a:r>
              <a:rPr lang="es-ES_tradnl" sz="3200" dirty="0"/>
              <a:t>participar en el proceso de enseñanza-aprendizaje de manera oportuna y correcta </a:t>
            </a:r>
            <a:endParaRPr lang="es-ES" sz="3200" dirty="0"/>
          </a:p>
          <a:p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49628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87829" y="0"/>
            <a:ext cx="8556171" cy="3572518"/>
          </a:xfrm>
        </p:spPr>
        <p:txBody>
          <a:bodyPr>
            <a:noAutofit/>
          </a:bodyPr>
          <a:lstStyle/>
          <a:p>
            <a:pPr algn="ctr"/>
            <a:endParaRPr lang="es-MX" sz="3600" b="1" i="1" dirty="0" smtClean="0">
              <a:solidFill>
                <a:schemeClr val="tx1"/>
              </a:solidFill>
            </a:endParaRPr>
          </a:p>
          <a:p>
            <a:pPr algn="ctr"/>
            <a:endParaRPr lang="es-MX" sz="3600" b="1" i="1" dirty="0" smtClean="0">
              <a:solidFill>
                <a:schemeClr val="tx1"/>
              </a:solidFill>
            </a:endParaRPr>
          </a:p>
          <a:p>
            <a:pPr algn="ctr"/>
            <a:endParaRPr lang="es-MX" sz="3600" b="1" i="1" dirty="0" smtClean="0">
              <a:solidFill>
                <a:schemeClr val="tx1"/>
              </a:solidFill>
            </a:endParaRPr>
          </a:p>
          <a:p>
            <a:pPr marL="571500" indent="-571500" algn="ctr">
              <a:buFont typeface="Wingdings" pitchFamily="2" charset="2"/>
              <a:buChar char="Ø"/>
            </a:pPr>
            <a:r>
              <a:rPr lang="es-ES_tradnl" sz="3600" i="1" dirty="0">
                <a:solidFill>
                  <a:schemeClr val="tx1"/>
                </a:solidFill>
              </a:rPr>
              <a:t>Reflexionar sobre la intervención pedagógica realizada en el aula</a:t>
            </a:r>
          </a:p>
          <a:p>
            <a:pPr algn="ctr"/>
            <a:endParaRPr lang="es-ES_tradnl" sz="3600" i="1" dirty="0">
              <a:solidFill>
                <a:schemeClr val="tx1"/>
              </a:solidFill>
            </a:endParaRPr>
          </a:p>
          <a:p>
            <a:pPr marL="571500" indent="-571500" algn="ctr">
              <a:buFont typeface="Wingdings" pitchFamily="2" charset="2"/>
              <a:buChar char="Ø"/>
            </a:pPr>
            <a:r>
              <a:rPr lang="es-ES_tradnl" sz="3600" i="1" dirty="0">
                <a:solidFill>
                  <a:schemeClr val="tx1"/>
                </a:solidFill>
              </a:rPr>
              <a:t>Plasmar experiencias</a:t>
            </a:r>
          </a:p>
          <a:p>
            <a:pPr algn="ctr"/>
            <a:endParaRPr lang="es-ES_tradnl" sz="3600" i="1" dirty="0">
              <a:solidFill>
                <a:schemeClr val="tx1"/>
              </a:solidFill>
            </a:endParaRPr>
          </a:p>
          <a:p>
            <a:pPr marL="571500" indent="-571500" algn="ctr">
              <a:buFont typeface="Wingdings" pitchFamily="2" charset="2"/>
              <a:buChar char="Ø"/>
            </a:pPr>
            <a:r>
              <a:rPr lang="es-ES_tradnl" sz="3600" i="1" dirty="0">
                <a:solidFill>
                  <a:schemeClr val="tx1"/>
                </a:solidFill>
              </a:rPr>
              <a:t>Perfeccionar la practica educativa</a:t>
            </a:r>
          </a:p>
          <a:p>
            <a:pPr algn="ctr"/>
            <a:endParaRPr lang="es-MX" sz="3600" b="1" i="1" dirty="0" smtClean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069432" y="591234"/>
            <a:ext cx="4860758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MOTIVOS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95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069430" y="742346"/>
            <a:ext cx="5101389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RESULTADO</a:t>
            </a:r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S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1579" y="1684421"/>
            <a:ext cx="803709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ES_tradnl" sz="3200" dirty="0" smtClean="0"/>
              <a:t>La competencia profesional que menos se vio favorecida fue la competencia relacionada con las tic puesto que el equipamiento del jardín y los recursos con los que contaba como practicante no me permitían hacer uso constante de la tecnología para crear aprendizajes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846663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37974" y="1136966"/>
            <a:ext cx="4629150" cy="4873625"/>
          </a:xfrm>
        </p:spPr>
        <p:txBody>
          <a:bodyPr/>
          <a:lstStyle/>
          <a:p>
            <a:pPr marL="0" indent="0">
              <a:buNone/>
            </a:pPr>
            <a:r>
              <a:rPr lang="es-MX" sz="3200" i="1" dirty="0"/>
              <a:t>Diseña planeaciones didácticas aplicando sus conocimientos pedagógicos y disciplinares para responder a las necesidades del contexto en el marco de los planes y programas de educación básica</a:t>
            </a:r>
            <a:r>
              <a:rPr lang="es-MX" sz="3200" dirty="0"/>
              <a:t> </a:t>
            </a:r>
            <a:endParaRPr lang="es-MX" sz="3200" b="1" i="1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43346" y="2620289"/>
            <a:ext cx="3693867" cy="3281363"/>
          </a:xfrm>
        </p:spPr>
        <p:txBody>
          <a:bodyPr>
            <a:normAutofit/>
          </a:bodyPr>
          <a:lstStyle/>
          <a:p>
            <a:r>
              <a:rPr lang="es-MX" sz="3600" i="1" dirty="0" smtClean="0"/>
              <a:t>COMPETENCIA PROFESIONAL</a:t>
            </a:r>
            <a:endParaRPr lang="es-MX" sz="3600" i="1" dirty="0"/>
          </a:p>
        </p:txBody>
      </p:sp>
    </p:spTree>
    <p:extLst>
      <p:ext uri="{BB962C8B-B14F-4D97-AF65-F5344CB8AC3E}">
        <p14:creationId xmlns:p14="http://schemas.microsoft.com/office/powerpoint/2010/main" val="3436367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94485" y="96253"/>
            <a:ext cx="5414210" cy="7170821"/>
          </a:xfrm>
        </p:spPr>
        <p:txBody>
          <a:bodyPr>
            <a:normAutofit/>
          </a:bodyPr>
          <a:lstStyle/>
          <a:p>
            <a:pPr lvl="0"/>
            <a:r>
              <a:rPr lang="es-MX" sz="2900" i="1" dirty="0"/>
              <a:t>Realiza diagnósticos de los intereses, motivaciones y necesidades formativas de los alumnos para organizar las actividades de aprendizaje</a:t>
            </a:r>
            <a:endParaRPr lang="es-ES" sz="2900" dirty="0"/>
          </a:p>
          <a:p>
            <a:pPr lvl="0"/>
            <a:r>
              <a:rPr lang="es-MX" sz="2900" i="1" dirty="0"/>
              <a:t>Diseña situaciones didácticas significativas de acuerdo a la organización curricular y los enfoques pedagógicos del plan y los programas educativos vigentes</a:t>
            </a:r>
            <a:endParaRPr lang="es-ES" sz="2900" dirty="0"/>
          </a:p>
          <a:p>
            <a:pPr lvl="0"/>
            <a:r>
              <a:rPr lang="es-MX" sz="2900" i="1" dirty="0"/>
              <a:t>Elabora proyectos que articulan diversos campos disciplinares para desarrollar un conocimiento integrado en los alumnos</a:t>
            </a:r>
            <a:endParaRPr lang="es-ES" sz="29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0" y="2764668"/>
            <a:ext cx="4043643" cy="3281363"/>
          </a:xfrm>
        </p:spPr>
        <p:txBody>
          <a:bodyPr>
            <a:normAutofit/>
          </a:bodyPr>
          <a:lstStyle/>
          <a:p>
            <a:r>
              <a:rPr lang="es-MX" sz="4400" i="1" dirty="0" smtClean="0"/>
              <a:t>UNIDADES DE DESEMPEÑO</a:t>
            </a:r>
            <a:endParaRPr lang="es-MX" sz="4400" i="1" dirty="0"/>
          </a:p>
        </p:txBody>
      </p:sp>
    </p:spTree>
    <p:extLst>
      <p:ext uri="{BB962C8B-B14F-4D97-AF65-F5344CB8AC3E}">
        <p14:creationId xmlns:p14="http://schemas.microsoft.com/office/powerpoint/2010/main" val="119849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22296" y="1588168"/>
            <a:ext cx="5414210" cy="3850105"/>
          </a:xfrm>
        </p:spPr>
        <p:txBody>
          <a:bodyPr>
            <a:normAutofit lnSpcReduction="10000"/>
          </a:bodyPr>
          <a:lstStyle/>
          <a:p>
            <a:pPr lvl="0"/>
            <a:r>
              <a:rPr lang="es-MX" sz="2800" i="1" dirty="0"/>
              <a:t>Realiza adecuaciones curriculares pertinentes en su planeación a partir de los resultados de la evaluación</a:t>
            </a:r>
            <a:endParaRPr lang="es-ES" sz="2800" dirty="0"/>
          </a:p>
          <a:p>
            <a:pPr lvl="0"/>
            <a:r>
              <a:rPr lang="es-MX" sz="2800" i="1" dirty="0"/>
              <a:t>Diseña estrategias de aprendizaje basadas en las tecnologías de la información y la comunicación de acuerdo con el nivel escolar de los alumnos</a:t>
            </a:r>
            <a:endParaRPr lang="es-ES" sz="2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0" y="2764668"/>
            <a:ext cx="4043643" cy="3281363"/>
          </a:xfrm>
        </p:spPr>
        <p:txBody>
          <a:bodyPr>
            <a:normAutofit/>
          </a:bodyPr>
          <a:lstStyle/>
          <a:p>
            <a:r>
              <a:rPr lang="es-MX" sz="4400" i="1" dirty="0" smtClean="0"/>
              <a:t>UNIDADES DE DESEMPEÑO</a:t>
            </a:r>
            <a:endParaRPr lang="es-MX" sz="4400" i="1" dirty="0"/>
          </a:p>
        </p:txBody>
      </p:sp>
    </p:spTree>
    <p:extLst>
      <p:ext uri="{BB962C8B-B14F-4D97-AF65-F5344CB8AC3E}">
        <p14:creationId xmlns:p14="http://schemas.microsoft.com/office/powerpoint/2010/main" val="2782039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069432" y="519045"/>
            <a:ext cx="4860758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PROBLEMÁTICA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85010" y="2911643"/>
            <a:ext cx="8470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dirty="0" smtClean="0">
                <a:latin typeface="Arial" pitchFamily="34" charset="0"/>
                <a:cs typeface="Arial" pitchFamily="34" charset="0"/>
              </a:rPr>
              <a:t>Diseño correcto de planeaciones didácticas para crear aprendizajes significativos 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201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29388" y="336885"/>
            <a:ext cx="7603959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/>
              <a:t>JARDIN DE NIÑOS NUEVA CREACION TURNO MATUTINO </a:t>
            </a:r>
            <a:endParaRPr lang="es-ES" sz="3600" b="1" i="1" dirty="0"/>
          </a:p>
        </p:txBody>
      </p:sp>
      <p:pic>
        <p:nvPicPr>
          <p:cNvPr id="1026" name="Picture 2" descr="https://scontent-dfw5-2.xx.fbcdn.net/v/t1.15752-9/83312886_1395838650612129_4499376945673456085_n.jpg?_nc_cat=100&amp;_nc_sid=b96e70&amp;_nc_eui2=AeGVVGNLZUi1s-3Uz_X56lnCrfnr180hQOet-evXzSFA500ZqRlOLYkZn33qSpXNB3Etci1FTvkHFrdwijzmtTED&amp;_nc_ohc=ZAelF283EqsAX9JU-lT&amp;_nc_ht=scontent-dfw5-2.xx&amp;oh=f02fac15ccf1b3c5ae20d4843c35fe85&amp;oe=5F1FFC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029" y="1872749"/>
            <a:ext cx="4054643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content-dfw5-1.xx.fbcdn.net/v/t1.15752-9/106366056_318445996223643_4614230731618242306_n.jpg?_nc_cat=101&amp;_nc_sid=b96e70&amp;_nc_eui2=AeHuwsKCaykpCZfM-ESeM91xKRVobQtwHRwpFWhtC3AdHOwrqe2u2SqGnjgaY9zXayKGC5lW83CoxY8XztPGjGsc&amp;_nc_ohc=RAhhDeH_N4cAX__qX6q&amp;_nc_ht=scontent-dfw5-1.xx&amp;oh=816e4763ef6469708a2e455ecd9ef26e&amp;oe=5F210E0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2" r="12830"/>
          <a:stretch/>
        </p:blipFill>
        <p:spPr bwMode="auto">
          <a:xfrm>
            <a:off x="529387" y="1872749"/>
            <a:ext cx="4054642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884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29383" y="1395661"/>
            <a:ext cx="810928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_tradnl" sz="2800" b="1" i="1" dirty="0"/>
          </a:p>
          <a:p>
            <a:pPr algn="ctr"/>
            <a:endParaRPr lang="es-ES_tradnl" sz="2400" b="1" i="1" dirty="0" smtClean="0"/>
          </a:p>
          <a:p>
            <a:pPr algn="ctr"/>
            <a:r>
              <a:rPr lang="es-ES_tradnl" sz="4400" b="1" i="1" dirty="0" smtClean="0"/>
              <a:t>Obtener un titulo profesional como Licenciada en Educación Preescolar 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069432" y="591234"/>
            <a:ext cx="4860758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>
                <a:latin typeface="Arial" pitchFamily="34" charset="0"/>
                <a:cs typeface="Arial" pitchFamily="34" charset="0"/>
              </a:rPr>
              <a:t>PROPÒSITO</a:t>
            </a:r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8476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ENEP car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ema ENEP carta" id="{04A96CAA-22C2-4C50-BEA8-3EBDD62D3FCB}" vid="{A10B78DA-AA16-4A23-8E1C-1181DC0840D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ENEP carta</Template>
  <TotalTime>723</TotalTime>
  <Words>995</Words>
  <Application>Microsoft Office PowerPoint</Application>
  <PresentationFormat>Presentación en pantalla (4:3)</PresentationFormat>
  <Paragraphs>127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Tema ENEP carta</vt:lpstr>
      <vt:lpstr>EL INFORME DE PRÀCTICAS PROFESIONALES  LA IMPORTANCIA DE LA PLANEACION DIDACTICA PARA CREAR APRENDIZAJES SIGNIFICATIVOS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MQ</cp:lastModifiedBy>
  <cp:revision>23</cp:revision>
  <dcterms:created xsi:type="dcterms:W3CDTF">2020-02-12T18:07:36Z</dcterms:created>
  <dcterms:modified xsi:type="dcterms:W3CDTF">2020-06-30T14:58:44Z</dcterms:modified>
</cp:coreProperties>
</file>