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embeddedFontLst>
    <p:embeddedFont>
      <p:font typeface="Bell MT" panose="02020503060305020303" pitchFamily="18" charset="0"/>
      <p:regular r:id="rId17"/>
      <p:bold r:id="rId18"/>
      <p:italic r:id="rId19"/>
    </p:embeddedFont>
    <p:embeddedFont>
      <p:font typeface="Berlin Sans FB" panose="020E0602020502020306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47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1A133-80AB-495D-B161-0C4F547C493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0790C7B-BA54-4C7C-A1E1-8599910CDC58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es-MX" sz="2800" dirty="0">
              <a:latin typeface="Bell MT" panose="02020503060305020303" pitchFamily="18" charset="0"/>
            </a:rPr>
            <a:t>La planeación: </a:t>
          </a:r>
        </a:p>
        <a:p>
          <a:r>
            <a:rPr lang="es-MX" sz="2800" dirty="0">
              <a:latin typeface="Bell MT" panose="02020503060305020303" pitchFamily="18" charset="0"/>
            </a:rPr>
            <a:t>Una herramienta fundamental para la educación</a:t>
          </a:r>
          <a:endParaRPr lang="es-MX" sz="3700" dirty="0"/>
        </a:p>
      </dgm:t>
    </dgm:pt>
    <dgm:pt modelId="{8207E07A-5643-4729-9074-B41CF40338AD}" type="parTrans" cxnId="{B3B73BD5-27AC-4542-9FFD-7FB1F175D5D4}">
      <dgm:prSet/>
      <dgm:spPr/>
      <dgm:t>
        <a:bodyPr/>
        <a:lstStyle/>
        <a:p>
          <a:endParaRPr lang="es-MX"/>
        </a:p>
      </dgm:t>
    </dgm:pt>
    <dgm:pt modelId="{3B9A457A-2777-40E9-87DA-23560C930D2F}" type="sibTrans" cxnId="{B3B73BD5-27AC-4542-9FFD-7FB1F175D5D4}">
      <dgm:prSet/>
      <dgm:spPr/>
      <dgm:t>
        <a:bodyPr/>
        <a:lstStyle/>
        <a:p>
          <a:endParaRPr lang="es-MX"/>
        </a:p>
      </dgm:t>
    </dgm:pt>
    <dgm:pt modelId="{C7AC94D1-E055-4F03-8FD4-96A3F8606887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9999"/>
        </a:solidFill>
      </dgm:spPr>
      <dgm:t>
        <a:bodyPr/>
        <a:lstStyle/>
        <a:p>
          <a:r>
            <a:rPr lang="es-MX" sz="2000" dirty="0">
              <a:latin typeface="Bell MT" panose="02020503060305020303" pitchFamily="18" charset="0"/>
            </a:rPr>
            <a:t>Diagnóstico</a:t>
          </a:r>
        </a:p>
      </dgm:t>
    </dgm:pt>
    <dgm:pt modelId="{0D34949F-A21D-4A76-BDFB-8D41E0C071D6}" type="parTrans" cxnId="{54B47706-BE26-4CC7-AC44-2EFE23196532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B29182B0-C6A3-4C17-88E4-5C897F980912}" type="sibTrans" cxnId="{54B47706-BE26-4CC7-AC44-2EFE23196532}">
      <dgm:prSet/>
      <dgm:spPr/>
      <dgm:t>
        <a:bodyPr/>
        <a:lstStyle/>
        <a:p>
          <a:endParaRPr lang="es-MX"/>
        </a:p>
      </dgm:t>
    </dgm:pt>
    <dgm:pt modelId="{10EDD362-1531-4BB4-A968-CD3E6CBEE9D6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9999"/>
        </a:solidFill>
      </dgm:spPr>
      <dgm:t>
        <a:bodyPr/>
        <a:lstStyle/>
        <a:p>
          <a:r>
            <a:rPr lang="es-MX" sz="2000" dirty="0">
              <a:latin typeface="Bell MT" panose="02020503060305020303" pitchFamily="18" charset="0"/>
            </a:rPr>
            <a:t>Situaciones</a:t>
          </a:r>
        </a:p>
        <a:p>
          <a:r>
            <a:rPr lang="es-MX" sz="2000" dirty="0">
              <a:latin typeface="Bell MT" panose="02020503060305020303" pitchFamily="18" charset="0"/>
            </a:rPr>
            <a:t>didácticas</a:t>
          </a:r>
        </a:p>
      </dgm:t>
    </dgm:pt>
    <dgm:pt modelId="{ACDA7D53-0936-4E49-BD12-7572953A512B}" type="parTrans" cxnId="{3971FEF8-A83F-4568-8396-D6F210970014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661A97EB-EB18-42A0-9080-495B86FBB248}" type="sibTrans" cxnId="{3971FEF8-A83F-4568-8396-D6F210970014}">
      <dgm:prSet/>
      <dgm:spPr/>
      <dgm:t>
        <a:bodyPr/>
        <a:lstStyle/>
        <a:p>
          <a:endParaRPr lang="es-MX"/>
        </a:p>
      </dgm:t>
    </dgm:pt>
    <dgm:pt modelId="{6EBA88F7-A22E-47E2-A617-860D352D1BC0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9999"/>
        </a:solidFill>
      </dgm:spPr>
      <dgm:t>
        <a:bodyPr/>
        <a:lstStyle/>
        <a:p>
          <a:r>
            <a:rPr lang="es-MX" sz="2000" dirty="0">
              <a:latin typeface="Bell MT" panose="02020503060305020303" pitchFamily="18" charset="0"/>
            </a:rPr>
            <a:t>Proyectos</a:t>
          </a:r>
        </a:p>
      </dgm:t>
    </dgm:pt>
    <dgm:pt modelId="{C0605B63-5127-4BE9-818A-BE957441ACF7}" type="parTrans" cxnId="{FD4B413D-023A-4B50-9A19-8D1901E9E508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D13FC24C-405B-4E2B-8F41-3810FE84D0BA}" type="sibTrans" cxnId="{FD4B413D-023A-4B50-9A19-8D1901E9E508}">
      <dgm:prSet/>
      <dgm:spPr/>
      <dgm:t>
        <a:bodyPr/>
        <a:lstStyle/>
        <a:p>
          <a:endParaRPr lang="es-MX"/>
        </a:p>
      </dgm:t>
    </dgm:pt>
    <dgm:pt modelId="{964BFBF2-7C1D-43C2-8E0D-9759741D617E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9999"/>
        </a:solidFill>
      </dgm:spPr>
      <dgm:t>
        <a:bodyPr/>
        <a:lstStyle/>
        <a:p>
          <a:r>
            <a:rPr lang="es-MX" sz="2000" dirty="0">
              <a:latin typeface="Bell MT" panose="02020503060305020303" pitchFamily="18" charset="0"/>
            </a:rPr>
            <a:t>Adecuaciones curriculares</a:t>
          </a:r>
        </a:p>
      </dgm:t>
    </dgm:pt>
    <dgm:pt modelId="{B2062552-0168-4E62-A944-412CE79EB4C3}" type="parTrans" cxnId="{CF68B67D-3D33-49FD-8709-27874522E81F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E9D3EED8-914C-4054-BF76-28352DBC5890}" type="sibTrans" cxnId="{CF68B67D-3D33-49FD-8709-27874522E81F}">
      <dgm:prSet/>
      <dgm:spPr/>
      <dgm:t>
        <a:bodyPr/>
        <a:lstStyle/>
        <a:p>
          <a:endParaRPr lang="es-MX"/>
        </a:p>
      </dgm:t>
    </dgm:pt>
    <dgm:pt modelId="{8F1BA7AB-206D-4800-9742-5893A3EA30A4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9999"/>
        </a:solidFill>
      </dgm:spPr>
      <dgm:t>
        <a:bodyPr/>
        <a:lstStyle/>
        <a:p>
          <a:r>
            <a:rPr lang="es-MX" sz="2000" dirty="0">
              <a:latin typeface="Bell MT" panose="02020503060305020303" pitchFamily="18" charset="0"/>
            </a:rPr>
            <a:t>Tecnologías de la Información y Comunicación</a:t>
          </a:r>
        </a:p>
      </dgm:t>
    </dgm:pt>
    <dgm:pt modelId="{59958279-8AB0-4D36-B5AC-9940D27155D8}" type="parTrans" cxnId="{8945A6D2-0CA0-4EBA-8493-55DE888E37BC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3281906A-F2DC-47A7-941E-D3A2DDF6AE53}" type="sibTrans" cxnId="{8945A6D2-0CA0-4EBA-8493-55DE888E37BC}">
      <dgm:prSet/>
      <dgm:spPr/>
      <dgm:t>
        <a:bodyPr/>
        <a:lstStyle/>
        <a:p>
          <a:endParaRPr lang="es-MX"/>
        </a:p>
      </dgm:t>
    </dgm:pt>
    <dgm:pt modelId="{9E5B0619-9B18-4F4C-B0DB-008E727ABFBD}" type="pres">
      <dgm:prSet presAssocID="{44F1A133-80AB-495D-B161-0C4F547C493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CB1593B-ABBB-44C3-B45A-020E5B239633}" type="pres">
      <dgm:prSet presAssocID="{B0790C7B-BA54-4C7C-A1E1-8599910CDC58}" presName="centerShape" presStyleLbl="node0" presStyleIdx="0" presStyleCnt="1" custScaleX="236587" custScaleY="118293"/>
      <dgm:spPr/>
    </dgm:pt>
    <dgm:pt modelId="{DCEA9D29-D359-492D-96B3-7E26A04833BE}" type="pres">
      <dgm:prSet presAssocID="{0D34949F-A21D-4A76-BDFB-8D41E0C071D6}" presName="Name9" presStyleLbl="parChTrans1D2" presStyleIdx="0" presStyleCnt="5"/>
      <dgm:spPr/>
    </dgm:pt>
    <dgm:pt modelId="{C173EC58-1AA9-446E-85EC-D1CB7908E55F}" type="pres">
      <dgm:prSet presAssocID="{0D34949F-A21D-4A76-BDFB-8D41E0C071D6}" presName="connTx" presStyleLbl="parChTrans1D2" presStyleIdx="0" presStyleCnt="5"/>
      <dgm:spPr/>
    </dgm:pt>
    <dgm:pt modelId="{CBE14D47-A768-4735-9B05-D6B0E4F4484B}" type="pres">
      <dgm:prSet presAssocID="{C7AC94D1-E055-4F03-8FD4-96A3F8606887}" presName="node" presStyleLbl="node1" presStyleIdx="0" presStyleCnt="5" custScaleY="68928" custRadScaleRad="123632" custRadScaleInc="-1274">
        <dgm:presLayoutVars>
          <dgm:bulletEnabled val="1"/>
        </dgm:presLayoutVars>
      </dgm:prSet>
      <dgm:spPr/>
    </dgm:pt>
    <dgm:pt modelId="{9759BED3-1DAF-4FB4-A530-6F7B36C85AC2}" type="pres">
      <dgm:prSet presAssocID="{ACDA7D53-0936-4E49-BD12-7572953A512B}" presName="Name9" presStyleLbl="parChTrans1D2" presStyleIdx="1" presStyleCnt="5"/>
      <dgm:spPr/>
    </dgm:pt>
    <dgm:pt modelId="{0C533D84-C175-41E6-A933-A812181F87F9}" type="pres">
      <dgm:prSet presAssocID="{ACDA7D53-0936-4E49-BD12-7572953A512B}" presName="connTx" presStyleLbl="parChTrans1D2" presStyleIdx="1" presStyleCnt="5"/>
      <dgm:spPr/>
    </dgm:pt>
    <dgm:pt modelId="{A97A679A-C8E8-4E9B-8577-7E11B7B7CAB7}" type="pres">
      <dgm:prSet presAssocID="{10EDD362-1531-4BB4-A968-CD3E6CBEE9D6}" presName="node" presStyleLbl="node1" presStyleIdx="1" presStyleCnt="5" custScaleX="105603" custScaleY="64522" custRadScaleRad="184010" custRadScaleInc="-947">
        <dgm:presLayoutVars>
          <dgm:bulletEnabled val="1"/>
        </dgm:presLayoutVars>
      </dgm:prSet>
      <dgm:spPr/>
    </dgm:pt>
    <dgm:pt modelId="{EBEC5BA0-26CC-463C-A3E4-F17798F25B5D}" type="pres">
      <dgm:prSet presAssocID="{C0605B63-5127-4BE9-818A-BE957441ACF7}" presName="Name9" presStyleLbl="parChTrans1D2" presStyleIdx="2" presStyleCnt="5"/>
      <dgm:spPr/>
    </dgm:pt>
    <dgm:pt modelId="{8895025B-B1B4-4CDD-8856-13E8FBC342FF}" type="pres">
      <dgm:prSet presAssocID="{C0605B63-5127-4BE9-818A-BE957441ACF7}" presName="connTx" presStyleLbl="parChTrans1D2" presStyleIdx="2" presStyleCnt="5"/>
      <dgm:spPr/>
    </dgm:pt>
    <dgm:pt modelId="{DA7D29F8-A626-4FD3-96B9-401BF921B328}" type="pres">
      <dgm:prSet presAssocID="{6EBA88F7-A22E-47E2-A617-860D352D1BC0}" presName="node" presStyleLbl="node1" presStyleIdx="2" presStyleCnt="5" custScaleX="112409" custScaleY="72944" custRadScaleRad="117960" custRadScaleInc="-8191">
        <dgm:presLayoutVars>
          <dgm:bulletEnabled val="1"/>
        </dgm:presLayoutVars>
      </dgm:prSet>
      <dgm:spPr/>
    </dgm:pt>
    <dgm:pt modelId="{6989BAAA-AACF-47B5-B6AA-D19EA103F738}" type="pres">
      <dgm:prSet presAssocID="{B2062552-0168-4E62-A944-412CE79EB4C3}" presName="Name9" presStyleLbl="parChTrans1D2" presStyleIdx="3" presStyleCnt="5"/>
      <dgm:spPr/>
    </dgm:pt>
    <dgm:pt modelId="{EB649BEA-92F4-48CE-BF3A-F7DAB8258E94}" type="pres">
      <dgm:prSet presAssocID="{B2062552-0168-4E62-A944-412CE79EB4C3}" presName="connTx" presStyleLbl="parChTrans1D2" presStyleIdx="3" presStyleCnt="5"/>
      <dgm:spPr/>
    </dgm:pt>
    <dgm:pt modelId="{73A45FAA-11B8-4C8A-971F-865C3C731746}" type="pres">
      <dgm:prSet presAssocID="{964BFBF2-7C1D-43C2-8E0D-9759741D617E}" presName="node" presStyleLbl="node1" presStyleIdx="3" presStyleCnt="5" custScaleX="119147" custScaleY="80805" custRadScaleRad="164433" custRadScaleInc="1059">
        <dgm:presLayoutVars>
          <dgm:bulletEnabled val="1"/>
        </dgm:presLayoutVars>
      </dgm:prSet>
      <dgm:spPr/>
    </dgm:pt>
    <dgm:pt modelId="{EBF80FC6-1648-4401-942F-4C968BF51D94}" type="pres">
      <dgm:prSet presAssocID="{59958279-8AB0-4D36-B5AC-9940D27155D8}" presName="Name9" presStyleLbl="parChTrans1D2" presStyleIdx="4" presStyleCnt="5"/>
      <dgm:spPr/>
    </dgm:pt>
    <dgm:pt modelId="{6900BC60-41EE-4B74-8E22-424865BE4FCB}" type="pres">
      <dgm:prSet presAssocID="{59958279-8AB0-4D36-B5AC-9940D27155D8}" presName="connTx" presStyleLbl="parChTrans1D2" presStyleIdx="4" presStyleCnt="5"/>
      <dgm:spPr/>
    </dgm:pt>
    <dgm:pt modelId="{7BD79974-8177-4D7B-AFB6-FFD5F2135942}" type="pres">
      <dgm:prSet presAssocID="{8F1BA7AB-206D-4800-9742-5893A3EA30A4}" presName="node" presStyleLbl="node1" presStyleIdx="4" presStyleCnt="5" custScaleX="120111" custScaleY="80274" custRadScaleRad="164433" custRadScaleInc="1059">
        <dgm:presLayoutVars>
          <dgm:bulletEnabled val="1"/>
        </dgm:presLayoutVars>
      </dgm:prSet>
      <dgm:spPr/>
    </dgm:pt>
  </dgm:ptLst>
  <dgm:cxnLst>
    <dgm:cxn modelId="{5A1B7F05-CBE6-4AB9-ABBC-EE2BBA43AC65}" type="presOf" srcId="{ACDA7D53-0936-4E49-BD12-7572953A512B}" destId="{9759BED3-1DAF-4FB4-A530-6F7B36C85AC2}" srcOrd="0" destOrd="0" presId="urn:microsoft.com/office/officeart/2005/8/layout/radial1"/>
    <dgm:cxn modelId="{54B47706-BE26-4CC7-AC44-2EFE23196532}" srcId="{B0790C7B-BA54-4C7C-A1E1-8599910CDC58}" destId="{C7AC94D1-E055-4F03-8FD4-96A3F8606887}" srcOrd="0" destOrd="0" parTransId="{0D34949F-A21D-4A76-BDFB-8D41E0C071D6}" sibTransId="{B29182B0-C6A3-4C17-88E4-5C897F980912}"/>
    <dgm:cxn modelId="{E4E99F0B-8505-4A44-99C1-54575D6E5484}" type="presOf" srcId="{59958279-8AB0-4D36-B5AC-9940D27155D8}" destId="{EBF80FC6-1648-4401-942F-4C968BF51D94}" srcOrd="0" destOrd="0" presId="urn:microsoft.com/office/officeart/2005/8/layout/radial1"/>
    <dgm:cxn modelId="{34DC2311-8FE6-4176-AF8A-542E97D2B33C}" type="presOf" srcId="{0D34949F-A21D-4A76-BDFB-8D41E0C071D6}" destId="{C173EC58-1AA9-446E-85EC-D1CB7908E55F}" srcOrd="1" destOrd="0" presId="urn:microsoft.com/office/officeart/2005/8/layout/radial1"/>
    <dgm:cxn modelId="{2512AE2D-C84B-485B-A6CC-C901934EEB19}" type="presOf" srcId="{B2062552-0168-4E62-A944-412CE79EB4C3}" destId="{EB649BEA-92F4-48CE-BF3A-F7DAB8258E94}" srcOrd="1" destOrd="0" presId="urn:microsoft.com/office/officeart/2005/8/layout/radial1"/>
    <dgm:cxn modelId="{FD4B413D-023A-4B50-9A19-8D1901E9E508}" srcId="{B0790C7B-BA54-4C7C-A1E1-8599910CDC58}" destId="{6EBA88F7-A22E-47E2-A617-860D352D1BC0}" srcOrd="2" destOrd="0" parTransId="{C0605B63-5127-4BE9-818A-BE957441ACF7}" sibTransId="{D13FC24C-405B-4E2B-8F41-3810FE84D0BA}"/>
    <dgm:cxn modelId="{37FD0247-5474-4D57-A1E0-FFF1B1E601F5}" type="presOf" srcId="{C0605B63-5127-4BE9-818A-BE957441ACF7}" destId="{EBEC5BA0-26CC-463C-A3E4-F17798F25B5D}" srcOrd="0" destOrd="0" presId="urn:microsoft.com/office/officeart/2005/8/layout/radial1"/>
    <dgm:cxn modelId="{27E29E68-60F7-4250-B8DB-9767594147C1}" type="presOf" srcId="{10EDD362-1531-4BB4-A968-CD3E6CBEE9D6}" destId="{A97A679A-C8E8-4E9B-8577-7E11B7B7CAB7}" srcOrd="0" destOrd="0" presId="urn:microsoft.com/office/officeart/2005/8/layout/radial1"/>
    <dgm:cxn modelId="{03E7D46F-46B1-421D-98EF-14B6C0118BE6}" type="presOf" srcId="{0D34949F-A21D-4A76-BDFB-8D41E0C071D6}" destId="{DCEA9D29-D359-492D-96B3-7E26A04833BE}" srcOrd="0" destOrd="0" presId="urn:microsoft.com/office/officeart/2005/8/layout/radial1"/>
    <dgm:cxn modelId="{8C9CA652-2738-4725-82A9-F10DA192F422}" type="presOf" srcId="{B0790C7B-BA54-4C7C-A1E1-8599910CDC58}" destId="{8CB1593B-ABBB-44C3-B45A-020E5B239633}" srcOrd="0" destOrd="0" presId="urn:microsoft.com/office/officeart/2005/8/layout/radial1"/>
    <dgm:cxn modelId="{BB6F8353-FCA4-4605-8EEB-62A99D4F7014}" type="presOf" srcId="{59958279-8AB0-4D36-B5AC-9940D27155D8}" destId="{6900BC60-41EE-4B74-8E22-424865BE4FCB}" srcOrd="1" destOrd="0" presId="urn:microsoft.com/office/officeart/2005/8/layout/radial1"/>
    <dgm:cxn modelId="{CF68B67D-3D33-49FD-8709-27874522E81F}" srcId="{B0790C7B-BA54-4C7C-A1E1-8599910CDC58}" destId="{964BFBF2-7C1D-43C2-8E0D-9759741D617E}" srcOrd="3" destOrd="0" parTransId="{B2062552-0168-4E62-A944-412CE79EB4C3}" sibTransId="{E9D3EED8-914C-4054-BF76-28352DBC5890}"/>
    <dgm:cxn modelId="{10227C8F-70DE-47F4-B9F6-E4A14E573ECE}" type="presOf" srcId="{B2062552-0168-4E62-A944-412CE79EB4C3}" destId="{6989BAAA-AACF-47B5-B6AA-D19EA103F738}" srcOrd="0" destOrd="0" presId="urn:microsoft.com/office/officeart/2005/8/layout/radial1"/>
    <dgm:cxn modelId="{183E7F8F-4BDC-4123-8F50-976990921B42}" type="presOf" srcId="{C7AC94D1-E055-4F03-8FD4-96A3F8606887}" destId="{CBE14D47-A768-4735-9B05-D6B0E4F4484B}" srcOrd="0" destOrd="0" presId="urn:microsoft.com/office/officeart/2005/8/layout/radial1"/>
    <dgm:cxn modelId="{3E1B5D96-E24F-4CF6-9340-BA811829C1D4}" type="presOf" srcId="{6EBA88F7-A22E-47E2-A617-860D352D1BC0}" destId="{DA7D29F8-A626-4FD3-96B9-401BF921B328}" srcOrd="0" destOrd="0" presId="urn:microsoft.com/office/officeart/2005/8/layout/radial1"/>
    <dgm:cxn modelId="{74A041A1-2609-42D7-ADAC-F08EDA2DE0A8}" type="presOf" srcId="{C0605B63-5127-4BE9-818A-BE957441ACF7}" destId="{8895025B-B1B4-4CDD-8856-13E8FBC342FF}" srcOrd="1" destOrd="0" presId="urn:microsoft.com/office/officeart/2005/8/layout/radial1"/>
    <dgm:cxn modelId="{37D33FA3-F156-4398-AD63-1EBCC8C737F6}" type="presOf" srcId="{44F1A133-80AB-495D-B161-0C4F547C4930}" destId="{9E5B0619-9B18-4F4C-B0DB-008E727ABFBD}" srcOrd="0" destOrd="0" presId="urn:microsoft.com/office/officeart/2005/8/layout/radial1"/>
    <dgm:cxn modelId="{39AC3AAC-DE1D-4707-8B2E-E36B4138D3D7}" type="presOf" srcId="{8F1BA7AB-206D-4800-9742-5893A3EA30A4}" destId="{7BD79974-8177-4D7B-AFB6-FFD5F2135942}" srcOrd="0" destOrd="0" presId="urn:microsoft.com/office/officeart/2005/8/layout/radial1"/>
    <dgm:cxn modelId="{352A7DB6-C7AB-4617-88BE-134F84CBEABF}" type="presOf" srcId="{ACDA7D53-0936-4E49-BD12-7572953A512B}" destId="{0C533D84-C175-41E6-A933-A812181F87F9}" srcOrd="1" destOrd="0" presId="urn:microsoft.com/office/officeart/2005/8/layout/radial1"/>
    <dgm:cxn modelId="{213942B8-B472-416B-BB52-3D83659B7E88}" type="presOf" srcId="{964BFBF2-7C1D-43C2-8E0D-9759741D617E}" destId="{73A45FAA-11B8-4C8A-971F-865C3C731746}" srcOrd="0" destOrd="0" presId="urn:microsoft.com/office/officeart/2005/8/layout/radial1"/>
    <dgm:cxn modelId="{8945A6D2-0CA0-4EBA-8493-55DE888E37BC}" srcId="{B0790C7B-BA54-4C7C-A1E1-8599910CDC58}" destId="{8F1BA7AB-206D-4800-9742-5893A3EA30A4}" srcOrd="4" destOrd="0" parTransId="{59958279-8AB0-4D36-B5AC-9940D27155D8}" sibTransId="{3281906A-F2DC-47A7-941E-D3A2DDF6AE53}"/>
    <dgm:cxn modelId="{B3B73BD5-27AC-4542-9FFD-7FB1F175D5D4}" srcId="{44F1A133-80AB-495D-B161-0C4F547C4930}" destId="{B0790C7B-BA54-4C7C-A1E1-8599910CDC58}" srcOrd="0" destOrd="0" parTransId="{8207E07A-5643-4729-9074-B41CF40338AD}" sibTransId="{3B9A457A-2777-40E9-87DA-23560C930D2F}"/>
    <dgm:cxn modelId="{3971FEF8-A83F-4568-8396-D6F210970014}" srcId="{B0790C7B-BA54-4C7C-A1E1-8599910CDC58}" destId="{10EDD362-1531-4BB4-A968-CD3E6CBEE9D6}" srcOrd="1" destOrd="0" parTransId="{ACDA7D53-0936-4E49-BD12-7572953A512B}" sibTransId="{661A97EB-EB18-42A0-9080-495B86FBB248}"/>
    <dgm:cxn modelId="{D07E924B-9FAB-449D-AB7A-55E3AE5884A5}" type="presParOf" srcId="{9E5B0619-9B18-4F4C-B0DB-008E727ABFBD}" destId="{8CB1593B-ABBB-44C3-B45A-020E5B239633}" srcOrd="0" destOrd="0" presId="urn:microsoft.com/office/officeart/2005/8/layout/radial1"/>
    <dgm:cxn modelId="{E792D270-2B2D-48A4-8DF6-22EE08B792D9}" type="presParOf" srcId="{9E5B0619-9B18-4F4C-B0DB-008E727ABFBD}" destId="{DCEA9D29-D359-492D-96B3-7E26A04833BE}" srcOrd="1" destOrd="0" presId="urn:microsoft.com/office/officeart/2005/8/layout/radial1"/>
    <dgm:cxn modelId="{4FC5D269-5483-4BBB-8330-E0159B416711}" type="presParOf" srcId="{DCEA9D29-D359-492D-96B3-7E26A04833BE}" destId="{C173EC58-1AA9-446E-85EC-D1CB7908E55F}" srcOrd="0" destOrd="0" presId="urn:microsoft.com/office/officeart/2005/8/layout/radial1"/>
    <dgm:cxn modelId="{1A86E77D-036B-471F-9532-32819E3901F3}" type="presParOf" srcId="{9E5B0619-9B18-4F4C-B0DB-008E727ABFBD}" destId="{CBE14D47-A768-4735-9B05-D6B0E4F4484B}" srcOrd="2" destOrd="0" presId="urn:microsoft.com/office/officeart/2005/8/layout/radial1"/>
    <dgm:cxn modelId="{CC27640C-FC8C-4698-BC72-AA7BE7CEBFFB}" type="presParOf" srcId="{9E5B0619-9B18-4F4C-B0DB-008E727ABFBD}" destId="{9759BED3-1DAF-4FB4-A530-6F7B36C85AC2}" srcOrd="3" destOrd="0" presId="urn:microsoft.com/office/officeart/2005/8/layout/radial1"/>
    <dgm:cxn modelId="{5C03FF55-32C8-479C-8F99-9653E0484DD9}" type="presParOf" srcId="{9759BED3-1DAF-4FB4-A530-6F7B36C85AC2}" destId="{0C533D84-C175-41E6-A933-A812181F87F9}" srcOrd="0" destOrd="0" presId="urn:microsoft.com/office/officeart/2005/8/layout/radial1"/>
    <dgm:cxn modelId="{DB1AC4FB-2474-4734-BB7A-64069444E830}" type="presParOf" srcId="{9E5B0619-9B18-4F4C-B0DB-008E727ABFBD}" destId="{A97A679A-C8E8-4E9B-8577-7E11B7B7CAB7}" srcOrd="4" destOrd="0" presId="urn:microsoft.com/office/officeart/2005/8/layout/radial1"/>
    <dgm:cxn modelId="{59A66E8F-BE51-407F-9477-E6727BFD46AC}" type="presParOf" srcId="{9E5B0619-9B18-4F4C-B0DB-008E727ABFBD}" destId="{EBEC5BA0-26CC-463C-A3E4-F17798F25B5D}" srcOrd="5" destOrd="0" presId="urn:microsoft.com/office/officeart/2005/8/layout/radial1"/>
    <dgm:cxn modelId="{951AE09B-E204-40F8-82FB-15D2FD919D7D}" type="presParOf" srcId="{EBEC5BA0-26CC-463C-A3E4-F17798F25B5D}" destId="{8895025B-B1B4-4CDD-8856-13E8FBC342FF}" srcOrd="0" destOrd="0" presId="urn:microsoft.com/office/officeart/2005/8/layout/radial1"/>
    <dgm:cxn modelId="{220FCC54-A563-4E21-9976-B59F92CA358B}" type="presParOf" srcId="{9E5B0619-9B18-4F4C-B0DB-008E727ABFBD}" destId="{DA7D29F8-A626-4FD3-96B9-401BF921B328}" srcOrd="6" destOrd="0" presId="urn:microsoft.com/office/officeart/2005/8/layout/radial1"/>
    <dgm:cxn modelId="{8071FB48-6013-40D3-8F74-F4DB4963272F}" type="presParOf" srcId="{9E5B0619-9B18-4F4C-B0DB-008E727ABFBD}" destId="{6989BAAA-AACF-47B5-B6AA-D19EA103F738}" srcOrd="7" destOrd="0" presId="urn:microsoft.com/office/officeart/2005/8/layout/radial1"/>
    <dgm:cxn modelId="{745A0158-922C-441F-ABF2-340CAE491798}" type="presParOf" srcId="{6989BAAA-AACF-47B5-B6AA-D19EA103F738}" destId="{EB649BEA-92F4-48CE-BF3A-F7DAB8258E94}" srcOrd="0" destOrd="0" presId="urn:microsoft.com/office/officeart/2005/8/layout/radial1"/>
    <dgm:cxn modelId="{91E6A793-8DEE-424B-A680-6479E5EB182E}" type="presParOf" srcId="{9E5B0619-9B18-4F4C-B0DB-008E727ABFBD}" destId="{73A45FAA-11B8-4C8A-971F-865C3C731746}" srcOrd="8" destOrd="0" presId="urn:microsoft.com/office/officeart/2005/8/layout/radial1"/>
    <dgm:cxn modelId="{0EBE7FDE-277E-484A-98F1-37A5AE619A12}" type="presParOf" srcId="{9E5B0619-9B18-4F4C-B0DB-008E727ABFBD}" destId="{EBF80FC6-1648-4401-942F-4C968BF51D94}" srcOrd="9" destOrd="0" presId="urn:microsoft.com/office/officeart/2005/8/layout/radial1"/>
    <dgm:cxn modelId="{F0DC5073-FCB1-47C0-87D9-9EF9EB88839B}" type="presParOf" srcId="{EBF80FC6-1648-4401-942F-4C968BF51D94}" destId="{6900BC60-41EE-4B74-8E22-424865BE4FCB}" srcOrd="0" destOrd="0" presId="urn:microsoft.com/office/officeart/2005/8/layout/radial1"/>
    <dgm:cxn modelId="{23C60C23-288D-4EA3-9CA2-2825BACD9572}" type="presParOf" srcId="{9E5B0619-9B18-4F4C-B0DB-008E727ABFBD}" destId="{7BD79974-8177-4D7B-AFB6-FFD5F2135942}" srcOrd="10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1593B-ABBB-44C3-B45A-020E5B239633}">
      <dsp:nvSpPr>
        <dsp:cNvPr id="0" name=""/>
        <dsp:cNvSpPr/>
      </dsp:nvSpPr>
      <dsp:spPr>
        <a:xfrm>
          <a:off x="1988952" y="2211184"/>
          <a:ext cx="4386179" cy="2193080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Bell MT" panose="02020503060305020303" pitchFamily="18" charset="0"/>
            </a:rPr>
            <a:t>La planeación: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Bell MT" panose="02020503060305020303" pitchFamily="18" charset="0"/>
            </a:rPr>
            <a:t>Una herramienta fundamental para la educación</a:t>
          </a:r>
          <a:endParaRPr lang="es-MX" sz="3700" kern="1200" dirty="0"/>
        </a:p>
      </dsp:txBody>
      <dsp:txXfrm>
        <a:off x="2631293" y="2532353"/>
        <a:ext cx="3101497" cy="1550742"/>
      </dsp:txXfrm>
    </dsp:sp>
    <dsp:sp modelId="{DCEA9D29-D359-492D-96B3-7E26A04833BE}">
      <dsp:nvSpPr>
        <dsp:cNvPr id="0" name=""/>
        <dsp:cNvSpPr/>
      </dsp:nvSpPr>
      <dsp:spPr>
        <a:xfrm rot="16169240">
          <a:off x="3701373" y="1724258"/>
          <a:ext cx="933362" cy="40549"/>
        </a:xfrm>
        <a:custGeom>
          <a:avLst/>
          <a:gdLst/>
          <a:ahLst/>
          <a:cxnLst/>
          <a:rect l="0" t="0" r="0" b="0"/>
          <a:pathLst>
            <a:path>
              <a:moveTo>
                <a:pt x="0" y="20274"/>
              </a:moveTo>
              <a:lnTo>
                <a:pt x="933362" y="20274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 rot="10800000">
        <a:off x="4144720" y="1721199"/>
        <a:ext cx="46668" cy="46668"/>
      </dsp:txXfrm>
    </dsp:sp>
    <dsp:sp modelId="{CBE14D47-A768-4735-9B05-D6B0E4F4484B}">
      <dsp:nvSpPr>
        <dsp:cNvPr id="0" name=""/>
        <dsp:cNvSpPr/>
      </dsp:nvSpPr>
      <dsp:spPr>
        <a:xfrm>
          <a:off x="3231192" y="0"/>
          <a:ext cx="1853939" cy="1277883"/>
        </a:xfrm>
        <a:prstGeom prst="ellipse">
          <a:avLst/>
        </a:prstGeom>
        <a:solidFill>
          <a:srgbClr val="FF9999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Bell MT" panose="02020503060305020303" pitchFamily="18" charset="0"/>
            </a:rPr>
            <a:t>Diagnóstico</a:t>
          </a:r>
        </a:p>
      </dsp:txBody>
      <dsp:txXfrm>
        <a:off x="3502695" y="187142"/>
        <a:ext cx="1310933" cy="903599"/>
      </dsp:txXfrm>
    </dsp:sp>
    <dsp:sp modelId="{9759BED3-1DAF-4FB4-A530-6F7B36C85AC2}">
      <dsp:nvSpPr>
        <dsp:cNvPr id="0" name=""/>
        <dsp:cNvSpPr/>
      </dsp:nvSpPr>
      <dsp:spPr>
        <a:xfrm rot="20131161">
          <a:off x="5770839" y="2398388"/>
          <a:ext cx="727636" cy="40549"/>
        </a:xfrm>
        <a:custGeom>
          <a:avLst/>
          <a:gdLst/>
          <a:ahLst/>
          <a:cxnLst/>
          <a:rect l="0" t="0" r="0" b="0"/>
          <a:pathLst>
            <a:path>
              <a:moveTo>
                <a:pt x="0" y="20274"/>
              </a:moveTo>
              <a:lnTo>
                <a:pt x="727636" y="20274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6116466" y="2400472"/>
        <a:ext cx="36381" cy="36381"/>
      </dsp:txXfrm>
    </dsp:sp>
    <dsp:sp modelId="{A97A679A-C8E8-4E9B-8577-7E11B7B7CAB7}">
      <dsp:nvSpPr>
        <dsp:cNvPr id="0" name=""/>
        <dsp:cNvSpPr/>
      </dsp:nvSpPr>
      <dsp:spPr>
        <a:xfrm>
          <a:off x="6271784" y="1312412"/>
          <a:ext cx="1957815" cy="1196198"/>
        </a:xfrm>
        <a:prstGeom prst="ellipse">
          <a:avLst/>
        </a:prstGeom>
        <a:solidFill>
          <a:srgbClr val="FF9999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Bell MT" panose="02020503060305020303" pitchFamily="18" charset="0"/>
            </a:rPr>
            <a:t>Situaciones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Bell MT" panose="02020503060305020303" pitchFamily="18" charset="0"/>
            </a:rPr>
            <a:t>didácticas</a:t>
          </a:r>
        </a:p>
      </dsp:txBody>
      <dsp:txXfrm>
        <a:off x="6558499" y="1487591"/>
        <a:ext cx="1384385" cy="845840"/>
      </dsp:txXfrm>
    </dsp:sp>
    <dsp:sp modelId="{EBEC5BA0-26CC-463C-A3E4-F17798F25B5D}">
      <dsp:nvSpPr>
        <dsp:cNvPr id="0" name=""/>
        <dsp:cNvSpPr/>
      </dsp:nvSpPr>
      <dsp:spPr>
        <a:xfrm rot="3063074">
          <a:off x="4860967" y="4603222"/>
          <a:ext cx="769238" cy="40549"/>
        </a:xfrm>
        <a:custGeom>
          <a:avLst/>
          <a:gdLst/>
          <a:ahLst/>
          <a:cxnLst/>
          <a:rect l="0" t="0" r="0" b="0"/>
          <a:pathLst>
            <a:path>
              <a:moveTo>
                <a:pt x="0" y="20274"/>
              </a:moveTo>
              <a:lnTo>
                <a:pt x="769238" y="20274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226355" y="4604266"/>
        <a:ext cx="38461" cy="38461"/>
      </dsp:txXfrm>
    </dsp:sp>
    <dsp:sp modelId="{DA7D29F8-A626-4FD3-96B9-401BF921B328}">
      <dsp:nvSpPr>
        <dsp:cNvPr id="0" name=""/>
        <dsp:cNvSpPr/>
      </dsp:nvSpPr>
      <dsp:spPr>
        <a:xfrm>
          <a:off x="4929380" y="4845246"/>
          <a:ext cx="2083994" cy="1352337"/>
        </a:xfrm>
        <a:prstGeom prst="ellipse">
          <a:avLst/>
        </a:prstGeom>
        <a:solidFill>
          <a:srgbClr val="FF9999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Bell MT" panose="02020503060305020303" pitchFamily="18" charset="0"/>
            </a:rPr>
            <a:t>Proyectos</a:t>
          </a:r>
        </a:p>
      </dsp:txBody>
      <dsp:txXfrm>
        <a:off x="5234574" y="5043291"/>
        <a:ext cx="1473606" cy="956247"/>
      </dsp:txXfrm>
    </dsp:sp>
    <dsp:sp modelId="{6989BAAA-AACF-47B5-B6AA-D19EA103F738}">
      <dsp:nvSpPr>
        <dsp:cNvPr id="0" name=""/>
        <dsp:cNvSpPr/>
      </dsp:nvSpPr>
      <dsp:spPr>
        <a:xfrm rot="8209703">
          <a:off x="2350292" y="4571743"/>
          <a:ext cx="925516" cy="40549"/>
        </a:xfrm>
        <a:custGeom>
          <a:avLst/>
          <a:gdLst/>
          <a:ahLst/>
          <a:cxnLst/>
          <a:rect l="0" t="0" r="0" b="0"/>
          <a:pathLst>
            <a:path>
              <a:moveTo>
                <a:pt x="0" y="20274"/>
              </a:moveTo>
              <a:lnTo>
                <a:pt x="925516" y="20274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 rot="10800000">
        <a:off x="2789912" y="4568880"/>
        <a:ext cx="46275" cy="46275"/>
      </dsp:txXfrm>
    </dsp:sp>
    <dsp:sp modelId="{73A45FAA-11B8-4C8A-971F-865C3C731746}">
      <dsp:nvSpPr>
        <dsp:cNvPr id="0" name=""/>
        <dsp:cNvSpPr/>
      </dsp:nvSpPr>
      <dsp:spPr>
        <a:xfrm>
          <a:off x="724040" y="4766620"/>
          <a:ext cx="2208912" cy="1498075"/>
        </a:xfrm>
        <a:prstGeom prst="ellipse">
          <a:avLst/>
        </a:prstGeom>
        <a:solidFill>
          <a:srgbClr val="FF9999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Bell MT" panose="02020503060305020303" pitchFamily="18" charset="0"/>
            </a:rPr>
            <a:t>Adecuaciones curriculares</a:t>
          </a:r>
        </a:p>
      </dsp:txBody>
      <dsp:txXfrm>
        <a:off x="1047528" y="4986008"/>
        <a:ext cx="1561936" cy="1059299"/>
      </dsp:txXfrm>
    </dsp:sp>
    <dsp:sp modelId="{EBF80FC6-1648-4401-942F-4C968BF51D94}">
      <dsp:nvSpPr>
        <dsp:cNvPr id="0" name=""/>
        <dsp:cNvSpPr/>
      </dsp:nvSpPr>
      <dsp:spPr>
        <a:xfrm rot="12130962">
          <a:off x="2047134" y="2509118"/>
          <a:ext cx="452034" cy="40549"/>
        </a:xfrm>
        <a:custGeom>
          <a:avLst/>
          <a:gdLst/>
          <a:ahLst/>
          <a:cxnLst/>
          <a:rect l="0" t="0" r="0" b="0"/>
          <a:pathLst>
            <a:path>
              <a:moveTo>
                <a:pt x="0" y="20274"/>
              </a:moveTo>
              <a:lnTo>
                <a:pt x="452034" y="20274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 rot="10800000">
        <a:off x="2261850" y="2518092"/>
        <a:ext cx="22601" cy="22601"/>
      </dsp:txXfrm>
    </dsp:sp>
    <dsp:sp modelId="{7BD79974-8177-4D7B-AFB6-FFD5F2135942}">
      <dsp:nvSpPr>
        <dsp:cNvPr id="0" name=""/>
        <dsp:cNvSpPr/>
      </dsp:nvSpPr>
      <dsp:spPr>
        <a:xfrm>
          <a:off x="0" y="1312397"/>
          <a:ext cx="2226784" cy="1488231"/>
        </a:xfrm>
        <a:prstGeom prst="ellipse">
          <a:avLst/>
        </a:prstGeom>
        <a:solidFill>
          <a:srgbClr val="FF9999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Bell MT" panose="02020503060305020303" pitchFamily="18" charset="0"/>
            </a:rPr>
            <a:t>Tecnologías de la Información y Comunicación</a:t>
          </a:r>
        </a:p>
      </dsp:txBody>
      <dsp:txXfrm>
        <a:off x="326105" y="1530343"/>
        <a:ext cx="1574574" cy="1052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68788"/>
            <a:ext cx="12192000" cy="10892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758263"/>
            <a:ext cx="9144000" cy="1795644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836021"/>
            <a:ext cx="9144000" cy="8202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t="29806" r="26877" b="29652"/>
          <a:stretch/>
        </p:blipFill>
        <p:spPr>
          <a:xfrm>
            <a:off x="3664527" y="948687"/>
            <a:ext cx="4862946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0" y="6481482"/>
            <a:ext cx="12192000" cy="3765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6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0"/>
            <a:ext cx="712694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547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4547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2222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516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5311588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871" y="987425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94174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1871" y="2587624"/>
            <a:ext cx="3932237" cy="328136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3824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6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5B642-C864-41A1-8A1B-19A46ABC1AE0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C9066-A089-4A53-AF41-D29017CB6C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53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2800" dirty="0"/>
              <a:t>Examen profesional</a:t>
            </a:r>
            <a:br>
              <a:rPr lang="es-MX" sz="2800" dirty="0"/>
            </a:br>
            <a:br>
              <a:rPr lang="es-MX" sz="2800" dirty="0"/>
            </a:br>
            <a:r>
              <a:rPr lang="es-MX" sz="2800" dirty="0">
                <a:latin typeface="Bell MT" panose="02020503060305020303" pitchFamily="18" charset="0"/>
              </a:rPr>
              <a:t>LA PLANEACIÓN:</a:t>
            </a:r>
            <a:r>
              <a:rPr lang="es-MX" sz="28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br>
              <a:rPr lang="es-MX" sz="2800" dirty="0">
                <a:latin typeface="Bell MT" panose="02020503060305020303" pitchFamily="18" charset="0"/>
                <a:cs typeface="Arial" panose="020B0604020202020204" pitchFamily="34" charset="0"/>
              </a:rPr>
            </a:br>
            <a:r>
              <a:rPr lang="es-MX" sz="2800" dirty="0">
                <a:latin typeface="Bell MT" panose="02020503060305020303" pitchFamily="18" charset="0"/>
              </a:rPr>
              <a:t>UNA HERRAMIENTA FUNDAMENTAL PARA LA EDUCACIÓN</a:t>
            </a:r>
            <a:endParaRPr lang="es-MX" sz="2800" dirty="0"/>
          </a:p>
        </p:txBody>
      </p:sp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Presentado por: </a:t>
            </a:r>
            <a:r>
              <a:rPr lang="es-MX" dirty="0" err="1"/>
              <a:t>Deniss</a:t>
            </a:r>
            <a:r>
              <a:rPr lang="es-MX" dirty="0"/>
              <a:t> Valdés </a:t>
            </a:r>
            <a:r>
              <a:rPr lang="es-MX" dirty="0" err="1"/>
              <a:t>Dena</a:t>
            </a:r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9053689" y="6344356"/>
            <a:ext cx="2788355" cy="372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7 de julio de2020</a:t>
            </a:r>
          </a:p>
        </p:txBody>
      </p:sp>
    </p:spTree>
    <p:extLst>
      <p:ext uri="{BB962C8B-B14F-4D97-AF65-F5344CB8AC3E}">
        <p14:creationId xmlns:p14="http://schemas.microsoft.com/office/powerpoint/2010/main" val="161204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1053121" y="2412124"/>
            <a:ext cx="2307431" cy="2197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Bell MT" panose="02020503060305020303" pitchFamily="18" charset="0"/>
              </a:rPr>
              <a:t>Alumnos con BAP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Bell MT" panose="02020503060305020303" pitchFamily="18" charset="0"/>
              </a:rPr>
              <a:t>Necesidades y características del grupo</a:t>
            </a:r>
          </a:p>
          <a:p>
            <a:endParaRPr lang="es-MX" sz="1400" dirty="0">
              <a:latin typeface="Bell MT" panose="02020503060305020303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05050" y="361504"/>
            <a:ext cx="4680520" cy="69123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Bell MT" panose="02020503060305020303" pitchFamily="18" charset="0"/>
              </a:rPr>
              <a:t>Adecuaciones Curriculares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81" y="1873672"/>
            <a:ext cx="6362307" cy="47717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311108" y="1297608"/>
            <a:ext cx="1872208" cy="504056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Grupo 1° B</a:t>
            </a:r>
          </a:p>
        </p:txBody>
      </p:sp>
    </p:spTree>
    <p:extLst>
      <p:ext uri="{BB962C8B-B14F-4D97-AF65-F5344CB8AC3E}">
        <p14:creationId xmlns:p14="http://schemas.microsoft.com/office/powerpoint/2010/main" val="1384632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828638" y="1150533"/>
            <a:ext cx="267464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>
                <a:solidFill>
                  <a:schemeClr val="tx1"/>
                </a:solidFill>
                <a:latin typeface="Bell MT" panose="02020503060305020303" pitchFamily="18" charset="0"/>
              </a:rPr>
              <a:t>Proyectos Sociales</a:t>
            </a:r>
          </a:p>
          <a:p>
            <a:r>
              <a:rPr lang="es-MX" sz="1800" dirty="0">
                <a:solidFill>
                  <a:schemeClr val="tx1"/>
                </a:solidFill>
                <a:latin typeface="Bell MT" panose="02020503060305020303" pitchFamily="18" charset="0"/>
              </a:rPr>
              <a:t>Problemática o situación</a:t>
            </a:r>
          </a:p>
          <a:p>
            <a:endParaRPr lang="es-MX" sz="1400" dirty="0">
              <a:latin typeface="Bell MT" panose="02020503060305020303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781090" y="70413"/>
            <a:ext cx="4680520" cy="69123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Bell MT" panose="02020503060305020303" pitchFamily="18" charset="0"/>
              </a:rPr>
              <a:t>Proyectos 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57" y="1661915"/>
            <a:ext cx="3556485" cy="266736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17"/>
          <a:stretch/>
        </p:blipFill>
        <p:spPr>
          <a:xfrm>
            <a:off x="6905317" y="1661915"/>
            <a:ext cx="2767529" cy="270309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" y="2316125"/>
            <a:ext cx="2731840" cy="204888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" y="4390893"/>
            <a:ext cx="1815666" cy="242088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83"/>
          <a:stretch/>
        </p:blipFill>
        <p:spPr>
          <a:xfrm>
            <a:off x="5612819" y="4423418"/>
            <a:ext cx="4060027" cy="2342144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01" y="4390893"/>
            <a:ext cx="3166225" cy="2374669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5461610" y="1150533"/>
            <a:ext cx="2952328" cy="511382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Proyecto:</a:t>
            </a:r>
          </a:p>
          <a:p>
            <a:pPr algn="ctr"/>
            <a:r>
              <a:rPr lang="es-MX" dirty="0"/>
              <a:t> Limpio mi escuela</a:t>
            </a:r>
          </a:p>
        </p:txBody>
      </p:sp>
    </p:spTree>
    <p:extLst>
      <p:ext uri="{BB962C8B-B14F-4D97-AF65-F5344CB8AC3E}">
        <p14:creationId xmlns:p14="http://schemas.microsoft.com/office/powerpoint/2010/main" val="185752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624102" y="1100500"/>
            <a:ext cx="267464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Bell MT" panose="02020503060305020303" pitchFamily="18" charset="0"/>
              </a:rPr>
              <a:t>Padres de familia participan en el aprendizaje de los alumnos</a:t>
            </a:r>
          </a:p>
          <a:p>
            <a:endParaRPr lang="es-MX" sz="1400" dirty="0">
              <a:latin typeface="Bell MT" panose="02020503060305020303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79512" y="116632"/>
            <a:ext cx="4680520" cy="69123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Bell MT" panose="02020503060305020303" pitchFamily="18" charset="0"/>
              </a:rPr>
              <a:t>Trabajo Colaborativo 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52" y="2761607"/>
            <a:ext cx="4149080" cy="376874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0"/>
          <a:stretch/>
        </p:blipFill>
        <p:spPr>
          <a:xfrm>
            <a:off x="5127113" y="2761607"/>
            <a:ext cx="4090763" cy="378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8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719845" y="1484783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MX" sz="3200" dirty="0">
                <a:solidFill>
                  <a:schemeClr val="tx1"/>
                </a:solidFill>
                <a:latin typeface="Bell MT" panose="02020503060305020303" pitchFamily="18" charset="0"/>
              </a:rPr>
              <a:t>Intervención inmediata con grupo desconocido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3200" dirty="0">
                <a:solidFill>
                  <a:schemeClr val="tx1"/>
                </a:solidFill>
                <a:latin typeface="Bell MT" panose="02020503060305020303" pitchFamily="18" charset="0"/>
              </a:rPr>
              <a:t>Sentir inseguridad por los resultados no deseados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3200" dirty="0">
                <a:solidFill>
                  <a:schemeClr val="tx1"/>
                </a:solidFill>
                <a:latin typeface="Bell MT" panose="02020503060305020303" pitchFamily="18" charset="0"/>
              </a:rPr>
              <a:t>Actuar y tomar decisiones de manera autónoma</a:t>
            </a:r>
          </a:p>
          <a:p>
            <a:endParaRPr lang="es-MX" dirty="0">
              <a:latin typeface="Bell MT" panose="02020503060305020303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1560" y="260648"/>
            <a:ext cx="4680520" cy="69123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Bell MT" panose="02020503060305020303" pitchFamily="18" charset="0"/>
              </a:rPr>
              <a:t>Retos a los que me enfrenté</a:t>
            </a:r>
          </a:p>
        </p:txBody>
      </p:sp>
    </p:spTree>
    <p:extLst>
      <p:ext uri="{BB962C8B-B14F-4D97-AF65-F5344CB8AC3E}">
        <p14:creationId xmlns:p14="http://schemas.microsoft.com/office/powerpoint/2010/main" val="2449879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974558" y="1340768"/>
            <a:ext cx="3898776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chemeClr val="tx1"/>
                </a:solidFill>
                <a:latin typeface="Bell MT" panose="02020503060305020303" pitchFamily="18" charset="0"/>
              </a:rPr>
              <a:t>Competencias Genéricas</a:t>
            </a:r>
          </a:p>
          <a:p>
            <a:r>
              <a:rPr lang="es-MX" sz="2000" dirty="0">
                <a:solidFill>
                  <a:schemeClr val="tx1"/>
                </a:solidFill>
                <a:latin typeface="Bell MT" panose="02020503060305020303" pitchFamily="18" charset="0"/>
              </a:rPr>
              <a:t>Pensamiento crítico para la solución de problemas. (Aprendizaje permanente-desarrollo personal)</a:t>
            </a:r>
          </a:p>
          <a:p>
            <a:r>
              <a:rPr lang="es-MX" sz="2000" dirty="0">
                <a:solidFill>
                  <a:schemeClr val="tx1"/>
                </a:solidFill>
                <a:latin typeface="Bell MT" panose="02020503060305020303" pitchFamily="18" charset="0"/>
              </a:rPr>
              <a:t>Proyectos de impacto social (metas comunes)</a:t>
            </a:r>
          </a:p>
          <a:p>
            <a:r>
              <a:rPr lang="es-MX" sz="2000" dirty="0">
                <a:solidFill>
                  <a:schemeClr val="tx1"/>
                </a:solidFill>
                <a:latin typeface="Bell MT" panose="02020503060305020303" pitchFamily="18" charset="0"/>
              </a:rPr>
              <a:t>Habilidades comunicativas en diversos contextos (Propia lengua y segunda lengua)</a:t>
            </a:r>
          </a:p>
          <a:p>
            <a:r>
              <a:rPr lang="es-MX" sz="2000" dirty="0">
                <a:solidFill>
                  <a:schemeClr val="tx1"/>
                </a:solidFill>
                <a:latin typeface="Bell MT" panose="02020503060305020303" pitchFamily="18" charset="0"/>
              </a:rPr>
              <a:t>Tecnologías de la Información y la Comunicación.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83686" y="260648"/>
            <a:ext cx="4680520" cy="69123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Bell MT" panose="02020503060305020303" pitchFamily="18" charset="0"/>
              </a:rPr>
              <a:t>Conclusiones y Recomendaciones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025734" y="1340768"/>
            <a:ext cx="4384104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MX" sz="2400" b="1" dirty="0">
                <a:latin typeface="Bell MT" panose="02020503060305020303" pitchFamily="18" charset="0"/>
              </a:rPr>
              <a:t>Competencias Profesionales</a:t>
            </a:r>
          </a:p>
          <a:p>
            <a:r>
              <a:rPr lang="es-MX" sz="2000" dirty="0">
                <a:latin typeface="Bell MT" panose="02020503060305020303" pitchFamily="18" charset="0"/>
              </a:rPr>
              <a:t>Ambientes formativos para la autonomía y desarrollo de competencias.</a:t>
            </a:r>
          </a:p>
          <a:p>
            <a:r>
              <a:rPr lang="es-MX" sz="2000" dirty="0">
                <a:latin typeface="Bell MT" panose="02020503060305020303" pitchFamily="18" charset="0"/>
              </a:rPr>
              <a:t>Plan y Programas de Estudio (Aprendizajes esperados).</a:t>
            </a:r>
          </a:p>
          <a:p>
            <a:r>
              <a:rPr lang="es-MX" sz="2000" dirty="0">
                <a:latin typeface="Bell MT" panose="02020503060305020303" pitchFamily="18" charset="0"/>
              </a:rPr>
              <a:t>Evaluación Diagnóstica, formativa, </a:t>
            </a:r>
            <a:r>
              <a:rPr lang="es-MX" sz="2000" dirty="0" err="1">
                <a:latin typeface="Bell MT" panose="02020503060305020303" pitchFamily="18" charset="0"/>
              </a:rPr>
              <a:t>sumativa</a:t>
            </a:r>
            <a:r>
              <a:rPr lang="es-MX" sz="2000" dirty="0">
                <a:latin typeface="Bell MT" panose="02020503060305020303" pitchFamily="18" charset="0"/>
              </a:rPr>
              <a:t>. </a:t>
            </a:r>
          </a:p>
          <a:p>
            <a:endParaRPr lang="es-MX" sz="2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23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MX" sz="3600" dirty="0">
                <a:solidFill>
                  <a:schemeClr val="tx1"/>
                </a:solidFill>
                <a:latin typeface="Bell MT" panose="02020503060305020303" pitchFamily="18" charset="0"/>
              </a:rPr>
              <a:t>Tiempo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3600" dirty="0">
                <a:solidFill>
                  <a:schemeClr val="tx1"/>
                </a:solidFill>
                <a:latin typeface="Bell MT" panose="02020503060305020303" pitchFamily="18" charset="0"/>
              </a:rPr>
              <a:t>Eficacia y Disposición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3600" dirty="0">
                <a:solidFill>
                  <a:schemeClr val="tx1"/>
                </a:solidFill>
                <a:latin typeface="Bell MT" panose="02020503060305020303" pitchFamily="18" charset="0"/>
              </a:rPr>
              <a:t>Situaciones inesperadas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3600" dirty="0">
                <a:solidFill>
                  <a:schemeClr val="tx1"/>
                </a:solidFill>
                <a:latin typeface="Bell MT" panose="02020503060305020303" pitchFamily="18" charset="0"/>
              </a:rPr>
              <a:t>Adaptación a cambios repentinos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dirty="0">
              <a:latin typeface="Bell MT" panose="02020503060305020303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1560" y="260648"/>
            <a:ext cx="4680520" cy="69123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Bell MT" panose="02020503060305020303" pitchFamily="18" charset="0"/>
              </a:rPr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88411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570785" y="207947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>
                <a:latin typeface="Bell MT" panose="02020503060305020303" pitchFamily="18" charset="0"/>
              </a:rPr>
              <a:t>Modalidad de Titulación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797661" y="1987765"/>
            <a:ext cx="2376264" cy="324036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Bell MT" panose="02020503060305020303" pitchFamily="18" charset="0"/>
              </a:rPr>
              <a:t>El Informe de Prácticas Profesionales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657835" y="1960960"/>
            <a:ext cx="2520280" cy="57606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dirty="0">
                <a:latin typeface="Bell MT" panose="02020503060305020303" pitchFamily="18" charset="0"/>
              </a:rPr>
              <a:t>Experiencias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554015" y="3482008"/>
            <a:ext cx="2727920" cy="1692188"/>
          </a:xfrm>
          <a:prstGeom prst="rect">
            <a:avLst/>
          </a:prstGeom>
          <a:ln w="28575">
            <a:solidFill>
              <a:srgbClr val="800000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dirty="0">
                <a:latin typeface="Bell MT" panose="02020503060305020303" pitchFamily="18" charset="0"/>
              </a:rPr>
              <a:t>Logro de la Competencia Profesional del Perfil de Egreso</a:t>
            </a:r>
          </a:p>
        </p:txBody>
      </p:sp>
    </p:spTree>
    <p:extLst>
      <p:ext uri="{BB962C8B-B14F-4D97-AF65-F5344CB8AC3E}">
        <p14:creationId xmlns:p14="http://schemas.microsoft.com/office/powerpoint/2010/main" val="141412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046355"/>
              </p:ext>
            </p:extLst>
          </p:nvPr>
        </p:nvGraphicFramePr>
        <p:xfrm>
          <a:off x="2070566" y="290240"/>
          <a:ext cx="7992888" cy="15033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997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Bell MT" panose="02020503060305020303" pitchFamily="18" charset="0"/>
                        </a:rPr>
                        <a:t>Competencia Profesional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173">
                <a:tc>
                  <a:txBody>
                    <a:bodyPr/>
                    <a:lstStyle/>
                    <a:p>
                      <a:r>
                        <a:rPr lang="es-MX" sz="1800" kern="1200" dirty="0">
                          <a:effectLst/>
                          <a:latin typeface="Bell MT" panose="02020503060305020303" pitchFamily="18" charset="0"/>
                        </a:rPr>
                        <a:t>Diseña planeaciones didácticas, aplicando sus conocimientos pedagógicos y disciplinares para responder a las necesidades del contexto en el marco del plan y programas de estudio de la educación básica.</a:t>
                      </a:r>
                      <a:endParaRPr lang="es-MX" sz="1800" dirty="0">
                        <a:latin typeface="Bell MT" panose="020205030603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149843"/>
              </p:ext>
            </p:extLst>
          </p:nvPr>
        </p:nvGraphicFramePr>
        <p:xfrm>
          <a:off x="2070567" y="1928121"/>
          <a:ext cx="7992888" cy="35726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Bell MT" panose="02020503060305020303" pitchFamily="18" charset="0"/>
                        </a:rPr>
                        <a:t>Unidad</a:t>
                      </a:r>
                      <a:r>
                        <a:rPr lang="es-MX" sz="2400" baseline="0" dirty="0">
                          <a:latin typeface="Bell MT" panose="02020503060305020303" pitchFamily="18" charset="0"/>
                        </a:rPr>
                        <a:t> de Competencia </a:t>
                      </a:r>
                      <a:endParaRPr lang="es-MX" sz="2400" dirty="0">
                        <a:latin typeface="Bell MT" panose="020205030603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859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kern="1200" dirty="0">
                          <a:effectLst/>
                          <a:latin typeface="Bell MT" panose="02020503060305020303" pitchFamily="18" charset="0"/>
                        </a:rPr>
                        <a:t>Realiza diagnósticos de los intereses, motivaciones y necesidades formativas de los alumnos para organizar las actividades de aprendizaje.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Diseña situaciones didácticas significativas de acuerdo a la organización curricular y los enfoques pedagógicos del plan y los programas educativos vigentes.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Elabora proyectos que articulan diversos campos disciplinares para desarrollar un conocimiento integrado en los alumnos.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Realiza adecuaciones curriculares pertinentes en su planeación a partir de los resultados de la evaluación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Diseña estrategias de aprendizaje basadas en las tecnologías de la información y la comunicación de acuerdo con el nivel escolar de los alumnos</a:t>
                      </a:r>
                      <a:endParaRPr lang="es-MX" sz="1600" dirty="0">
                        <a:latin typeface="Bell MT" panose="020205030603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01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s-MX" sz="2800" dirty="0">
                <a:latin typeface="Bell MT" panose="02020503060305020303" pitchFamily="18" charset="0"/>
              </a:rPr>
              <a:t>Jardín de Niños</a:t>
            </a:r>
          </a:p>
          <a:p>
            <a:pPr algn="ctr"/>
            <a:r>
              <a:rPr lang="es-MX" sz="2800" dirty="0">
                <a:latin typeface="Bell MT" panose="02020503060305020303" pitchFamily="18" charset="0"/>
              </a:rPr>
              <a:t>Venustiano Carranza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MX" sz="2800" dirty="0">
                <a:latin typeface="Bell MT" panose="02020503060305020303" pitchFamily="18" charset="0"/>
              </a:rPr>
              <a:t>Jardín de Niños</a:t>
            </a:r>
          </a:p>
          <a:p>
            <a:pPr algn="ctr"/>
            <a:r>
              <a:rPr lang="es-MX" sz="2800" dirty="0">
                <a:latin typeface="Bell MT" panose="02020503060305020303" pitchFamily="18" charset="0"/>
              </a:rPr>
              <a:t>Eutimio Alberto Cuellar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800578" y="274638"/>
            <a:ext cx="8229600" cy="1143000"/>
          </a:xfrm>
        </p:spPr>
        <p:txBody>
          <a:bodyPr/>
          <a:lstStyle/>
          <a:p>
            <a:pPr algn="ctr"/>
            <a:r>
              <a:rPr lang="es-MX" dirty="0">
                <a:latin typeface="Bell MT" panose="02020503060305020303" pitchFamily="18" charset="0"/>
              </a:rPr>
              <a:t>Institución de práctica</a:t>
            </a: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  <a:prstGeom prst="rect">
            <a:avLst/>
          </a:prstGeom>
        </p:spPr>
      </p:pic>
      <p:pic>
        <p:nvPicPr>
          <p:cNvPr id="9" name="8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5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1025212" y="1467556"/>
            <a:ext cx="9201630" cy="447533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tx1"/>
                </a:solidFill>
                <a:latin typeface="Bell MT" panose="02020503060305020303" pitchFamily="18" charset="0"/>
              </a:rPr>
              <a:t>Obtener el título como Licenciada en Educación Preescolar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MX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tx1"/>
                </a:solidFill>
                <a:latin typeface="Bell MT" panose="02020503060305020303" pitchFamily="18" charset="0"/>
              </a:rPr>
              <a:t>Demostrar el avance y la adquisición de las competencias profesionales del perfil de egreso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MX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tx1"/>
                </a:solidFill>
                <a:latin typeface="Bell MT" panose="02020503060305020303" pitchFamily="18" charset="0"/>
              </a:rPr>
              <a:t>Compartir experiencias que fortalecieron en mi intervención docente</a:t>
            </a:r>
          </a:p>
          <a:p>
            <a:endParaRPr lang="es-MX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3911" y="332656"/>
            <a:ext cx="4392488" cy="72008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Bell MT" panose="02020503060305020303" pitchFamily="18" charset="0"/>
              </a:rPr>
              <a:t>Propósitos del documento</a:t>
            </a:r>
          </a:p>
        </p:txBody>
      </p:sp>
    </p:spTree>
    <p:extLst>
      <p:ext uri="{BB962C8B-B14F-4D97-AF65-F5344CB8AC3E}">
        <p14:creationId xmlns:p14="http://schemas.microsoft.com/office/powerpoint/2010/main" val="129942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021305" y="274638"/>
            <a:ext cx="8229600" cy="99412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>
                <a:latin typeface="Bell MT" panose="02020503060305020303" pitchFamily="18" charset="0"/>
              </a:rPr>
              <a:t>El Informe de Prácticas Profesionales</a:t>
            </a:r>
            <a:endParaRPr lang="es-MX" dirty="0">
              <a:latin typeface="Bell MT" panose="02020503060305020303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52074" y="1588168"/>
            <a:ext cx="90116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sz="3600" dirty="0">
                <a:latin typeface="Bell MT" panose="02020503060305020303" pitchFamily="18" charset="0"/>
              </a:rPr>
              <a:t>Introducción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3600" dirty="0">
                <a:latin typeface="Bell MT" panose="02020503060305020303" pitchFamily="18" charset="0"/>
              </a:rPr>
              <a:t>Plan de acción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3600" dirty="0">
                <a:latin typeface="Bell MT" panose="02020503060305020303" pitchFamily="18" charset="0"/>
              </a:rPr>
              <a:t>Desarrollo, reflexión y evaluación de la propuesta de mejora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3600" dirty="0">
                <a:latin typeface="Bell MT" panose="02020503060305020303" pitchFamily="18" charset="0"/>
              </a:rPr>
              <a:t>Conclusiones y recomendaciones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3600" dirty="0">
                <a:latin typeface="Bell MT" panose="02020503060305020303" pitchFamily="18" charset="0"/>
              </a:rPr>
              <a:t>Referencias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3600" dirty="0">
                <a:latin typeface="Bell MT" panose="02020503060305020303" pitchFamily="18" charset="0"/>
              </a:rPr>
              <a:t>Anexos</a:t>
            </a:r>
          </a:p>
        </p:txBody>
      </p:sp>
    </p:spTree>
    <p:extLst>
      <p:ext uri="{BB962C8B-B14F-4D97-AF65-F5344CB8AC3E}">
        <p14:creationId xmlns:p14="http://schemas.microsoft.com/office/powerpoint/2010/main" val="215859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323052"/>
              </p:ext>
            </p:extLst>
          </p:nvPr>
        </p:nvGraphicFramePr>
        <p:xfrm>
          <a:off x="2163997" y="285074"/>
          <a:ext cx="82296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179512" y="369295"/>
            <a:ext cx="4680520" cy="69123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Bell MT" panose="02020503060305020303" pitchFamily="18" charset="0"/>
              </a:rPr>
              <a:t>Plan de acción</a:t>
            </a:r>
          </a:p>
        </p:txBody>
      </p:sp>
    </p:spTree>
    <p:extLst>
      <p:ext uri="{BB962C8B-B14F-4D97-AF65-F5344CB8AC3E}">
        <p14:creationId xmlns:p14="http://schemas.microsoft.com/office/powerpoint/2010/main" val="19087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79512" y="116632"/>
            <a:ext cx="4680520" cy="69123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Bell MT" panose="02020503060305020303" pitchFamily="18" charset="0"/>
              </a:rPr>
              <a:t>Diagnóstico</a:t>
            </a:r>
          </a:p>
        </p:txBody>
      </p:sp>
      <p:sp>
        <p:nvSpPr>
          <p:cNvPr id="7" name="6 Rectángulo"/>
          <p:cNvSpPr/>
          <p:nvPr/>
        </p:nvSpPr>
        <p:spPr>
          <a:xfrm rot="10800000" flipV="1">
            <a:off x="960525" y="854639"/>
            <a:ext cx="2384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Bell MT" panose="02020503060305020303" pitchFamily="18" charset="0"/>
              </a:rPr>
              <a:t>Entrevistas para padres de familia y alumnos</a:t>
            </a:r>
          </a:p>
        </p:txBody>
      </p:sp>
      <p:pic>
        <p:nvPicPr>
          <p:cNvPr id="8" name="7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6527" y="1430075"/>
            <a:ext cx="2232248" cy="3201301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4042" y="3893055"/>
            <a:ext cx="2377187" cy="316835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1"/>
          <a:stretch/>
        </p:blipFill>
        <p:spPr>
          <a:xfrm>
            <a:off x="6869705" y="1233842"/>
            <a:ext cx="2206304" cy="331457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3" r="9532" b="26231"/>
          <a:stretch/>
        </p:blipFill>
        <p:spPr>
          <a:xfrm>
            <a:off x="9092452" y="1229457"/>
            <a:ext cx="2549589" cy="3318957"/>
          </a:xfrm>
          <a:prstGeom prst="rect">
            <a:avLst/>
          </a:prstGeom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8994416" y="116630"/>
            <a:ext cx="1944216" cy="933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dirty="0">
                <a:latin typeface="Bell MT" panose="02020503060305020303" pitchFamily="18" charset="0"/>
              </a:rPr>
              <a:t>Actividades con diferentes aprendizajes.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6" b="25602"/>
          <a:stretch/>
        </p:blipFill>
        <p:spPr>
          <a:xfrm>
            <a:off x="8994416" y="3218476"/>
            <a:ext cx="2414611" cy="33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3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ibujos animados de animales salvajes con letrero en blanc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59" y="280390"/>
            <a:ext cx="3168352" cy="26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856926" y="1525443"/>
            <a:ext cx="2530624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>
                <a:latin typeface="Bell MT" panose="02020503060305020303" pitchFamily="18" charset="0"/>
              </a:rPr>
              <a:t>Conjunto de situaciones de aprendizaje</a:t>
            </a:r>
            <a:endParaRPr lang="es-MX" sz="1600" dirty="0">
              <a:latin typeface="Bell MT" panose="02020503060305020303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79238" y="373315"/>
            <a:ext cx="4680520" cy="69123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Bell MT" panose="02020503060305020303" pitchFamily="18" charset="0"/>
              </a:rPr>
              <a:t>Situaciones Didácticas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549985" y="3254190"/>
            <a:ext cx="2714378" cy="2985066"/>
            <a:chOff x="1441591" y="3147447"/>
            <a:chExt cx="2714378" cy="2985066"/>
          </a:xfrm>
        </p:grpSpPr>
        <p:pic>
          <p:nvPicPr>
            <p:cNvPr id="8" name="7 Imagen" descr="Image result for cuerpo humano niÃ±os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283" y="4149080"/>
              <a:ext cx="2641670" cy="19834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8 Cinta curvada hacia arriba"/>
            <p:cNvSpPr/>
            <p:nvPr/>
          </p:nvSpPr>
          <p:spPr>
            <a:xfrm>
              <a:off x="1441591" y="3147447"/>
              <a:ext cx="2714378" cy="1008113"/>
            </a:xfrm>
            <a:prstGeom prst="ellipseRibbon2">
              <a:avLst>
                <a:gd name="adj1" fmla="val 28045"/>
                <a:gd name="adj2" fmla="val 100000"/>
                <a:gd name="adj3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dirty="0">
                  <a:effectLst/>
                  <a:latin typeface="Berlin Sans FB" panose="020E0602020502020306" pitchFamily="34" charset="0"/>
                  <a:ea typeface="Calibri"/>
                  <a:cs typeface="Times New Roman"/>
                </a:rPr>
                <a:t>Situación Didáctica: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dirty="0">
                  <a:effectLst/>
                  <a:latin typeface="Berlin Sans FB" panose="020E0602020502020306" pitchFamily="34" charset="0"/>
                  <a:ea typeface="Calibri"/>
                  <a:cs typeface="Times New Roman"/>
                </a:rPr>
                <a:t>El Cuerpo Humano</a:t>
              </a:r>
            </a:p>
          </p:txBody>
        </p:sp>
      </p:grpSp>
      <p:pic>
        <p:nvPicPr>
          <p:cNvPr id="10" name="Picture 2" descr="Mi planeta | Canciones para niños | Toobys | Planeta tierra par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45" y="4623025"/>
            <a:ext cx="2950064" cy="165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Oficial de policía iconos de la computadora insignia, policía PNG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09" b="9338"/>
          <a:stretch/>
        </p:blipFill>
        <p:spPr bwMode="auto">
          <a:xfrm>
            <a:off x="3687333" y="1947142"/>
            <a:ext cx="3022078" cy="24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7 Elipse"/>
          <p:cNvSpPr/>
          <p:nvPr/>
        </p:nvSpPr>
        <p:spPr>
          <a:xfrm>
            <a:off x="4795480" y="4730736"/>
            <a:ext cx="1583828" cy="1405688"/>
          </a:xfrm>
          <a:custGeom>
            <a:avLst/>
            <a:gdLst>
              <a:gd name="connsiteX0" fmla="*/ 0 w 1653920"/>
              <a:gd name="connsiteY0" fmla="*/ 770523 h 1541046"/>
              <a:gd name="connsiteX1" fmla="*/ 826960 w 1653920"/>
              <a:gd name="connsiteY1" fmla="*/ 0 h 1541046"/>
              <a:gd name="connsiteX2" fmla="*/ 1653920 w 1653920"/>
              <a:gd name="connsiteY2" fmla="*/ 770523 h 1541046"/>
              <a:gd name="connsiteX3" fmla="*/ 826960 w 1653920"/>
              <a:gd name="connsiteY3" fmla="*/ 1541046 h 1541046"/>
              <a:gd name="connsiteX4" fmla="*/ 0 w 1653920"/>
              <a:gd name="connsiteY4" fmla="*/ 770523 h 1541046"/>
              <a:gd name="connsiteX0" fmla="*/ 0 w 1515024"/>
              <a:gd name="connsiteY0" fmla="*/ 770523 h 1541046"/>
              <a:gd name="connsiteX1" fmla="*/ 688064 w 1515024"/>
              <a:gd name="connsiteY1" fmla="*/ 0 h 1541046"/>
              <a:gd name="connsiteX2" fmla="*/ 1515024 w 1515024"/>
              <a:gd name="connsiteY2" fmla="*/ 770523 h 1541046"/>
              <a:gd name="connsiteX3" fmla="*/ 688064 w 1515024"/>
              <a:gd name="connsiteY3" fmla="*/ 1541046 h 1541046"/>
              <a:gd name="connsiteX4" fmla="*/ 0 w 1515024"/>
              <a:gd name="connsiteY4" fmla="*/ 770523 h 1541046"/>
              <a:gd name="connsiteX0" fmla="*/ 0 w 1515024"/>
              <a:gd name="connsiteY0" fmla="*/ 724224 h 1494747"/>
              <a:gd name="connsiteX1" fmla="*/ 688064 w 1515024"/>
              <a:gd name="connsiteY1" fmla="*/ 0 h 1494747"/>
              <a:gd name="connsiteX2" fmla="*/ 1515024 w 1515024"/>
              <a:gd name="connsiteY2" fmla="*/ 724224 h 1494747"/>
              <a:gd name="connsiteX3" fmla="*/ 688064 w 1515024"/>
              <a:gd name="connsiteY3" fmla="*/ 1494747 h 1494747"/>
              <a:gd name="connsiteX4" fmla="*/ 0 w 1515024"/>
              <a:gd name="connsiteY4" fmla="*/ 724224 h 1494747"/>
              <a:gd name="connsiteX0" fmla="*/ 26 w 1515050"/>
              <a:gd name="connsiteY0" fmla="*/ 724224 h 1379001"/>
              <a:gd name="connsiteX1" fmla="*/ 688090 w 1515050"/>
              <a:gd name="connsiteY1" fmla="*/ 0 h 1379001"/>
              <a:gd name="connsiteX2" fmla="*/ 1515050 w 1515050"/>
              <a:gd name="connsiteY2" fmla="*/ 724224 h 1379001"/>
              <a:gd name="connsiteX3" fmla="*/ 664941 w 1515050"/>
              <a:gd name="connsiteY3" fmla="*/ 1379001 h 1379001"/>
              <a:gd name="connsiteX4" fmla="*/ 26 w 1515050"/>
              <a:gd name="connsiteY4" fmla="*/ 724224 h 1379001"/>
              <a:gd name="connsiteX0" fmla="*/ 57601 w 1572625"/>
              <a:gd name="connsiteY0" fmla="*/ 724224 h 1386463"/>
              <a:gd name="connsiteX1" fmla="*/ 745665 w 1572625"/>
              <a:gd name="connsiteY1" fmla="*/ 0 h 1386463"/>
              <a:gd name="connsiteX2" fmla="*/ 1572625 w 1572625"/>
              <a:gd name="connsiteY2" fmla="*/ 724224 h 1386463"/>
              <a:gd name="connsiteX3" fmla="*/ 722516 w 1572625"/>
              <a:gd name="connsiteY3" fmla="*/ 1379001 h 1386463"/>
              <a:gd name="connsiteX4" fmla="*/ 114140 w 1572625"/>
              <a:gd name="connsiteY4" fmla="*/ 1057002 h 1386463"/>
              <a:gd name="connsiteX5" fmla="*/ 57601 w 1572625"/>
              <a:gd name="connsiteY5" fmla="*/ 724224 h 1386463"/>
              <a:gd name="connsiteX0" fmla="*/ 54145 w 1569169"/>
              <a:gd name="connsiteY0" fmla="*/ 740706 h 1402945"/>
              <a:gd name="connsiteX1" fmla="*/ 52811 w 1569169"/>
              <a:gd name="connsiteY1" fmla="*/ 274831 h 1402945"/>
              <a:gd name="connsiteX2" fmla="*/ 742209 w 1569169"/>
              <a:gd name="connsiteY2" fmla="*/ 16482 h 1402945"/>
              <a:gd name="connsiteX3" fmla="*/ 1569169 w 1569169"/>
              <a:gd name="connsiteY3" fmla="*/ 740706 h 1402945"/>
              <a:gd name="connsiteX4" fmla="*/ 719060 w 1569169"/>
              <a:gd name="connsiteY4" fmla="*/ 1395483 h 1402945"/>
              <a:gd name="connsiteX5" fmla="*/ 110684 w 1569169"/>
              <a:gd name="connsiteY5" fmla="*/ 1073484 h 1402945"/>
              <a:gd name="connsiteX6" fmla="*/ 54145 w 1569169"/>
              <a:gd name="connsiteY6" fmla="*/ 740706 h 1402945"/>
              <a:gd name="connsiteX0" fmla="*/ 54145 w 1569169"/>
              <a:gd name="connsiteY0" fmla="*/ 737998 h 1400237"/>
              <a:gd name="connsiteX1" fmla="*/ 52811 w 1569169"/>
              <a:gd name="connsiteY1" fmla="*/ 272123 h 1400237"/>
              <a:gd name="connsiteX2" fmla="*/ 742209 w 1569169"/>
              <a:gd name="connsiteY2" fmla="*/ 13774 h 1400237"/>
              <a:gd name="connsiteX3" fmla="*/ 1569169 w 1569169"/>
              <a:gd name="connsiteY3" fmla="*/ 737998 h 1400237"/>
              <a:gd name="connsiteX4" fmla="*/ 719060 w 1569169"/>
              <a:gd name="connsiteY4" fmla="*/ 1392775 h 1400237"/>
              <a:gd name="connsiteX5" fmla="*/ 110684 w 1569169"/>
              <a:gd name="connsiteY5" fmla="*/ 1070776 h 1400237"/>
              <a:gd name="connsiteX6" fmla="*/ 54145 w 1569169"/>
              <a:gd name="connsiteY6" fmla="*/ 737998 h 1400237"/>
              <a:gd name="connsiteX0" fmla="*/ 68804 w 1583828"/>
              <a:gd name="connsiteY0" fmla="*/ 737998 h 1405688"/>
              <a:gd name="connsiteX1" fmla="*/ 67470 w 1583828"/>
              <a:gd name="connsiteY1" fmla="*/ 272123 h 1405688"/>
              <a:gd name="connsiteX2" fmla="*/ 756868 w 1583828"/>
              <a:gd name="connsiteY2" fmla="*/ 13774 h 1405688"/>
              <a:gd name="connsiteX3" fmla="*/ 1583828 w 1583828"/>
              <a:gd name="connsiteY3" fmla="*/ 737998 h 1405688"/>
              <a:gd name="connsiteX4" fmla="*/ 733719 w 1583828"/>
              <a:gd name="connsiteY4" fmla="*/ 1392775 h 1405688"/>
              <a:gd name="connsiteX5" fmla="*/ 44320 w 1583828"/>
              <a:gd name="connsiteY5" fmla="*/ 1140225 h 1405688"/>
              <a:gd name="connsiteX6" fmla="*/ 68804 w 1583828"/>
              <a:gd name="connsiteY6" fmla="*/ 737998 h 140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828" h="1405688">
                <a:moveTo>
                  <a:pt x="68804" y="737998"/>
                </a:moveTo>
                <a:cubicBezTo>
                  <a:pt x="72662" y="593314"/>
                  <a:pt x="-47207" y="392827"/>
                  <a:pt x="67470" y="272123"/>
                </a:cubicBezTo>
                <a:cubicBezTo>
                  <a:pt x="193722" y="209292"/>
                  <a:pt x="504142" y="-63872"/>
                  <a:pt x="756868" y="13774"/>
                </a:cubicBezTo>
                <a:cubicBezTo>
                  <a:pt x="1009594" y="91420"/>
                  <a:pt x="1583828" y="312450"/>
                  <a:pt x="1583828" y="737998"/>
                </a:cubicBezTo>
                <a:cubicBezTo>
                  <a:pt x="1583828" y="1163546"/>
                  <a:pt x="990303" y="1325737"/>
                  <a:pt x="733719" y="1392775"/>
                </a:cubicBezTo>
                <a:cubicBezTo>
                  <a:pt x="477135" y="1459813"/>
                  <a:pt x="155139" y="1249354"/>
                  <a:pt x="44320" y="1140225"/>
                </a:cubicBezTo>
                <a:cubicBezTo>
                  <a:pt x="-66499" y="1031096"/>
                  <a:pt x="64946" y="882682"/>
                  <a:pt x="68804" y="7379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/>
                </a:solidFill>
                <a:latin typeface="Bell MT" panose="02020503060305020303" pitchFamily="18" charset="0"/>
              </a:rPr>
              <a:t>Situación didáctica: Cuido mi planeta Tierra</a:t>
            </a:r>
          </a:p>
        </p:txBody>
      </p:sp>
      <p:pic>
        <p:nvPicPr>
          <p:cNvPr id="13" name="Picture 4" descr="Dibujos Animados Policia | Vectores, Fotos de Stock y PSD Grati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88" l="23962" r="746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61" r="24792"/>
          <a:stretch/>
        </p:blipFill>
        <p:spPr bwMode="auto">
          <a:xfrm>
            <a:off x="3405631" y="2066386"/>
            <a:ext cx="1202432" cy="237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Forma libre"/>
          <p:cNvSpPr/>
          <p:nvPr/>
        </p:nvSpPr>
        <p:spPr>
          <a:xfrm>
            <a:off x="4441276" y="2317532"/>
            <a:ext cx="1509694" cy="1819286"/>
          </a:xfrm>
          <a:custGeom>
            <a:avLst/>
            <a:gdLst>
              <a:gd name="connsiteX0" fmla="*/ 97583 w 1509694"/>
              <a:gd name="connsiteY0" fmla="*/ 46298 h 1819286"/>
              <a:gd name="connsiteX1" fmla="*/ 97583 w 1509694"/>
              <a:gd name="connsiteY1" fmla="*/ 46298 h 1819286"/>
              <a:gd name="connsiteX2" fmla="*/ 190180 w 1509694"/>
              <a:gd name="connsiteY2" fmla="*/ 92597 h 1819286"/>
              <a:gd name="connsiteX3" fmla="*/ 641593 w 1509694"/>
              <a:gd name="connsiteY3" fmla="*/ 69448 h 1819286"/>
              <a:gd name="connsiteX4" fmla="*/ 664742 w 1509694"/>
              <a:gd name="connsiteY4" fmla="*/ 46298 h 1819286"/>
              <a:gd name="connsiteX5" fmla="*/ 687892 w 1509694"/>
              <a:gd name="connsiteY5" fmla="*/ 11574 h 1819286"/>
              <a:gd name="connsiteX6" fmla="*/ 734191 w 1509694"/>
              <a:gd name="connsiteY6" fmla="*/ 0 h 1819286"/>
              <a:gd name="connsiteX7" fmla="*/ 838363 w 1509694"/>
              <a:gd name="connsiteY7" fmla="*/ 11574 h 1819286"/>
              <a:gd name="connsiteX8" fmla="*/ 907811 w 1509694"/>
              <a:gd name="connsiteY8" fmla="*/ 34724 h 1819286"/>
              <a:gd name="connsiteX9" fmla="*/ 942535 w 1509694"/>
              <a:gd name="connsiteY9" fmla="*/ 46298 h 1819286"/>
              <a:gd name="connsiteX10" fmla="*/ 1127730 w 1509694"/>
              <a:gd name="connsiteY10" fmla="*/ 57873 h 1819286"/>
              <a:gd name="connsiteX11" fmla="*/ 1370798 w 1509694"/>
              <a:gd name="connsiteY11" fmla="*/ 34724 h 1819286"/>
              <a:gd name="connsiteX12" fmla="*/ 1405522 w 1509694"/>
              <a:gd name="connsiteY12" fmla="*/ 23149 h 1819286"/>
              <a:gd name="connsiteX13" fmla="*/ 1417097 w 1509694"/>
              <a:gd name="connsiteY13" fmla="*/ 138896 h 1819286"/>
              <a:gd name="connsiteX14" fmla="*/ 1382373 w 1509694"/>
              <a:gd name="connsiteY14" fmla="*/ 162045 h 1819286"/>
              <a:gd name="connsiteX15" fmla="*/ 1359223 w 1509694"/>
              <a:gd name="connsiteY15" fmla="*/ 266217 h 1819286"/>
              <a:gd name="connsiteX16" fmla="*/ 1347649 w 1509694"/>
              <a:gd name="connsiteY16" fmla="*/ 300941 h 1819286"/>
              <a:gd name="connsiteX17" fmla="*/ 1359223 w 1509694"/>
              <a:gd name="connsiteY17" fmla="*/ 405114 h 1819286"/>
              <a:gd name="connsiteX18" fmla="*/ 1370798 w 1509694"/>
              <a:gd name="connsiteY18" fmla="*/ 439838 h 1819286"/>
              <a:gd name="connsiteX19" fmla="*/ 1382373 w 1509694"/>
              <a:gd name="connsiteY19" fmla="*/ 520860 h 1819286"/>
              <a:gd name="connsiteX20" fmla="*/ 1405522 w 1509694"/>
              <a:gd name="connsiteY20" fmla="*/ 613458 h 1819286"/>
              <a:gd name="connsiteX21" fmla="*/ 1428672 w 1509694"/>
              <a:gd name="connsiteY21" fmla="*/ 682906 h 1819286"/>
              <a:gd name="connsiteX22" fmla="*/ 1440246 w 1509694"/>
              <a:gd name="connsiteY22" fmla="*/ 810228 h 1819286"/>
              <a:gd name="connsiteX23" fmla="*/ 1451821 w 1509694"/>
              <a:gd name="connsiteY23" fmla="*/ 844952 h 1819286"/>
              <a:gd name="connsiteX24" fmla="*/ 1463396 w 1509694"/>
              <a:gd name="connsiteY24" fmla="*/ 891250 h 1819286"/>
              <a:gd name="connsiteX25" fmla="*/ 1474970 w 1509694"/>
              <a:gd name="connsiteY25" fmla="*/ 949124 h 1819286"/>
              <a:gd name="connsiteX26" fmla="*/ 1498120 w 1509694"/>
              <a:gd name="connsiteY26" fmla="*/ 1018572 h 1819286"/>
              <a:gd name="connsiteX27" fmla="*/ 1509694 w 1509694"/>
              <a:gd name="connsiteY27" fmla="*/ 1064871 h 1819286"/>
              <a:gd name="connsiteX28" fmla="*/ 1486545 w 1509694"/>
              <a:gd name="connsiteY28" fmla="*/ 1261640 h 1819286"/>
              <a:gd name="connsiteX29" fmla="*/ 1463396 w 1509694"/>
              <a:gd name="connsiteY29" fmla="*/ 1331088 h 1819286"/>
              <a:gd name="connsiteX30" fmla="*/ 1451821 w 1509694"/>
              <a:gd name="connsiteY30" fmla="*/ 1365812 h 1819286"/>
              <a:gd name="connsiteX31" fmla="*/ 1440246 w 1509694"/>
              <a:gd name="connsiteY31" fmla="*/ 1400536 h 1819286"/>
              <a:gd name="connsiteX32" fmla="*/ 1382373 w 1509694"/>
              <a:gd name="connsiteY32" fmla="*/ 1446835 h 1819286"/>
              <a:gd name="connsiteX33" fmla="*/ 1324499 w 1509694"/>
              <a:gd name="connsiteY33" fmla="*/ 1493134 h 1819286"/>
              <a:gd name="connsiteX34" fmla="*/ 1312925 w 1509694"/>
              <a:gd name="connsiteY34" fmla="*/ 1527858 h 1819286"/>
              <a:gd name="connsiteX35" fmla="*/ 1231902 w 1509694"/>
              <a:gd name="connsiteY35" fmla="*/ 1597306 h 1819286"/>
              <a:gd name="connsiteX36" fmla="*/ 1162454 w 1509694"/>
              <a:gd name="connsiteY36" fmla="*/ 1620455 h 1819286"/>
              <a:gd name="connsiteX37" fmla="*/ 1150879 w 1509694"/>
              <a:gd name="connsiteY37" fmla="*/ 1655179 h 1819286"/>
              <a:gd name="connsiteX38" fmla="*/ 1081431 w 1509694"/>
              <a:gd name="connsiteY38" fmla="*/ 1689903 h 1819286"/>
              <a:gd name="connsiteX39" fmla="*/ 988834 w 1509694"/>
              <a:gd name="connsiteY39" fmla="*/ 1759352 h 1819286"/>
              <a:gd name="connsiteX40" fmla="*/ 919386 w 1509694"/>
              <a:gd name="connsiteY40" fmla="*/ 1782501 h 1819286"/>
              <a:gd name="connsiteX41" fmla="*/ 896236 w 1509694"/>
              <a:gd name="connsiteY41" fmla="*/ 1805650 h 1819286"/>
              <a:gd name="connsiteX42" fmla="*/ 653168 w 1509694"/>
              <a:gd name="connsiteY42" fmla="*/ 1805650 h 1819286"/>
              <a:gd name="connsiteX43" fmla="*/ 595294 w 1509694"/>
              <a:gd name="connsiteY43" fmla="*/ 1770926 h 1819286"/>
              <a:gd name="connsiteX44" fmla="*/ 560570 w 1509694"/>
              <a:gd name="connsiteY44" fmla="*/ 1759352 h 1819286"/>
              <a:gd name="connsiteX45" fmla="*/ 525846 w 1509694"/>
              <a:gd name="connsiteY45" fmla="*/ 1736202 h 1819286"/>
              <a:gd name="connsiteX46" fmla="*/ 491122 w 1509694"/>
              <a:gd name="connsiteY46" fmla="*/ 1724628 h 1819286"/>
              <a:gd name="connsiteX47" fmla="*/ 433249 w 1509694"/>
              <a:gd name="connsiteY47" fmla="*/ 1689903 h 1819286"/>
              <a:gd name="connsiteX48" fmla="*/ 386950 w 1509694"/>
              <a:gd name="connsiteY48" fmla="*/ 1643605 h 1819286"/>
              <a:gd name="connsiteX49" fmla="*/ 305927 w 1509694"/>
              <a:gd name="connsiteY49" fmla="*/ 1574157 h 1819286"/>
              <a:gd name="connsiteX50" fmla="*/ 236479 w 1509694"/>
              <a:gd name="connsiteY50" fmla="*/ 1539433 h 1819286"/>
              <a:gd name="connsiteX51" fmla="*/ 190180 w 1509694"/>
              <a:gd name="connsiteY51" fmla="*/ 1481559 h 1819286"/>
              <a:gd name="connsiteX52" fmla="*/ 155456 w 1509694"/>
              <a:gd name="connsiteY52" fmla="*/ 1458410 h 1819286"/>
              <a:gd name="connsiteX53" fmla="*/ 132307 w 1509694"/>
              <a:gd name="connsiteY53" fmla="*/ 1388962 h 1819286"/>
              <a:gd name="connsiteX54" fmla="*/ 62859 w 1509694"/>
              <a:gd name="connsiteY54" fmla="*/ 1307939 h 1819286"/>
              <a:gd name="connsiteX55" fmla="*/ 16560 w 1509694"/>
              <a:gd name="connsiteY55" fmla="*/ 1215341 h 1819286"/>
              <a:gd name="connsiteX56" fmla="*/ 16560 w 1509694"/>
              <a:gd name="connsiteY56" fmla="*/ 925974 h 1819286"/>
              <a:gd name="connsiteX57" fmla="*/ 39710 w 1509694"/>
              <a:gd name="connsiteY57" fmla="*/ 891250 h 1819286"/>
              <a:gd name="connsiteX58" fmla="*/ 62859 w 1509694"/>
              <a:gd name="connsiteY58" fmla="*/ 787078 h 1819286"/>
              <a:gd name="connsiteX59" fmla="*/ 74434 w 1509694"/>
              <a:gd name="connsiteY59" fmla="*/ 752354 h 1819286"/>
              <a:gd name="connsiteX60" fmla="*/ 109158 w 1509694"/>
              <a:gd name="connsiteY60" fmla="*/ 729205 h 1819286"/>
              <a:gd name="connsiteX61" fmla="*/ 167031 w 1509694"/>
              <a:gd name="connsiteY61" fmla="*/ 694481 h 1819286"/>
              <a:gd name="connsiteX62" fmla="*/ 201755 w 1509694"/>
              <a:gd name="connsiteY62" fmla="*/ 601883 h 1819286"/>
              <a:gd name="connsiteX63" fmla="*/ 109158 w 1509694"/>
              <a:gd name="connsiteY63" fmla="*/ 590309 h 1819286"/>
              <a:gd name="connsiteX64" fmla="*/ 120732 w 1509694"/>
              <a:gd name="connsiteY64" fmla="*/ 393539 h 1819286"/>
              <a:gd name="connsiteX65" fmla="*/ 132307 w 1509694"/>
              <a:gd name="connsiteY65" fmla="*/ 358815 h 1819286"/>
              <a:gd name="connsiteX66" fmla="*/ 120732 w 1509694"/>
              <a:gd name="connsiteY66" fmla="*/ 115747 h 1819286"/>
              <a:gd name="connsiteX67" fmla="*/ 97583 w 1509694"/>
              <a:gd name="connsiteY67" fmla="*/ 92597 h 1819286"/>
              <a:gd name="connsiteX68" fmla="*/ 86008 w 1509694"/>
              <a:gd name="connsiteY68" fmla="*/ 46298 h 1819286"/>
              <a:gd name="connsiteX69" fmla="*/ 97583 w 1509694"/>
              <a:gd name="connsiteY69" fmla="*/ 46298 h 181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509694" h="1819286">
                <a:moveTo>
                  <a:pt x="97583" y="46298"/>
                </a:moveTo>
                <a:lnTo>
                  <a:pt x="97583" y="46298"/>
                </a:lnTo>
                <a:cubicBezTo>
                  <a:pt x="128449" y="61731"/>
                  <a:pt x="155768" y="90016"/>
                  <a:pt x="190180" y="92597"/>
                </a:cubicBezTo>
                <a:cubicBezTo>
                  <a:pt x="393889" y="107875"/>
                  <a:pt x="481124" y="92371"/>
                  <a:pt x="641593" y="69448"/>
                </a:cubicBezTo>
                <a:cubicBezTo>
                  <a:pt x="649309" y="61731"/>
                  <a:pt x="657925" y="54819"/>
                  <a:pt x="664742" y="46298"/>
                </a:cubicBezTo>
                <a:cubicBezTo>
                  <a:pt x="673432" y="35435"/>
                  <a:pt x="676317" y="19290"/>
                  <a:pt x="687892" y="11574"/>
                </a:cubicBezTo>
                <a:cubicBezTo>
                  <a:pt x="701128" y="2750"/>
                  <a:pt x="718758" y="3858"/>
                  <a:pt x="734191" y="0"/>
                </a:cubicBezTo>
                <a:cubicBezTo>
                  <a:pt x="768915" y="3858"/>
                  <a:pt x="804104" y="4722"/>
                  <a:pt x="838363" y="11574"/>
                </a:cubicBezTo>
                <a:cubicBezTo>
                  <a:pt x="862291" y="16360"/>
                  <a:pt x="884662" y="27008"/>
                  <a:pt x="907811" y="34724"/>
                </a:cubicBezTo>
                <a:cubicBezTo>
                  <a:pt x="919386" y="38582"/>
                  <a:pt x="930358" y="45537"/>
                  <a:pt x="942535" y="46298"/>
                </a:cubicBezTo>
                <a:lnTo>
                  <a:pt x="1127730" y="57873"/>
                </a:lnTo>
                <a:cubicBezTo>
                  <a:pt x="982862" y="21655"/>
                  <a:pt x="1095384" y="54396"/>
                  <a:pt x="1370798" y="34724"/>
                </a:cubicBezTo>
                <a:cubicBezTo>
                  <a:pt x="1382968" y="33855"/>
                  <a:pt x="1393947" y="27007"/>
                  <a:pt x="1405522" y="23149"/>
                </a:cubicBezTo>
                <a:cubicBezTo>
                  <a:pt x="1443541" y="61166"/>
                  <a:pt x="1450342" y="55785"/>
                  <a:pt x="1417097" y="138896"/>
                </a:cubicBezTo>
                <a:cubicBezTo>
                  <a:pt x="1411931" y="151812"/>
                  <a:pt x="1393948" y="154329"/>
                  <a:pt x="1382373" y="162045"/>
                </a:cubicBezTo>
                <a:cubicBezTo>
                  <a:pt x="1374415" y="201835"/>
                  <a:pt x="1370123" y="228068"/>
                  <a:pt x="1359223" y="266217"/>
                </a:cubicBezTo>
                <a:cubicBezTo>
                  <a:pt x="1355871" y="277948"/>
                  <a:pt x="1351507" y="289366"/>
                  <a:pt x="1347649" y="300941"/>
                </a:cubicBezTo>
                <a:cubicBezTo>
                  <a:pt x="1351507" y="335665"/>
                  <a:pt x="1353479" y="370651"/>
                  <a:pt x="1359223" y="405114"/>
                </a:cubicBezTo>
                <a:cubicBezTo>
                  <a:pt x="1361229" y="417149"/>
                  <a:pt x="1368405" y="427874"/>
                  <a:pt x="1370798" y="439838"/>
                </a:cubicBezTo>
                <a:cubicBezTo>
                  <a:pt x="1376149" y="466590"/>
                  <a:pt x="1377023" y="494108"/>
                  <a:pt x="1382373" y="520860"/>
                </a:cubicBezTo>
                <a:cubicBezTo>
                  <a:pt x="1388613" y="552058"/>
                  <a:pt x="1395461" y="583275"/>
                  <a:pt x="1405522" y="613458"/>
                </a:cubicBezTo>
                <a:lnTo>
                  <a:pt x="1428672" y="682906"/>
                </a:lnTo>
                <a:cubicBezTo>
                  <a:pt x="1432530" y="725347"/>
                  <a:pt x="1434219" y="768041"/>
                  <a:pt x="1440246" y="810228"/>
                </a:cubicBezTo>
                <a:cubicBezTo>
                  <a:pt x="1441971" y="822306"/>
                  <a:pt x="1448469" y="833221"/>
                  <a:pt x="1451821" y="844952"/>
                </a:cubicBezTo>
                <a:cubicBezTo>
                  <a:pt x="1456191" y="860248"/>
                  <a:pt x="1459945" y="875721"/>
                  <a:pt x="1463396" y="891250"/>
                </a:cubicBezTo>
                <a:cubicBezTo>
                  <a:pt x="1467664" y="910455"/>
                  <a:pt x="1469794" y="930144"/>
                  <a:pt x="1474970" y="949124"/>
                </a:cubicBezTo>
                <a:cubicBezTo>
                  <a:pt x="1481390" y="972666"/>
                  <a:pt x="1492202" y="994899"/>
                  <a:pt x="1498120" y="1018572"/>
                </a:cubicBezTo>
                <a:lnTo>
                  <a:pt x="1509694" y="1064871"/>
                </a:lnTo>
                <a:cubicBezTo>
                  <a:pt x="1506813" y="1093683"/>
                  <a:pt x="1495577" y="1222500"/>
                  <a:pt x="1486545" y="1261640"/>
                </a:cubicBezTo>
                <a:cubicBezTo>
                  <a:pt x="1481058" y="1285417"/>
                  <a:pt x="1471112" y="1307939"/>
                  <a:pt x="1463396" y="1331088"/>
                </a:cubicBezTo>
                <a:lnTo>
                  <a:pt x="1451821" y="1365812"/>
                </a:lnTo>
                <a:cubicBezTo>
                  <a:pt x="1447963" y="1377387"/>
                  <a:pt x="1448873" y="1391909"/>
                  <a:pt x="1440246" y="1400536"/>
                </a:cubicBezTo>
                <a:cubicBezTo>
                  <a:pt x="1384361" y="1456423"/>
                  <a:pt x="1455368" y="1388441"/>
                  <a:pt x="1382373" y="1446835"/>
                </a:cubicBezTo>
                <a:cubicBezTo>
                  <a:pt x="1299897" y="1512814"/>
                  <a:pt x="1431390" y="1421871"/>
                  <a:pt x="1324499" y="1493134"/>
                </a:cubicBezTo>
                <a:cubicBezTo>
                  <a:pt x="1320641" y="1504709"/>
                  <a:pt x="1320016" y="1517930"/>
                  <a:pt x="1312925" y="1527858"/>
                </a:cubicBezTo>
                <a:cubicBezTo>
                  <a:pt x="1299584" y="1546536"/>
                  <a:pt x="1257510" y="1585925"/>
                  <a:pt x="1231902" y="1597306"/>
                </a:cubicBezTo>
                <a:cubicBezTo>
                  <a:pt x="1209604" y="1607216"/>
                  <a:pt x="1162454" y="1620455"/>
                  <a:pt x="1162454" y="1620455"/>
                </a:cubicBezTo>
                <a:cubicBezTo>
                  <a:pt x="1158596" y="1632030"/>
                  <a:pt x="1157156" y="1644717"/>
                  <a:pt x="1150879" y="1655179"/>
                </a:cubicBezTo>
                <a:cubicBezTo>
                  <a:pt x="1132668" y="1685532"/>
                  <a:pt x="1114722" y="1681581"/>
                  <a:pt x="1081431" y="1689903"/>
                </a:cubicBezTo>
                <a:cubicBezTo>
                  <a:pt x="1054009" y="1717326"/>
                  <a:pt x="1028100" y="1746264"/>
                  <a:pt x="988834" y="1759352"/>
                </a:cubicBezTo>
                <a:lnTo>
                  <a:pt x="919386" y="1782501"/>
                </a:lnTo>
                <a:cubicBezTo>
                  <a:pt x="911669" y="1790217"/>
                  <a:pt x="905997" y="1800770"/>
                  <a:pt x="896236" y="1805650"/>
                </a:cubicBezTo>
                <a:cubicBezTo>
                  <a:pt x="835422" y="1836056"/>
                  <a:pt x="662503" y="1806199"/>
                  <a:pt x="653168" y="1805650"/>
                </a:cubicBezTo>
                <a:cubicBezTo>
                  <a:pt x="554802" y="1772863"/>
                  <a:pt x="674736" y="1818590"/>
                  <a:pt x="595294" y="1770926"/>
                </a:cubicBezTo>
                <a:cubicBezTo>
                  <a:pt x="584832" y="1764649"/>
                  <a:pt x="572145" y="1763210"/>
                  <a:pt x="560570" y="1759352"/>
                </a:cubicBezTo>
                <a:cubicBezTo>
                  <a:pt x="548995" y="1751635"/>
                  <a:pt x="538289" y="1742423"/>
                  <a:pt x="525846" y="1736202"/>
                </a:cubicBezTo>
                <a:cubicBezTo>
                  <a:pt x="514933" y="1730746"/>
                  <a:pt x="501584" y="1730905"/>
                  <a:pt x="491122" y="1724628"/>
                </a:cubicBezTo>
                <a:cubicBezTo>
                  <a:pt x="411676" y="1676960"/>
                  <a:pt x="531622" y="1722695"/>
                  <a:pt x="433249" y="1689903"/>
                </a:cubicBezTo>
                <a:cubicBezTo>
                  <a:pt x="410099" y="1620454"/>
                  <a:pt x="440966" y="1682187"/>
                  <a:pt x="386950" y="1643605"/>
                </a:cubicBezTo>
                <a:cubicBezTo>
                  <a:pt x="320495" y="1596138"/>
                  <a:pt x="365388" y="1603888"/>
                  <a:pt x="305927" y="1574157"/>
                </a:cubicBezTo>
                <a:cubicBezTo>
                  <a:pt x="248880" y="1545634"/>
                  <a:pt x="291759" y="1583658"/>
                  <a:pt x="236479" y="1539433"/>
                </a:cubicBezTo>
                <a:cubicBezTo>
                  <a:pt x="179211" y="1493618"/>
                  <a:pt x="250337" y="1541715"/>
                  <a:pt x="190180" y="1481559"/>
                </a:cubicBezTo>
                <a:cubicBezTo>
                  <a:pt x="180343" y="1471723"/>
                  <a:pt x="167031" y="1466126"/>
                  <a:pt x="155456" y="1458410"/>
                </a:cubicBezTo>
                <a:cubicBezTo>
                  <a:pt x="147740" y="1435261"/>
                  <a:pt x="149561" y="1406216"/>
                  <a:pt x="132307" y="1388962"/>
                </a:cubicBezTo>
                <a:cubicBezTo>
                  <a:pt x="109360" y="1366015"/>
                  <a:pt x="76961" y="1339670"/>
                  <a:pt x="62859" y="1307939"/>
                </a:cubicBezTo>
                <a:cubicBezTo>
                  <a:pt x="20299" y="1212178"/>
                  <a:pt x="64102" y="1262883"/>
                  <a:pt x="16560" y="1215341"/>
                </a:cubicBezTo>
                <a:cubicBezTo>
                  <a:pt x="-3499" y="1094983"/>
                  <a:pt x="-7455" y="1102082"/>
                  <a:pt x="16560" y="925974"/>
                </a:cubicBezTo>
                <a:cubicBezTo>
                  <a:pt x="18440" y="912190"/>
                  <a:pt x="31993" y="902825"/>
                  <a:pt x="39710" y="891250"/>
                </a:cubicBezTo>
                <a:cubicBezTo>
                  <a:pt x="65767" y="813076"/>
                  <a:pt x="35695" y="909313"/>
                  <a:pt x="62859" y="787078"/>
                </a:cubicBezTo>
                <a:cubicBezTo>
                  <a:pt x="65506" y="775168"/>
                  <a:pt x="66812" y="761881"/>
                  <a:pt x="74434" y="752354"/>
                </a:cubicBezTo>
                <a:cubicBezTo>
                  <a:pt x="83124" y="741491"/>
                  <a:pt x="98295" y="737895"/>
                  <a:pt x="109158" y="729205"/>
                </a:cubicBezTo>
                <a:cubicBezTo>
                  <a:pt x="154554" y="692888"/>
                  <a:pt x="106727" y="714581"/>
                  <a:pt x="167031" y="694481"/>
                </a:cubicBezTo>
                <a:cubicBezTo>
                  <a:pt x="185018" y="676494"/>
                  <a:pt x="235176" y="635304"/>
                  <a:pt x="201755" y="601883"/>
                </a:cubicBezTo>
                <a:cubicBezTo>
                  <a:pt x="179760" y="579888"/>
                  <a:pt x="140024" y="594167"/>
                  <a:pt x="109158" y="590309"/>
                </a:cubicBezTo>
                <a:cubicBezTo>
                  <a:pt x="113016" y="524719"/>
                  <a:pt x="114194" y="458916"/>
                  <a:pt x="120732" y="393539"/>
                </a:cubicBezTo>
                <a:cubicBezTo>
                  <a:pt x="121946" y="381399"/>
                  <a:pt x="132307" y="371016"/>
                  <a:pt x="132307" y="358815"/>
                </a:cubicBezTo>
                <a:cubicBezTo>
                  <a:pt x="132307" y="277701"/>
                  <a:pt x="131223" y="196180"/>
                  <a:pt x="120732" y="115747"/>
                </a:cubicBezTo>
                <a:cubicBezTo>
                  <a:pt x="119321" y="104926"/>
                  <a:pt x="105299" y="100314"/>
                  <a:pt x="97583" y="92597"/>
                </a:cubicBezTo>
                <a:cubicBezTo>
                  <a:pt x="93725" y="77164"/>
                  <a:pt x="83393" y="61990"/>
                  <a:pt x="86008" y="46298"/>
                </a:cubicBezTo>
                <a:cubicBezTo>
                  <a:pt x="87802" y="35534"/>
                  <a:pt x="95654" y="46298"/>
                  <a:pt x="97583" y="46298"/>
                </a:cubicBezTo>
                <a:close/>
              </a:path>
            </a:pathLst>
          </a:custGeom>
          <a:solidFill>
            <a:srgbClr val="E8A318"/>
          </a:solidFill>
          <a:ln>
            <a:solidFill>
              <a:srgbClr val="E8A3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Bell MT" panose="02020503060305020303" pitchFamily="18" charset="0"/>
              </a:rPr>
              <a:t>Situación Didáctica: </a:t>
            </a:r>
          </a:p>
          <a:p>
            <a:pPr algn="ctr"/>
            <a:r>
              <a:rPr lang="es-MX" dirty="0">
                <a:latin typeface="Bell MT" panose="02020503060305020303" pitchFamily="18" charset="0"/>
              </a:rPr>
              <a:t>Mi seguridad es primero</a:t>
            </a:r>
          </a:p>
        </p:txBody>
      </p:sp>
      <p:pic>
        <p:nvPicPr>
          <p:cNvPr id="15" name="14 Imagen" descr="casa familia de tres Imagen Descargar_PRF Gráficos 401233569_PSD ...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191" y="4136818"/>
            <a:ext cx="2880320" cy="19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15 Rectángulo"/>
          <p:cNvSpPr/>
          <p:nvPr/>
        </p:nvSpPr>
        <p:spPr>
          <a:xfrm>
            <a:off x="6709411" y="3470214"/>
            <a:ext cx="2777100" cy="6666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  <a:latin typeface="Bell MT" panose="02020503060305020303" pitchFamily="18" charset="0"/>
              </a:rPr>
              <a:t>Aprende en casa</a:t>
            </a:r>
          </a:p>
        </p:txBody>
      </p:sp>
    </p:spTree>
    <p:extLst>
      <p:ext uri="{BB962C8B-B14F-4D97-AF65-F5344CB8AC3E}">
        <p14:creationId xmlns:p14="http://schemas.microsoft.com/office/powerpoint/2010/main" val="40296582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ENEP Panorami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ENEP Panoramico" id="{BEAFB54B-B9B7-4551-99EF-4D9B2DC61216}" vid="{4BEDB097-1FB1-4C69-9ED8-B82F3B008D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462</Words>
  <Application>Microsoft Office PowerPoint</Application>
  <PresentationFormat>Panorámica</PresentationFormat>
  <Paragraphs>84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Bell MT</vt:lpstr>
      <vt:lpstr>Wingdings</vt:lpstr>
      <vt:lpstr>Arial</vt:lpstr>
      <vt:lpstr>Calibri</vt:lpstr>
      <vt:lpstr>Berlin Sans FB</vt:lpstr>
      <vt:lpstr>Calibri Light</vt:lpstr>
      <vt:lpstr>Tema ENEP Panoramico</vt:lpstr>
      <vt:lpstr>Examen profesional  LA PLANEACIÓN:  UNA HERRAMIENTA FUNDAMENTAL PARA LA EDUCACIÓN</vt:lpstr>
      <vt:lpstr>Presentación de PowerPoint</vt:lpstr>
      <vt:lpstr>Presentación de PowerPoint</vt:lpstr>
      <vt:lpstr>Institución de práctica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PROTECCIÒN CIVIL</dc:title>
  <dc:creator>Diseño</dc:creator>
  <cp:lastModifiedBy>edith</cp:lastModifiedBy>
  <cp:revision>36</cp:revision>
  <dcterms:created xsi:type="dcterms:W3CDTF">2020-03-03T14:56:35Z</dcterms:created>
  <dcterms:modified xsi:type="dcterms:W3CDTF">2020-07-02T05:39:21Z</dcterms:modified>
</cp:coreProperties>
</file>