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D4561625-4917-4CA3-A9F6-DC3D33499CD1}" type="datetimeFigureOut">
              <a:rPr lang="es-ES" smtClean="0"/>
              <a:t>09/10/2018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3082235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4561625-4917-4CA3-A9F6-DC3D33499CD1}" type="datetimeFigureOut">
              <a:rPr lang="es-ES" smtClean="0"/>
              <a:t>09/10/2018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201457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4561625-4917-4CA3-A9F6-DC3D33499CD1}" type="datetimeFigureOut">
              <a:rPr lang="es-ES" smtClean="0"/>
              <a:t>09/10/2018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85709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4561625-4917-4CA3-A9F6-DC3D33499CD1}" type="datetimeFigureOut">
              <a:rPr lang="es-ES" smtClean="0"/>
              <a:t>09/10/2018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353915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4561625-4917-4CA3-A9F6-DC3D33499CD1}" type="datetimeFigureOut">
              <a:rPr lang="es-ES" smtClean="0"/>
              <a:t>09/10/2018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1940683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D4561625-4917-4CA3-A9F6-DC3D33499CD1}" type="datetimeFigureOut">
              <a:rPr lang="es-ES" smtClean="0"/>
              <a:t>09/10/2018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1762309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D4561625-4917-4CA3-A9F6-DC3D33499CD1}" type="datetimeFigureOut">
              <a:rPr lang="es-ES" smtClean="0"/>
              <a:t>09/10/2018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70598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4561625-4917-4CA3-A9F6-DC3D33499CD1}" type="datetimeFigureOut">
              <a:rPr lang="es-ES" smtClean="0"/>
              <a:t>09/10/2018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160193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4561625-4917-4CA3-A9F6-DC3D33499CD1}" type="datetimeFigureOut">
              <a:rPr lang="es-ES" smtClean="0"/>
              <a:t>09/10/2018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3365197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4561625-4917-4CA3-A9F6-DC3D33499CD1}" type="datetimeFigureOut">
              <a:rPr lang="es-ES" smtClean="0"/>
              <a:t>09/10/2018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3432408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4561625-4917-4CA3-A9F6-DC3D33499CD1}" type="datetimeFigureOut">
              <a:rPr lang="es-ES" smtClean="0"/>
              <a:t>09/10/2018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F3AC4BA-72DA-4854-8BD7-8027B2875183}" type="slidenum">
              <a:rPr lang="es-ES" smtClean="0"/>
              <a:t>‹Nº›</a:t>
            </a:fld>
            <a:endParaRPr lang="es-ES"/>
          </a:p>
        </p:txBody>
      </p:sp>
    </p:spTree>
    <p:extLst>
      <p:ext uri="{BB962C8B-B14F-4D97-AF65-F5344CB8AC3E}">
        <p14:creationId xmlns:p14="http://schemas.microsoft.com/office/powerpoint/2010/main" val="40081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561625-4917-4CA3-A9F6-DC3D33499CD1}" type="datetimeFigureOut">
              <a:rPr lang="es-ES" smtClean="0"/>
              <a:t>09/10/2018</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AC4BA-72DA-4854-8BD7-8027B2875183}" type="slidenum">
              <a:rPr lang="es-ES" smtClean="0"/>
              <a:t>‹Nº›</a:t>
            </a:fld>
            <a:endParaRPr lang="es-ES"/>
          </a:p>
        </p:txBody>
      </p:sp>
    </p:spTree>
    <p:extLst>
      <p:ext uri="{BB962C8B-B14F-4D97-AF65-F5344CB8AC3E}">
        <p14:creationId xmlns:p14="http://schemas.microsoft.com/office/powerpoint/2010/main" val="3250768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a:bodyPr>
          <a:lstStyle/>
          <a:p>
            <a:r>
              <a:rPr lang="es-MX" sz="2000" dirty="0" smtClean="0"/>
              <a:t>Repaso y cierre de la unidad uno.</a:t>
            </a:r>
            <a:endParaRPr lang="es-ES" sz="2000" dirty="0"/>
          </a:p>
        </p:txBody>
      </p:sp>
    </p:spTree>
    <p:extLst>
      <p:ext uri="{BB962C8B-B14F-4D97-AF65-F5344CB8AC3E}">
        <p14:creationId xmlns:p14="http://schemas.microsoft.com/office/powerpoint/2010/main" val="536493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9849" y="355002"/>
            <a:ext cx="11213951" cy="5821961"/>
          </a:xfrm>
          <a:ln>
            <a:solidFill>
              <a:srgbClr val="FF0000"/>
            </a:solidFill>
          </a:ln>
        </p:spPr>
        <p:txBody>
          <a:bodyPr>
            <a:normAutofit lnSpcReduction="10000"/>
          </a:bodyPr>
          <a:lstStyle/>
          <a:p>
            <a:r>
              <a:rPr lang="es-ES" sz="1800" b="1" dirty="0"/>
              <a:t>De acuerdo a estudios psicogenéticos se han identificado dos tipos de agresión: la directa y la indirecta, pero se encontró que los niños preescolares tienen más inclinación de realizarla cara a cara</a:t>
            </a:r>
            <a:r>
              <a:rPr lang="es-ES" sz="1800" dirty="0"/>
              <a:t/>
            </a:r>
            <a:br>
              <a:rPr lang="es-ES" sz="1800" dirty="0"/>
            </a:br>
            <a:r>
              <a:rPr lang="es-ES" sz="1800" b="1" dirty="0"/>
              <a:t>Un niño en la hora del recreo utiliza su fuerza para quitarle el lonche a su compañero, lo somete y al final logra su </a:t>
            </a:r>
            <a:r>
              <a:rPr lang="es-ES" sz="1800" b="1" dirty="0" smtClean="0"/>
              <a:t>objetivo ,estamos </a:t>
            </a:r>
            <a:r>
              <a:rPr lang="es-ES" sz="1800" b="1" dirty="0"/>
              <a:t>ante una </a:t>
            </a:r>
            <a:r>
              <a:rPr lang="es-ES" sz="1800" b="1" dirty="0" smtClean="0"/>
              <a:t>conducta violenta . </a:t>
            </a:r>
          </a:p>
          <a:p>
            <a:r>
              <a:rPr lang="es-ES" sz="1800" dirty="0" smtClean="0"/>
              <a:t>La violencia </a:t>
            </a:r>
            <a:r>
              <a:rPr lang="es-ES" sz="1800" b="1" dirty="0"/>
              <a:t>es una respuesta innata y adaptativa al medio genéticamente </a:t>
            </a:r>
            <a:r>
              <a:rPr lang="es-ES" sz="1800" b="1" dirty="0" smtClean="0"/>
              <a:t>determinada. </a:t>
            </a:r>
            <a:r>
              <a:rPr lang="es-ES" sz="1800" b="1" dirty="0"/>
              <a:t>Los humanos tratamos de controlar este impulso, a través de la cultura la educación y la </a:t>
            </a:r>
            <a:r>
              <a:rPr lang="es-ES" sz="1800" b="1" dirty="0" smtClean="0"/>
              <a:t>socialización dentro de nuestros contextos.</a:t>
            </a:r>
          </a:p>
          <a:p>
            <a:r>
              <a:rPr lang="es-ES" sz="1800" b="1" dirty="0"/>
              <a:t>el artículo  científico </a:t>
            </a:r>
            <a:r>
              <a:rPr lang="es-ES" sz="1800" b="1" dirty="0" smtClean="0"/>
              <a:t>tiene como  </a:t>
            </a:r>
            <a:r>
              <a:rPr lang="es-ES" sz="1800" b="1" dirty="0"/>
              <a:t>objetivo </a:t>
            </a:r>
            <a:r>
              <a:rPr lang="es-ES" sz="1800" b="1" dirty="0" smtClean="0"/>
              <a:t> </a:t>
            </a:r>
            <a:r>
              <a:rPr lang="es-ES" sz="1800" b="1" dirty="0"/>
              <a:t>difundir de manera clara y precisa, en una extensión regular, los resultados de una investigación realizada sobre un área determinada del </a:t>
            </a:r>
            <a:r>
              <a:rPr lang="es-ES" sz="1800" b="1" dirty="0" smtClean="0"/>
              <a:t>conocimiento en este caso violencia, agresión .</a:t>
            </a:r>
          </a:p>
          <a:p>
            <a:r>
              <a:rPr lang="es-ES" sz="1800" b="1" dirty="0" smtClean="0"/>
              <a:t>los niños dicen “tú </a:t>
            </a:r>
            <a:r>
              <a:rPr lang="es-ES" sz="1800" b="1" dirty="0"/>
              <a:t>no puedes jugar con nosotras". Estamos ante un tipo de agresión entre iguales de </a:t>
            </a:r>
            <a:r>
              <a:rPr lang="es-ES" sz="1800" b="1" dirty="0" smtClean="0"/>
              <a:t>forma, </a:t>
            </a:r>
            <a:r>
              <a:rPr lang="es-ES" sz="1800" dirty="0" smtClean="0"/>
              <a:t>directa </a:t>
            </a:r>
            <a:r>
              <a:rPr lang="es-ES" sz="1800" dirty="0"/>
              <a:t>relacional</a:t>
            </a:r>
            <a:br>
              <a:rPr lang="es-ES" sz="1800" dirty="0"/>
            </a:br>
            <a:endParaRPr lang="es-ES" sz="1800" b="1" dirty="0" smtClean="0"/>
          </a:p>
          <a:p>
            <a:r>
              <a:rPr lang="es-ES" sz="1800" b="1" dirty="0" smtClean="0"/>
              <a:t> </a:t>
            </a:r>
            <a:r>
              <a:rPr lang="es-ES" sz="1800" b="1" dirty="0"/>
              <a:t>un niño responde “porque quise”….Estamos ante un tipo de agresión entre iguales de forma física y </a:t>
            </a:r>
            <a:r>
              <a:rPr lang="es-ES" sz="1800" b="1" dirty="0" smtClean="0"/>
              <a:t>directa.</a:t>
            </a:r>
          </a:p>
          <a:p>
            <a:r>
              <a:rPr lang="es-ES" sz="1800" b="1" dirty="0" smtClean="0"/>
              <a:t> los niños se ama fían con otros para burlarse de los demás o de uno en especial por su aspecto, olor, etc. estamos hablando de  una agresión entre iguales de forma relacional indirecta.</a:t>
            </a:r>
          </a:p>
          <a:p>
            <a:r>
              <a:rPr lang="es-ES" sz="1800" dirty="0" smtClean="0"/>
              <a:t>En ocasiones los niños al levantarse directamente a pegar o a insultar a un compañero nos enfrentamos ante un tipo de agresión entre iguales de forma verbal directa .</a:t>
            </a:r>
          </a:p>
          <a:p>
            <a:r>
              <a:rPr lang="es-ES" sz="1800" dirty="0" smtClean="0"/>
              <a:t>El resolver conflictos dentro del salón de clases es tarea de toda educadora para que los niños sepan resolver , tolerar y respetar turnos, ideas etc..</a:t>
            </a:r>
            <a:r>
              <a:rPr lang="es-ES" sz="1800" dirty="0"/>
              <a:t/>
            </a:r>
            <a:br>
              <a:rPr lang="es-ES" sz="1800" dirty="0"/>
            </a:br>
            <a:r>
              <a:rPr lang="es-ES" sz="1800" dirty="0"/>
              <a:t/>
            </a:r>
            <a:br>
              <a:rPr lang="es-ES" sz="1800" dirty="0"/>
            </a:br>
            <a:endParaRPr lang="es-ES" sz="1800" dirty="0"/>
          </a:p>
        </p:txBody>
      </p:sp>
    </p:spTree>
    <p:extLst>
      <p:ext uri="{BB962C8B-B14F-4D97-AF65-F5344CB8AC3E}">
        <p14:creationId xmlns:p14="http://schemas.microsoft.com/office/powerpoint/2010/main" val="2613761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66974" y="623943"/>
            <a:ext cx="11074101" cy="5961810"/>
          </a:xfrm>
        </p:spPr>
        <p:txBody>
          <a:bodyPr>
            <a:normAutofit/>
          </a:bodyPr>
          <a:lstStyle/>
          <a:p>
            <a:r>
              <a:rPr lang="es-MX" sz="1800" dirty="0" smtClean="0"/>
              <a:t>La violencia sistemática </a:t>
            </a:r>
            <a:r>
              <a:rPr lang="es-ES" sz="1800" b="1" dirty="0" smtClean="0"/>
              <a:t>son  </a:t>
            </a:r>
            <a:r>
              <a:rPr lang="es-ES" sz="1800" b="1" dirty="0"/>
              <a:t>las consecuencias involuntarias de procedimientos aplicados por autoridades bien intencionadas que creen que las prácticas están al mejor servicio de los </a:t>
            </a:r>
            <a:r>
              <a:rPr lang="es-ES" sz="1800" b="1" dirty="0" smtClean="0"/>
              <a:t>alumnos.</a:t>
            </a:r>
            <a:r>
              <a:rPr lang="es-ES" sz="1800" dirty="0"/>
              <a:t/>
            </a:r>
            <a:br>
              <a:rPr lang="es-ES" sz="1800" dirty="0"/>
            </a:br>
            <a:r>
              <a:rPr lang="es-MX" sz="1800" dirty="0" smtClean="0"/>
              <a:t> </a:t>
            </a:r>
            <a:r>
              <a:rPr lang="es-ES" sz="1800" b="1" dirty="0"/>
              <a:t>En relación al género en educación preescolar las niñas son más proclives a realizar la agresión de tipo relación </a:t>
            </a:r>
            <a:r>
              <a:rPr lang="es-ES" sz="1800" b="1" dirty="0" smtClean="0"/>
              <a:t>indirecta ya que son mas tímidas para pegar.</a:t>
            </a:r>
          </a:p>
          <a:p>
            <a:r>
              <a:rPr lang="es-ES" sz="1800" b="1" dirty="0"/>
              <a:t>La agresión entre iguales corresponden a cuatro categorías las cuales son:</a:t>
            </a:r>
            <a:endParaRPr lang="es-ES" sz="1800" dirty="0"/>
          </a:p>
          <a:p>
            <a:r>
              <a:rPr lang="es-ES" sz="1800" dirty="0"/>
              <a:t/>
            </a:r>
            <a:br>
              <a:rPr lang="es-ES" sz="1800" dirty="0"/>
            </a:br>
            <a:r>
              <a:rPr lang="es-ES" sz="1800" dirty="0"/>
              <a:t/>
            </a:r>
            <a:br>
              <a:rPr lang="es-ES" sz="1800" dirty="0"/>
            </a:br>
            <a:endParaRPr lang="es-ES" sz="1800" dirty="0"/>
          </a:p>
        </p:txBody>
      </p:sp>
      <p:pic>
        <p:nvPicPr>
          <p:cNvPr id="5" name="Imagen 4"/>
          <p:cNvPicPr>
            <a:picLocks noChangeAspect="1"/>
          </p:cNvPicPr>
          <p:nvPr/>
        </p:nvPicPr>
        <p:blipFill rotWithShape="1">
          <a:blip r:embed="rId2"/>
          <a:srcRect l="272" t="3743" r="43420" b="29591"/>
          <a:stretch/>
        </p:blipFill>
        <p:spPr>
          <a:xfrm>
            <a:off x="2205317" y="2721684"/>
            <a:ext cx="4937761" cy="2637060"/>
          </a:xfrm>
          <a:prstGeom prst="rect">
            <a:avLst/>
          </a:prstGeom>
        </p:spPr>
      </p:pic>
    </p:spTree>
    <p:extLst>
      <p:ext uri="{BB962C8B-B14F-4D97-AF65-F5344CB8AC3E}">
        <p14:creationId xmlns:p14="http://schemas.microsoft.com/office/powerpoint/2010/main" val="3559946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8033" y="311972"/>
            <a:ext cx="10955767" cy="5864991"/>
          </a:xfrm>
        </p:spPr>
        <p:txBody>
          <a:bodyPr>
            <a:normAutofit fontScale="25000" lnSpcReduction="20000"/>
          </a:bodyPr>
          <a:lstStyle/>
          <a:p>
            <a:r>
              <a:rPr lang="es-ES" sz="6400" b="1" dirty="0"/>
              <a:t>Se sostiene que los sistemas educativos son cómplices de los malos tratos infantiles debido a la</a:t>
            </a:r>
            <a:r>
              <a:rPr lang="es-ES" sz="6400" b="1" dirty="0" smtClean="0"/>
              <a:t>: </a:t>
            </a:r>
            <a:r>
              <a:rPr lang="es-ES" sz="6400" dirty="0"/>
              <a:t>violencia </a:t>
            </a:r>
            <a:r>
              <a:rPr lang="es-ES" sz="6400" dirty="0" smtClean="0"/>
              <a:t>sistémica</a:t>
            </a:r>
          </a:p>
          <a:p>
            <a:r>
              <a:rPr lang="es-ES" sz="6400" b="1" dirty="0"/>
              <a:t>La violencia sistémica impulsa a los estudiantes menos favorecidos a desaparecer del sistema escolar y de la competición por el éxito económico, pero su efecto sobre los alumnos «de éxito» también </a:t>
            </a:r>
            <a:r>
              <a:rPr lang="es-ES" sz="6400" b="1" dirty="0" smtClean="0"/>
              <a:t>es: perturbador</a:t>
            </a:r>
            <a:endParaRPr lang="es-ES" sz="6400" dirty="0" smtClean="0"/>
          </a:p>
          <a:p>
            <a:r>
              <a:rPr lang="es-ES" sz="6400" dirty="0" smtClean="0"/>
              <a:t>Cuando los niños manifiestan una </a:t>
            </a:r>
            <a:r>
              <a:rPr lang="es-ES" sz="6400" b="1" dirty="0"/>
              <a:t>conducta es regularmente agresiva y violenta, constantemente golpea, muerde, avienta, no respeta reglas ni a sus compañeros; la educadora al identificar esta problemática pidió entrevistarse con la mamá, luego de este encuentro pudo darse cuenta que la pequeña carece de límites y reglas de convivencia en casa que le permitan desarrollarse de manera normal. Con esto se deduce que a la niña le hace falta poner en práctica</a:t>
            </a:r>
            <a:r>
              <a:rPr lang="es-ES" sz="6400" b="1" dirty="0" smtClean="0"/>
              <a:t>: </a:t>
            </a:r>
            <a:r>
              <a:rPr lang="es-ES" sz="6400" dirty="0"/>
              <a:t>conductismo </a:t>
            </a:r>
            <a:r>
              <a:rPr lang="es-ES" sz="6400" dirty="0" smtClean="0"/>
              <a:t>social</a:t>
            </a:r>
          </a:p>
          <a:p>
            <a:r>
              <a:rPr lang="es-ES" sz="6400" b="1" dirty="0"/>
              <a:t>Se reconocen los logros y predomina una valoración positiva de sus integrantes, las personas se sienten valiosas, existe identidad con la comunidad, se favorece el crecimiento, el desarrollo personal y la creatividad, existen estrategias positivas de resolución de conflicto y se percibe un clima de justicia. Las anteriores son algunas de las características que posee un </a:t>
            </a:r>
            <a:r>
              <a:rPr lang="es-ES" sz="6400" b="1" dirty="0" smtClean="0"/>
              <a:t>clima: </a:t>
            </a:r>
            <a:r>
              <a:rPr lang="es-ES" sz="6400" dirty="0" smtClean="0"/>
              <a:t>social nutritivo</a:t>
            </a:r>
          </a:p>
          <a:p>
            <a:r>
              <a:rPr lang="es-ES" sz="6400" b="1" dirty="0"/>
              <a:t>Una concepción autoritaria de educación, excesiva rigidez en las jerarquías, sistemas de control donde prevalece lo coercitivo, concepción de respeto, unidireccional, concepción de obediencia que no permita la divergencia, no dar espacio y evitar los conflictos propios de las escuelas; estas son algunas características que </a:t>
            </a:r>
            <a:r>
              <a:rPr lang="es-ES" sz="6400" b="1" dirty="0" smtClean="0"/>
              <a:t>favorecerían: violencia</a:t>
            </a:r>
            <a:r>
              <a:rPr lang="es-ES" sz="6400" dirty="0" smtClean="0"/>
              <a:t> </a:t>
            </a:r>
            <a:r>
              <a:rPr lang="es-ES" sz="6400" dirty="0"/>
              <a:t>en la </a:t>
            </a:r>
            <a:r>
              <a:rPr lang="es-ES" sz="6400" dirty="0" smtClean="0"/>
              <a:t>escuela.</a:t>
            </a:r>
          </a:p>
          <a:p>
            <a:r>
              <a:rPr lang="es-ES" sz="6400" b="1" dirty="0"/>
              <a:t>Muestran una menor consideración que sus pares hacia los problemas de las personas que los rodean, esto implica despreocupación por los sentimientos de los otros y poca capacidad de empatía, presentan déficit atencional, han vivenciado frustraciones académicas, poseen escasas estrategias de resolución de problemas, en sus relaciones sociales presentan poca capacidad de autocontrol, esto implica un alto nivel de impulsividad; son algunas de las características de niños y jóvenes </a:t>
            </a:r>
            <a:r>
              <a:rPr lang="es-ES" sz="6400" b="1" dirty="0" smtClean="0"/>
              <a:t>:</a:t>
            </a:r>
            <a:r>
              <a:rPr lang="es-ES" sz="6400" dirty="0"/>
              <a:t>tendencias </a:t>
            </a:r>
            <a:r>
              <a:rPr lang="es-ES" sz="6400" dirty="0" smtClean="0"/>
              <a:t>violentas</a:t>
            </a:r>
          </a:p>
          <a:p>
            <a:r>
              <a:rPr lang="es-MX" sz="6400" dirty="0" smtClean="0"/>
              <a:t>El </a:t>
            </a:r>
            <a:r>
              <a:rPr lang="es-ES" sz="6400" b="1" dirty="0"/>
              <a:t>niño que constantemente rompe los trabajos de todos sus compañeros, la educadora lo hace reflexionar acerca de su comportamiento pero aunque promete no hacerlo de nuevo lo volvía a hacer una y otra vez. La educadora un día le comentó ¿qué pasaría si yo tomo tu trabajo y lo rompo en pedazos? – el niño primero se enfadó y amenazó con romper el cuaderno de la maestra, ella le pregunta que ¿por qué lo haría? Él contesta: porque tú rompes el mío. Ella le hace entender con esto que no es correcto lo que hace con sus compañeros a este ejercicio lo conocemos como</a:t>
            </a:r>
            <a:r>
              <a:rPr lang="es-ES" sz="6400" b="1" dirty="0" smtClean="0"/>
              <a:t>: </a:t>
            </a:r>
            <a:r>
              <a:rPr lang="es-ES" sz="6400" dirty="0"/>
              <a:t>toma de </a:t>
            </a:r>
            <a:r>
              <a:rPr lang="es-ES" sz="6400" dirty="0" smtClean="0"/>
              <a:t>perspectiva</a:t>
            </a:r>
          </a:p>
          <a:p>
            <a:r>
              <a:rPr lang="es-ES" sz="6400" b="1" dirty="0"/>
              <a:t>Un niño constantemente hace cosas que dañan a sus compañeros. Un día tomó un marcador de agua y rayó el </a:t>
            </a:r>
            <a:r>
              <a:rPr lang="es-ES" sz="6400" b="1" dirty="0" err="1"/>
              <a:t>pintarrón</a:t>
            </a:r>
            <a:r>
              <a:rPr lang="es-ES" sz="6400" b="1" dirty="0"/>
              <a:t>, la educadora al darse cuenta castigó al grupo y no les permitió salir al recreo hasta que alguien diga quien lo hizo. El niños observa la situación pero como no quiere ser regañado no comenta que fue él. La educadora comienza a hacer ejercicios de reflexión acerca de no mentir y de decir la verdad ella insistía en no afectar a todos con la consecuencia. Con esto hace pensar a al alumno en lo que otros sienten y en que sus acciones le afectan a el mismo con este ejercicio se desarrolla la</a:t>
            </a:r>
            <a:r>
              <a:rPr lang="es-ES" sz="6400" b="1" dirty="0" smtClean="0"/>
              <a:t>: </a:t>
            </a:r>
            <a:r>
              <a:rPr lang="es-ES" sz="6400" dirty="0"/>
              <a:t>capacidad de empatía</a:t>
            </a:r>
            <a:r>
              <a:rPr lang="es-ES" sz="6400" dirty="0"/>
              <a:t/>
            </a:r>
            <a:br>
              <a:rPr lang="es-ES" sz="6400" dirty="0"/>
            </a:br>
            <a:r>
              <a:rPr lang="es-ES" sz="6400" dirty="0"/>
              <a:t/>
            </a:r>
            <a:br>
              <a:rPr lang="es-ES" sz="6400" dirty="0"/>
            </a:br>
            <a:endParaRPr lang="es-ES" sz="6400" dirty="0" smtClean="0"/>
          </a:p>
          <a:p>
            <a:r>
              <a:rPr lang="es-ES" sz="6400" dirty="0"/>
              <a:t/>
            </a:r>
            <a:br>
              <a:rPr lang="es-ES" sz="6400" dirty="0"/>
            </a:br>
            <a:r>
              <a:rPr lang="es-ES" sz="1800" dirty="0"/>
              <a:t/>
            </a:r>
            <a:br>
              <a:rPr lang="es-ES" sz="1800" dirty="0"/>
            </a:br>
            <a:r>
              <a:rPr lang="es-ES" sz="1800" dirty="0"/>
              <a:t/>
            </a:r>
            <a:br>
              <a:rPr lang="es-ES" sz="1800" dirty="0"/>
            </a:br>
            <a:endParaRPr lang="es-ES" sz="1800" dirty="0"/>
          </a:p>
        </p:txBody>
      </p:sp>
    </p:spTree>
    <p:extLst>
      <p:ext uri="{BB962C8B-B14F-4D97-AF65-F5344CB8AC3E}">
        <p14:creationId xmlns:p14="http://schemas.microsoft.com/office/powerpoint/2010/main" val="163558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08791" y="290456"/>
            <a:ext cx="10945009" cy="5886507"/>
          </a:xfrm>
        </p:spPr>
        <p:txBody>
          <a:bodyPr>
            <a:normAutofit/>
          </a:bodyPr>
          <a:lstStyle/>
          <a:p>
            <a:r>
              <a:rPr lang="es-ES" sz="1600" b="1" dirty="0"/>
              <a:t>En el salón de clases la educadora constantemente recalca a los niños las reglas de convivencia y trabaja con ellos estrategias que les permitan relacionarse entre ellos; esto para fomentar en el niño el hacer el bien a otras personas a esto se le define como </a:t>
            </a:r>
            <a:r>
              <a:rPr lang="es-ES" sz="1600" b="1" dirty="0" smtClean="0"/>
              <a:t>fomentar: juicio</a:t>
            </a:r>
            <a:r>
              <a:rPr lang="es-ES" sz="1600" dirty="0" smtClean="0"/>
              <a:t> moral</a:t>
            </a:r>
          </a:p>
          <a:p>
            <a:r>
              <a:rPr lang="es-ES" sz="1600" b="1" dirty="0"/>
              <a:t>Los mecanismos de </a:t>
            </a:r>
            <a:r>
              <a:rPr lang="es-ES" sz="1600" b="1" dirty="0" smtClean="0"/>
              <a:t>autorregulación  </a:t>
            </a:r>
            <a:r>
              <a:rPr lang="es-ES" sz="1600" b="1" dirty="0"/>
              <a:t>permiten al niño controlar sus impulsos, tolerar funciones y esperar. Lo primordial es hacer que el niño tome conciencia de sus </a:t>
            </a:r>
            <a:r>
              <a:rPr lang="es-ES" sz="1600" b="1" dirty="0" smtClean="0"/>
              <a:t>actos.</a:t>
            </a:r>
          </a:p>
          <a:p>
            <a:r>
              <a:rPr lang="es-ES" sz="1600" b="1" dirty="0"/>
              <a:t>Es el programa que apoya directamente con la prevención de la violencia en </a:t>
            </a:r>
            <a:r>
              <a:rPr lang="es-ES" sz="1600" b="1" dirty="0" smtClean="0"/>
              <a:t>preescolar el programa de educación preescolar por su gran contenido de valores y sentido humano , atención ala inclusión y diversidad.</a:t>
            </a:r>
          </a:p>
          <a:p>
            <a:r>
              <a:rPr lang="es-ES" sz="1600" b="1" dirty="0"/>
              <a:t>Son algunas técnicas de resolución de conflictos en los más pequeños: </a:t>
            </a:r>
            <a:endParaRPr lang="es-ES" sz="1600" b="1" dirty="0" smtClean="0"/>
          </a:p>
          <a:p>
            <a:r>
              <a:rPr lang="es-ES" sz="1600" b="1" dirty="0" smtClean="0"/>
              <a:t> </a:t>
            </a:r>
            <a:r>
              <a:rPr lang="es-ES" sz="1600" b="1" dirty="0"/>
              <a:t>expresar lo que siento </a:t>
            </a:r>
            <a:endParaRPr lang="es-ES" sz="1600" b="1" dirty="0" smtClean="0"/>
          </a:p>
          <a:p>
            <a:r>
              <a:rPr lang="es-ES" sz="1600" b="1" dirty="0"/>
              <a:t>respirar antes de hablar </a:t>
            </a:r>
            <a:endParaRPr lang="es-ES" sz="1600" b="1" dirty="0" smtClean="0"/>
          </a:p>
          <a:p>
            <a:r>
              <a:rPr lang="es-ES" sz="1600" b="1" dirty="0"/>
              <a:t>pedir ayuda a un </a:t>
            </a:r>
            <a:r>
              <a:rPr lang="es-ES" sz="1600" b="1" dirty="0" smtClean="0"/>
              <a:t>adulto</a:t>
            </a:r>
          </a:p>
          <a:p>
            <a:r>
              <a:rPr lang="es-ES" sz="1600" b="1" dirty="0"/>
              <a:t>ponerse de acuerdo </a:t>
            </a:r>
            <a:endParaRPr lang="es-ES" sz="1600" b="1" dirty="0" smtClean="0"/>
          </a:p>
          <a:p>
            <a:r>
              <a:rPr lang="es-ES" sz="1600" b="1" dirty="0"/>
              <a:t>retirarse y jugar con otro niño</a:t>
            </a:r>
            <a:r>
              <a:rPr lang="es-ES" sz="1600" dirty="0"/>
              <a:t/>
            </a:r>
            <a:br>
              <a:rPr lang="es-ES" sz="1600" dirty="0"/>
            </a:br>
            <a:r>
              <a:rPr lang="es-ES" sz="1600" b="1" dirty="0"/>
              <a:t>Son algunas etapas de la resolución de conflictos:</a:t>
            </a:r>
            <a:br>
              <a:rPr lang="es-ES" sz="1600" b="1" dirty="0"/>
            </a:br>
            <a:r>
              <a:rPr lang="es-ES" sz="1600" b="1" dirty="0"/>
              <a:t> definir el </a:t>
            </a:r>
            <a:r>
              <a:rPr lang="es-ES" sz="1600" b="1" dirty="0" smtClean="0"/>
              <a:t>problema</a:t>
            </a:r>
          </a:p>
          <a:p>
            <a:r>
              <a:rPr lang="es-ES" sz="1600" b="1" dirty="0"/>
              <a:t>prever las consecuencias </a:t>
            </a:r>
            <a:endParaRPr lang="es-ES" sz="1600" b="1" dirty="0" smtClean="0"/>
          </a:p>
          <a:p>
            <a:r>
              <a:rPr lang="es-ES" sz="1600" b="1" dirty="0"/>
              <a:t>escoger una solución</a:t>
            </a:r>
            <a:endParaRPr lang="es-ES" sz="1600" dirty="0"/>
          </a:p>
        </p:txBody>
      </p:sp>
    </p:spTree>
    <p:extLst>
      <p:ext uri="{BB962C8B-B14F-4D97-AF65-F5344CB8AC3E}">
        <p14:creationId xmlns:p14="http://schemas.microsoft.com/office/powerpoint/2010/main" val="3629777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780</Words>
  <Application>Microsoft Office PowerPoint</Application>
  <PresentationFormat>Panorámica</PresentationFormat>
  <Paragraphs>32</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Repaso y cierre de la unidad uno.</vt:lpstr>
      <vt:lpstr>Presentación de PowerPoint</vt:lpstr>
      <vt:lpstr>Presentación de PowerPoint</vt:lpstr>
      <vt:lpstr>Presentación de PowerPoint</vt:lpstr>
      <vt:lpstr>Presentación de PowerPoint</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Repaso y cierre de la unidad uno.</dc:title>
  <dc:creator>CCPA</dc:creator>
  <cp:lastModifiedBy>CCPA</cp:lastModifiedBy>
  <cp:revision>7</cp:revision>
  <dcterms:created xsi:type="dcterms:W3CDTF">2018-10-08T18:34:28Z</dcterms:created>
  <dcterms:modified xsi:type="dcterms:W3CDTF">2018-10-09T23:54:27Z</dcterms:modified>
</cp:coreProperties>
</file>