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2052" y="9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DE8D9-F7D3-427C-A05C-EAB4CF5DA0F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849C37A-74CF-4F57-A368-08D116B490B8}">
      <dgm:prSet phldrT="[Texto]"/>
      <dgm:spPr/>
      <dgm:t>
        <a:bodyPr/>
        <a:lstStyle/>
        <a:p>
          <a:r>
            <a:rPr lang="es-ES" dirty="0" smtClean="0"/>
            <a:t>Preescolar</a:t>
          </a:r>
          <a:endParaRPr lang="es-ES" dirty="0"/>
        </a:p>
      </dgm:t>
    </dgm:pt>
    <dgm:pt modelId="{4A9B7CDB-32A1-4D7B-89B7-7D378A45623B}" type="parTrans" cxnId="{F08FF61A-A598-43A3-93F7-DDC571A97871}">
      <dgm:prSet/>
      <dgm:spPr/>
      <dgm:t>
        <a:bodyPr/>
        <a:lstStyle/>
        <a:p>
          <a:endParaRPr lang="es-ES"/>
        </a:p>
      </dgm:t>
    </dgm:pt>
    <dgm:pt modelId="{A0B09740-FDB5-4D59-9311-9B06447075BB}" type="sibTrans" cxnId="{F08FF61A-A598-43A3-93F7-DDC571A97871}">
      <dgm:prSet/>
      <dgm:spPr/>
      <dgm:t>
        <a:bodyPr/>
        <a:lstStyle/>
        <a:p>
          <a:endParaRPr lang="es-ES"/>
        </a:p>
      </dgm:t>
    </dgm:pt>
    <dgm:pt modelId="{FB12F974-A500-4FE7-8ED0-BDE0C5595BB8}">
      <dgm:prSet phldrT="[Texto]"/>
      <dgm:spPr/>
      <dgm:t>
        <a:bodyPr/>
        <a:lstStyle/>
        <a:p>
          <a:r>
            <a:rPr lang="es-ES" dirty="0" smtClean="0"/>
            <a:t>Primaria</a:t>
          </a:r>
          <a:endParaRPr lang="es-ES" dirty="0"/>
        </a:p>
      </dgm:t>
    </dgm:pt>
    <dgm:pt modelId="{BA28CB99-B8A2-4760-97EC-8117E47A932F}" type="parTrans" cxnId="{706C2AB9-5580-4015-8DFD-7FCCFA51F72C}">
      <dgm:prSet/>
      <dgm:spPr/>
      <dgm:t>
        <a:bodyPr/>
        <a:lstStyle/>
        <a:p>
          <a:endParaRPr lang="es-ES"/>
        </a:p>
      </dgm:t>
    </dgm:pt>
    <dgm:pt modelId="{9FAE9DA1-29DF-414B-BB40-E969405F9EF5}" type="sibTrans" cxnId="{706C2AB9-5580-4015-8DFD-7FCCFA51F72C}">
      <dgm:prSet/>
      <dgm:spPr/>
      <dgm:t>
        <a:bodyPr/>
        <a:lstStyle/>
        <a:p>
          <a:endParaRPr lang="es-ES"/>
        </a:p>
      </dgm:t>
    </dgm:pt>
    <dgm:pt modelId="{E59C3325-7E26-4636-B899-8E9D042B62CC}" type="pres">
      <dgm:prSet presAssocID="{A5BDE8D9-F7D3-427C-A05C-EAB4CF5DA0FE}" presName="compositeShape" presStyleCnt="0">
        <dgm:presLayoutVars>
          <dgm:chMax val="7"/>
          <dgm:dir/>
          <dgm:resizeHandles val="exact"/>
        </dgm:presLayoutVars>
      </dgm:prSet>
      <dgm:spPr/>
    </dgm:pt>
    <dgm:pt modelId="{4546EBA8-2285-4846-A2A7-4471C5DA6BA4}" type="pres">
      <dgm:prSet presAssocID="{C849C37A-74CF-4F57-A368-08D116B490B8}" presName="circ1" presStyleLbl="vennNode1" presStyleIdx="0" presStyleCnt="2"/>
      <dgm:spPr/>
    </dgm:pt>
    <dgm:pt modelId="{1DABEE2D-1881-4506-AB66-23C10570685F}" type="pres">
      <dgm:prSet presAssocID="{C849C37A-74CF-4F57-A368-08D116B490B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9B31AD-39E7-4E6D-8C21-B2CBD57605D8}" type="pres">
      <dgm:prSet presAssocID="{FB12F974-A500-4FE7-8ED0-BDE0C5595BB8}" presName="circ2" presStyleLbl="vennNode1" presStyleIdx="1" presStyleCnt="2"/>
      <dgm:spPr/>
    </dgm:pt>
    <dgm:pt modelId="{8116D928-4B4F-43C5-AEED-017228691CB4}" type="pres">
      <dgm:prSet presAssocID="{FB12F974-A500-4FE7-8ED0-BDE0C5595BB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08FF61A-A598-43A3-93F7-DDC571A97871}" srcId="{A5BDE8D9-F7D3-427C-A05C-EAB4CF5DA0FE}" destId="{C849C37A-74CF-4F57-A368-08D116B490B8}" srcOrd="0" destOrd="0" parTransId="{4A9B7CDB-32A1-4D7B-89B7-7D378A45623B}" sibTransId="{A0B09740-FDB5-4D59-9311-9B06447075BB}"/>
    <dgm:cxn modelId="{75B6E57A-87B1-42EB-9E11-4F0D6E8C2E81}" type="presOf" srcId="{A5BDE8D9-F7D3-427C-A05C-EAB4CF5DA0FE}" destId="{E59C3325-7E26-4636-B899-8E9D042B62CC}" srcOrd="0" destOrd="0" presId="urn:microsoft.com/office/officeart/2005/8/layout/venn1"/>
    <dgm:cxn modelId="{11652EBF-3B8E-412F-A298-A5B260E5504E}" type="presOf" srcId="{FB12F974-A500-4FE7-8ED0-BDE0C5595BB8}" destId="{8116D928-4B4F-43C5-AEED-017228691CB4}" srcOrd="1" destOrd="0" presId="urn:microsoft.com/office/officeart/2005/8/layout/venn1"/>
    <dgm:cxn modelId="{706C2AB9-5580-4015-8DFD-7FCCFA51F72C}" srcId="{A5BDE8D9-F7D3-427C-A05C-EAB4CF5DA0FE}" destId="{FB12F974-A500-4FE7-8ED0-BDE0C5595BB8}" srcOrd="1" destOrd="0" parTransId="{BA28CB99-B8A2-4760-97EC-8117E47A932F}" sibTransId="{9FAE9DA1-29DF-414B-BB40-E969405F9EF5}"/>
    <dgm:cxn modelId="{7B4D14A8-B445-481E-882E-A3BBA41445E8}" type="presOf" srcId="{FB12F974-A500-4FE7-8ED0-BDE0C5595BB8}" destId="{2C9B31AD-39E7-4E6D-8C21-B2CBD57605D8}" srcOrd="0" destOrd="0" presId="urn:microsoft.com/office/officeart/2005/8/layout/venn1"/>
    <dgm:cxn modelId="{E6E068E7-6C7E-4AEB-9760-17AE09CE3E1B}" type="presOf" srcId="{C849C37A-74CF-4F57-A368-08D116B490B8}" destId="{1DABEE2D-1881-4506-AB66-23C10570685F}" srcOrd="1" destOrd="0" presId="urn:microsoft.com/office/officeart/2005/8/layout/venn1"/>
    <dgm:cxn modelId="{D256EA44-6F34-45E7-B183-EB481283EA23}" type="presOf" srcId="{C849C37A-74CF-4F57-A368-08D116B490B8}" destId="{4546EBA8-2285-4846-A2A7-4471C5DA6BA4}" srcOrd="0" destOrd="0" presId="urn:microsoft.com/office/officeart/2005/8/layout/venn1"/>
    <dgm:cxn modelId="{B2ED74B2-701F-42BE-A819-0A16FD7FA6C0}" type="presParOf" srcId="{E59C3325-7E26-4636-B899-8E9D042B62CC}" destId="{4546EBA8-2285-4846-A2A7-4471C5DA6BA4}" srcOrd="0" destOrd="0" presId="urn:microsoft.com/office/officeart/2005/8/layout/venn1"/>
    <dgm:cxn modelId="{4F2CA23C-3F96-44B3-9F56-ABF39F6AD2E5}" type="presParOf" srcId="{E59C3325-7E26-4636-B899-8E9D042B62CC}" destId="{1DABEE2D-1881-4506-AB66-23C10570685F}" srcOrd="1" destOrd="0" presId="urn:microsoft.com/office/officeart/2005/8/layout/venn1"/>
    <dgm:cxn modelId="{160EA22E-C204-465E-8AFE-57DEF0A16EB1}" type="presParOf" srcId="{E59C3325-7E26-4636-B899-8E9D042B62CC}" destId="{2C9B31AD-39E7-4E6D-8C21-B2CBD57605D8}" srcOrd="2" destOrd="0" presId="urn:microsoft.com/office/officeart/2005/8/layout/venn1"/>
    <dgm:cxn modelId="{8AC4B8CC-5458-4FEC-8D75-1198D41659A1}" type="presParOf" srcId="{E59C3325-7E26-4636-B899-8E9D042B62CC}" destId="{8116D928-4B4F-43C5-AEED-017228691CB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6EBA8-2285-4846-A2A7-4471C5DA6BA4}">
      <dsp:nvSpPr>
        <dsp:cNvPr id="0" name=""/>
        <dsp:cNvSpPr/>
      </dsp:nvSpPr>
      <dsp:spPr>
        <a:xfrm>
          <a:off x="182879" y="453813"/>
          <a:ext cx="4511040" cy="45110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Preescolar</a:t>
          </a:r>
          <a:endParaRPr lang="es-ES" sz="4800" kern="1200" dirty="0"/>
        </a:p>
      </dsp:txBody>
      <dsp:txXfrm>
        <a:off x="812799" y="985762"/>
        <a:ext cx="2600960" cy="3447142"/>
      </dsp:txXfrm>
    </dsp:sp>
    <dsp:sp modelId="{2C9B31AD-39E7-4E6D-8C21-B2CBD57605D8}">
      <dsp:nvSpPr>
        <dsp:cNvPr id="0" name=""/>
        <dsp:cNvSpPr/>
      </dsp:nvSpPr>
      <dsp:spPr>
        <a:xfrm>
          <a:off x="3434080" y="453813"/>
          <a:ext cx="4511040" cy="45110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Primaria</a:t>
          </a:r>
          <a:endParaRPr lang="es-ES" sz="4800" kern="1200" dirty="0"/>
        </a:p>
      </dsp:txBody>
      <dsp:txXfrm>
        <a:off x="4714240" y="985762"/>
        <a:ext cx="2600960" cy="3447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11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9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62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904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89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4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7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88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91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76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53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7A7B-35D3-4D15-ABD2-46749DA88CD6}" type="datetimeFigureOut">
              <a:rPr lang="es-MX" smtClean="0"/>
              <a:t>30/09/2019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7D9A-1EA3-4A34-A9A2-3898EDE229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94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Diagrama de </a:t>
            </a:r>
            <a:r>
              <a:rPr lang="es-MX" dirty="0" err="1" smtClean="0"/>
              <a:t>Venn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28433723"/>
              </p:ext>
            </p:extLst>
          </p:nvPr>
        </p:nvGraphicFramePr>
        <p:xfrm>
          <a:off x="2032000" y="123467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61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752114"/>
              </p:ext>
            </p:extLst>
          </p:nvPr>
        </p:nvGraphicFramePr>
        <p:xfrm>
          <a:off x="2032000" y="1665596"/>
          <a:ext cx="8128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22705831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83422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Lectura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Contenido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287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effectLst/>
                        </a:rPr>
                        <a:t>1. </a:t>
                      </a:r>
                      <a:r>
                        <a:rPr lang="es-MX" sz="1800" dirty="0" smtClean="0">
                          <a:effectLst/>
                        </a:rPr>
                        <a:t>Agresividad, violencia y Paz” de Carbajal, P. (2002) </a:t>
                      </a:r>
                      <a:endParaRPr lang="es-MX" sz="3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effectLst/>
                        </a:rPr>
                        <a:t>a) Las características de la agresividad y la violencia para posteriormente diferenciarlas</a:t>
                      </a:r>
                    </a:p>
                    <a:p>
                      <a:r>
                        <a:rPr lang="es-MX" sz="1800" dirty="0" smtClean="0">
                          <a:effectLst/>
                        </a:rPr>
                        <a:t>b) Conceptos de violencia y agresividad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24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2. Agresividad injustificada entre Preescolares de Ortega y </a:t>
                      </a:r>
                      <a:r>
                        <a:rPr lang="es-MX" sz="1800" dirty="0" err="1" smtClean="0">
                          <a:effectLst/>
                        </a:rPr>
                        <a:t>Monks</a:t>
                      </a:r>
                      <a:r>
                        <a:rPr lang="es-MX" sz="1800" dirty="0" smtClean="0">
                          <a:effectLst/>
                        </a:rPr>
                        <a:t> (2005) </a:t>
                      </a:r>
                      <a:endParaRPr lang="es-MX" sz="3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Características que posee la agresividad injustificada y los instrumentos que posibilitan identificarla. </a:t>
                      </a:r>
                      <a:endParaRPr lang="es-MX" sz="3200" dirty="0" smtClean="0">
                        <a:effectLst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15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3. Escuelas, complicidad y fuentes de violencia” de Ross, J (1999) </a:t>
                      </a:r>
                      <a:endParaRPr lang="es-MX" sz="3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Las formas en que la escuela favorece violencia sistémica. </a:t>
                      </a:r>
                      <a:endParaRPr lang="es-MX" sz="3200" dirty="0" smtClean="0">
                        <a:effectLst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41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4. Contra la violencia la formación en convivencia de Mena, I. (2003)</a:t>
                      </a:r>
                      <a:endParaRPr lang="es-MX" sz="3200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Las condiciones y los contextos que favorecen o previenen la violencia.</a:t>
                      </a:r>
                      <a:endParaRPr lang="es-MX" sz="32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004919"/>
                  </a:ext>
                </a:extLst>
              </a:tr>
            </a:tbl>
          </a:graphicData>
        </a:graphic>
      </p:graphicFrame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38200" y="312575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Tarea: fichas de trabajo de ideas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7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de la ficha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3050"/>
            <a:ext cx="5791200" cy="4633913"/>
          </a:xfrm>
        </p:spPr>
        <p:txBody>
          <a:bodyPr>
            <a:normAutofit fontScale="55000" lnSpcReduction="20000"/>
          </a:bodyPr>
          <a:lstStyle/>
          <a:p>
            <a:r>
              <a:rPr lang="es-MX" sz="3600" b="1" dirty="0" smtClean="0">
                <a:latin typeface="+mj-lt"/>
              </a:rPr>
              <a:t>Encabezado / título</a:t>
            </a:r>
          </a:p>
          <a:p>
            <a:r>
              <a:rPr lang="es-MX" sz="3600" b="1" dirty="0" smtClean="0">
                <a:latin typeface="+mj-lt"/>
              </a:rPr>
              <a:t>Contenido</a:t>
            </a:r>
          </a:p>
          <a:p>
            <a:r>
              <a:rPr lang="es-MX" sz="3300" b="1" dirty="0" smtClean="0">
                <a:latin typeface="+mj-lt"/>
              </a:rPr>
              <a:t>Referencia:</a:t>
            </a:r>
          </a:p>
          <a:p>
            <a:r>
              <a:rPr lang="es-MX" dirty="0"/>
              <a:t>Ávila-Camacho, G., Palmares-Villarreal, G. y Arreola-González, A. (2019</a:t>
            </a:r>
            <a:r>
              <a:rPr lang="es-MX" i="1" dirty="0"/>
              <a:t>). Diagnóstico del desempeño docente en la ejecución de una secuencia didáctica</a:t>
            </a:r>
            <a:r>
              <a:rPr lang="es-MX" dirty="0"/>
              <a:t>. En Muñoz Mancillas y Barraza Macías (Eds.). </a:t>
            </a:r>
            <a:r>
              <a:rPr lang="es-MX" i="1" dirty="0"/>
              <a:t>Formación docente. Reflexión e indagación en sus dimensiones constructivistas. </a:t>
            </a:r>
            <a:r>
              <a:rPr lang="es-MX" dirty="0"/>
              <a:t>(pp. 83-99). Recuperado de https://bit.ly/2m07tE1</a:t>
            </a:r>
          </a:p>
          <a:p>
            <a:r>
              <a:rPr lang="es-MX" dirty="0"/>
              <a:t> </a:t>
            </a:r>
          </a:p>
          <a:p>
            <a:r>
              <a:rPr lang="es-MX" dirty="0" err="1"/>
              <a:t>Barabtarlo</a:t>
            </a:r>
            <a:r>
              <a:rPr lang="es-MX" dirty="0"/>
              <a:t> y </a:t>
            </a:r>
            <a:r>
              <a:rPr lang="es-MX" dirty="0" err="1"/>
              <a:t>Zedansky</a:t>
            </a:r>
            <a:r>
              <a:rPr lang="es-MX" dirty="0"/>
              <a:t>, A. (2002). </a:t>
            </a:r>
            <a:r>
              <a:rPr lang="es-MX" i="1" dirty="0"/>
              <a:t>Investigación acción. Una didáctica para la formación de profesores.</a:t>
            </a:r>
            <a:r>
              <a:rPr lang="es-MX" dirty="0"/>
              <a:t> México: Castellanos Editores.</a:t>
            </a:r>
          </a:p>
          <a:p>
            <a:r>
              <a:rPr lang="es-MX" dirty="0"/>
              <a:t> </a:t>
            </a:r>
          </a:p>
          <a:p>
            <a:r>
              <a:rPr lang="es-MX" dirty="0"/>
              <a:t>Cano-García, M.E. (2008). La Evaluación por Competencias en la Educación Superior. </a:t>
            </a:r>
            <a:r>
              <a:rPr lang="es-MX" i="1" dirty="0"/>
              <a:t>Profesorado. Revista de Currículum y Formación de Profesorado</a:t>
            </a:r>
            <a:r>
              <a:rPr lang="es-MX" dirty="0"/>
              <a:t>, </a:t>
            </a:r>
            <a:r>
              <a:rPr lang="es-MX" i="1" dirty="0"/>
              <a:t>12</a:t>
            </a:r>
            <a:r>
              <a:rPr lang="es-MX" dirty="0"/>
              <a:t>(3), 1-16. Recuperado de https://goo.gl/DicGzV</a:t>
            </a:r>
          </a:p>
          <a:p>
            <a:r>
              <a:rPr lang="es-MX" dirty="0"/>
              <a:t> </a:t>
            </a:r>
          </a:p>
          <a:p>
            <a:r>
              <a:rPr lang="es-MX" dirty="0"/>
              <a:t> Casanova, M.A. (2012). El Diseño Curricular como Factor de Calidad Educativa. </a:t>
            </a:r>
            <a:r>
              <a:rPr lang="es-MX" i="1" dirty="0"/>
              <a:t>Revista Iberoamericana sobre Calidad, Eficacia y Cambio en Educación, 10</a:t>
            </a:r>
            <a:r>
              <a:rPr lang="es-MX" dirty="0"/>
              <a:t>(4). Recuperado de https://</a:t>
            </a:r>
            <a:r>
              <a:rPr lang="es-MX" dirty="0" smtClean="0"/>
              <a:t>goo.gl/F1x</a:t>
            </a:r>
          </a:p>
          <a:p>
            <a:pPr marL="457200" lvl="1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4375" t="28222" r="39750" b="26000"/>
          <a:stretch/>
        </p:blipFill>
        <p:spPr>
          <a:xfrm>
            <a:off x="6629400" y="2247900"/>
            <a:ext cx="5192606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200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Times New Roman</vt:lpstr>
      <vt:lpstr>Tema de Office</vt:lpstr>
      <vt:lpstr>Diagrama de Venn</vt:lpstr>
      <vt:lpstr>Tarea: fichas de trabajo de ideas</vt:lpstr>
      <vt:lpstr>Elementos de la ficha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2019-09-30T17:11:02Z</dcterms:created>
  <dcterms:modified xsi:type="dcterms:W3CDTF">2019-09-30T17:37:02Z</dcterms:modified>
</cp:coreProperties>
</file>