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E55F-0FC2-49FF-9762-A90F22CEB023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E9FD-8CF2-452B-B935-9EE89928B0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030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E55F-0FC2-49FF-9762-A90F22CEB023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E9FD-8CF2-452B-B935-9EE89928B0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95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E55F-0FC2-49FF-9762-A90F22CEB023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E9FD-8CF2-452B-B935-9EE89928B0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688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E55F-0FC2-49FF-9762-A90F22CEB023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E9FD-8CF2-452B-B935-9EE89928B0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576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E55F-0FC2-49FF-9762-A90F22CEB023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E9FD-8CF2-452B-B935-9EE89928B0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499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E55F-0FC2-49FF-9762-A90F22CEB023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E9FD-8CF2-452B-B935-9EE89928B0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010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E55F-0FC2-49FF-9762-A90F22CEB023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E9FD-8CF2-452B-B935-9EE89928B0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259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E55F-0FC2-49FF-9762-A90F22CEB023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E9FD-8CF2-452B-B935-9EE89928B0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213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E55F-0FC2-49FF-9762-A90F22CEB023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E9FD-8CF2-452B-B935-9EE89928B0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583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E55F-0FC2-49FF-9762-A90F22CEB023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E9FD-8CF2-452B-B935-9EE89928B0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8358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E55F-0FC2-49FF-9762-A90F22CEB023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E9FD-8CF2-452B-B935-9EE89928B0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172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6E55F-0FC2-49FF-9762-A90F22CEB023}" type="datetimeFigureOut">
              <a:rPr lang="es-MX" smtClean="0"/>
              <a:t>14/10/2019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5E9FD-8CF2-452B-B935-9EE89928B0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666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icothema.com/pdf/3128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Agresividad injustificada en preescolar</a:t>
            </a:r>
            <a:endParaRPr lang="es-MX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5">
                    <a:lumMod val="75000"/>
                  </a:schemeClr>
                </a:solidFill>
              </a:rPr>
              <a:t>Ortega y </a:t>
            </a:r>
            <a:r>
              <a:rPr lang="es-MX" dirty="0" err="1" smtClean="0">
                <a:solidFill>
                  <a:schemeClr val="accent5">
                    <a:lumMod val="75000"/>
                  </a:schemeClr>
                </a:solidFill>
              </a:rPr>
              <a:t>Monks</a:t>
            </a:r>
            <a:r>
              <a:rPr lang="es-MX" dirty="0" smtClean="0">
                <a:solidFill>
                  <a:schemeClr val="accent5">
                    <a:lumMod val="75000"/>
                  </a:schemeClr>
                </a:solidFill>
              </a:rPr>
              <a:t> (2005)</a:t>
            </a:r>
          </a:p>
          <a:p>
            <a:r>
              <a:rPr lang="es-MX" dirty="0" smtClean="0">
                <a:hlinkClick r:id="rId2"/>
              </a:rPr>
              <a:t>http://www.psicothema.com/pdf/3128.pdf</a:t>
            </a:r>
            <a:endParaRPr lang="es-MX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845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n para bullying en preesco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827" y="2904565"/>
            <a:ext cx="8951173" cy="3953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1530" y="149972"/>
            <a:ext cx="10515600" cy="1325563"/>
          </a:xfrm>
        </p:spPr>
        <p:txBody>
          <a:bodyPr/>
          <a:lstStyle/>
          <a:p>
            <a:r>
              <a:rPr lang="es-MX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Varones</a:t>
            </a:r>
            <a:endParaRPr lang="es-MX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22415" y="1323191"/>
            <a:ext cx="7090189" cy="5432611"/>
          </a:xfrm>
        </p:spPr>
        <p:txBody>
          <a:bodyPr/>
          <a:lstStyle/>
          <a:p>
            <a:r>
              <a:rPr lang="es-MX" dirty="0"/>
              <a:t>F</a:t>
            </a:r>
            <a:r>
              <a:rPr lang="es-MX" dirty="0" smtClean="0"/>
              <a:t>ueron </a:t>
            </a:r>
            <a:r>
              <a:rPr lang="es-MX" dirty="0"/>
              <a:t>más nominados como agresores tanto por sus iguales, como por los docentes, como en la </a:t>
            </a:r>
            <a:r>
              <a:rPr lang="es-MX" dirty="0" err="1"/>
              <a:t>autonomización</a:t>
            </a:r>
            <a:r>
              <a:rPr lang="es-MX" dirty="0"/>
              <a:t>. </a:t>
            </a:r>
            <a:endParaRPr lang="es-MX" dirty="0" smtClean="0"/>
          </a:p>
          <a:p>
            <a:r>
              <a:rPr lang="es-MX" dirty="0" smtClean="0"/>
              <a:t>Las </a:t>
            </a:r>
            <a:r>
              <a:rPr lang="es-MX" dirty="0"/>
              <a:t>formas prototípicas de agresión masculina (física y verbal directa) están ya presentes en los años preescolares, confirmándose así resultados de estudios previos sobre agresividad en preescolar (Crick, Casas y </a:t>
            </a:r>
            <a:r>
              <a:rPr lang="es-MX" dirty="0" err="1"/>
              <a:t>Mosher</a:t>
            </a:r>
            <a:r>
              <a:rPr lang="es-MX" dirty="0"/>
              <a:t>, 1997; y </a:t>
            </a:r>
            <a:r>
              <a:rPr lang="es-MX" dirty="0" err="1"/>
              <a:t>Monks</a:t>
            </a:r>
            <a:r>
              <a:rPr lang="es-MX" dirty="0"/>
              <a:t> et al., 2003).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9755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Niñas</a:t>
            </a:r>
            <a:endParaRPr lang="es-MX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T</a:t>
            </a:r>
            <a:r>
              <a:rPr lang="es-MX" dirty="0" smtClean="0"/>
              <a:t>ienden </a:t>
            </a:r>
            <a:r>
              <a:rPr lang="es-MX" dirty="0"/>
              <a:t>a ser nominadas, más que los niños, como defensoras o espectadoras, exactamente como ocurre en los años de primaria (</a:t>
            </a:r>
            <a:r>
              <a:rPr lang="es-MX" dirty="0" err="1"/>
              <a:t>Salmivalli</a:t>
            </a:r>
            <a:r>
              <a:rPr lang="es-MX" dirty="0"/>
              <a:t> et al., 1996; y Sutton y Smith, 1999; Ortega y Mora-Merchán, 2000).</a:t>
            </a:r>
          </a:p>
          <a:p>
            <a:endParaRPr lang="es-MX" dirty="0"/>
          </a:p>
        </p:txBody>
      </p:sp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742" y="4000500"/>
            <a:ext cx="6191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086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Estrategias de afrontamiento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96173"/>
          </a:xfrm>
        </p:spPr>
        <p:txBody>
          <a:bodyPr>
            <a:normAutofit/>
          </a:bodyPr>
          <a:lstStyle/>
          <a:p>
            <a:r>
              <a:rPr lang="es-MX" dirty="0" smtClean="0"/>
              <a:t>El </a:t>
            </a:r>
            <a:r>
              <a:rPr lang="es-MX" dirty="0"/>
              <a:t>estudio sevillano revela un orden jerárquico </a:t>
            </a:r>
            <a:r>
              <a:rPr lang="es-MX" dirty="0" smtClean="0"/>
              <a:t>saludable: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informar </a:t>
            </a:r>
            <a:r>
              <a:rPr lang="es-MX" dirty="0"/>
              <a:t>a los </a:t>
            </a:r>
            <a:r>
              <a:rPr lang="es-MX" dirty="0" smtClean="0"/>
              <a:t>adultos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responder </a:t>
            </a:r>
            <a:r>
              <a:rPr lang="es-MX" dirty="0"/>
              <a:t>a la </a:t>
            </a:r>
            <a:r>
              <a:rPr lang="es-MX" dirty="0" smtClean="0"/>
              <a:t>agresión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pedir </a:t>
            </a:r>
            <a:r>
              <a:rPr lang="es-MX" dirty="0"/>
              <a:t>ayuda a un </a:t>
            </a:r>
            <a:r>
              <a:rPr lang="es-MX" dirty="0" smtClean="0"/>
              <a:t>amigo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salir </a:t>
            </a:r>
            <a:r>
              <a:rPr lang="es-MX" dirty="0"/>
              <a:t>corriendo, llorar </a:t>
            </a:r>
            <a:r>
              <a:rPr lang="es-MX" dirty="0" smtClean="0"/>
              <a:t>y 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someterse </a:t>
            </a:r>
            <a:r>
              <a:rPr lang="es-MX" dirty="0"/>
              <a:t>a los agresores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Estos </a:t>
            </a:r>
            <a:r>
              <a:rPr lang="es-MX" dirty="0"/>
              <a:t>datos concuerdan con el estudio inglés, pero no con el realizado por </a:t>
            </a:r>
            <a:r>
              <a:rPr lang="es-MX" dirty="0" err="1"/>
              <a:t>Kochenderfer</a:t>
            </a:r>
            <a:r>
              <a:rPr lang="es-MX" dirty="0"/>
              <a:t> y </a:t>
            </a:r>
            <a:r>
              <a:rPr lang="es-MX" dirty="0" err="1"/>
              <a:t>Ladd</a:t>
            </a:r>
            <a:r>
              <a:rPr lang="es-MX" dirty="0"/>
              <a:t> (1996), que encontraron en su estudio que los varones, más que las chicas, tendían en primer lugar a devolver la agresión.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4217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MX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gresores infantiles</a:t>
            </a:r>
            <a:endParaRPr lang="es-MX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72460" y="1825625"/>
            <a:ext cx="5781339" cy="4351338"/>
          </a:xfrm>
        </p:spPr>
        <p:txBody>
          <a:bodyPr/>
          <a:lstStyle/>
          <a:p>
            <a:r>
              <a:rPr lang="es-MX" dirty="0" smtClean="0"/>
              <a:t>A partir del estudio </a:t>
            </a:r>
            <a:r>
              <a:rPr lang="es-MX" dirty="0"/>
              <a:t>no se puede afirmar un supuesto bastante citado respecto de este tópico (</a:t>
            </a:r>
            <a:r>
              <a:rPr lang="es-MX" dirty="0" err="1"/>
              <a:t>Lagersetz</a:t>
            </a:r>
            <a:r>
              <a:rPr lang="es-MX" dirty="0"/>
              <a:t> et al., 1982; </a:t>
            </a:r>
            <a:r>
              <a:rPr lang="es-MX" dirty="0" err="1"/>
              <a:t>Olweus</a:t>
            </a:r>
            <a:r>
              <a:rPr lang="es-MX" dirty="0"/>
              <a:t>, 1978; 1993a y 1993b; y 1999), que considera que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agresores son físicamente más fuertes que sus iguales; </a:t>
            </a:r>
            <a:r>
              <a:rPr lang="es-MX" dirty="0"/>
              <a:t>no son esos los datos de tendencia del estudio sevillano</a:t>
            </a:r>
          </a:p>
        </p:txBody>
      </p:sp>
      <p:pic>
        <p:nvPicPr>
          <p:cNvPr id="11266" name="Picture 2" descr="Resultado de imagen para bullying en preesco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72" y="2214861"/>
            <a:ext cx="4619021" cy="289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6227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Popularidad</a:t>
            </a:r>
            <a:endParaRPr lang="es-MX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Respecto a la popularidad, hubo una fuerte y positiva correlación de este rol con la escala de preferencia negativa («los compañeros que menos te gustan»), aunque no ocurre lo mismo con los agresores producto de la </a:t>
            </a:r>
            <a:r>
              <a:rPr lang="es-MX" dirty="0" err="1"/>
              <a:t>autonominación</a:t>
            </a:r>
            <a:r>
              <a:rPr lang="es-MX" dirty="0"/>
              <a:t>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93547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MX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gresión y rechazo social</a:t>
            </a:r>
            <a:endParaRPr lang="es-MX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La relación más fuerte entre agresión y rechazo social en esta edad puede estar relacionada con el hallazgo de que los niños pequeños censuran más la agresión que los mayores (</a:t>
            </a:r>
            <a:r>
              <a:rPr lang="es-MX" dirty="0" err="1"/>
              <a:t>Menesini</a:t>
            </a:r>
            <a:r>
              <a:rPr lang="es-MX" dirty="0"/>
              <a:t>, </a:t>
            </a:r>
            <a:r>
              <a:rPr lang="es-MX" dirty="0" err="1"/>
              <a:t>Eslea</a:t>
            </a:r>
            <a:r>
              <a:rPr lang="es-MX" dirty="0"/>
              <a:t>, Smith, Genta, Giannetti, </a:t>
            </a:r>
            <a:r>
              <a:rPr lang="es-MX" dirty="0" err="1"/>
              <a:t>Fonzi</a:t>
            </a:r>
            <a:r>
              <a:rPr lang="es-MX" dirty="0"/>
              <a:t> y </a:t>
            </a:r>
            <a:r>
              <a:rPr lang="es-MX" dirty="0" err="1"/>
              <a:t>Costabile</a:t>
            </a:r>
            <a:r>
              <a:rPr lang="es-MX" dirty="0"/>
              <a:t>, 1997). </a:t>
            </a:r>
            <a:endParaRPr lang="es-MX" dirty="0" smtClean="0"/>
          </a:p>
          <a:p>
            <a:r>
              <a:rPr lang="es-MX" dirty="0" smtClean="0"/>
              <a:t>En </a:t>
            </a:r>
            <a:r>
              <a:rPr lang="es-MX" dirty="0"/>
              <a:t>este sentido, </a:t>
            </a:r>
            <a:r>
              <a:rPr lang="es-MX" dirty="0" err="1"/>
              <a:t>Salmivalli</a:t>
            </a:r>
            <a:r>
              <a:rPr lang="es-MX" dirty="0"/>
              <a:t>, </a:t>
            </a:r>
            <a:r>
              <a:rPr lang="es-MX" dirty="0" err="1"/>
              <a:t>Kaukianen</a:t>
            </a:r>
            <a:r>
              <a:rPr lang="es-MX" dirty="0"/>
              <a:t> y </a:t>
            </a:r>
            <a:r>
              <a:rPr lang="es-MX" dirty="0" err="1"/>
              <a:t>Lagerspetz</a:t>
            </a:r>
            <a:r>
              <a:rPr lang="es-MX" dirty="0"/>
              <a:t> (2000) han informado de que el rechazo social es consecuencia de las formas de agresión </a:t>
            </a:r>
            <a:r>
              <a:rPr lang="es-MX" dirty="0" smtClean="0"/>
              <a:t>directa;</a:t>
            </a:r>
          </a:p>
          <a:p>
            <a:r>
              <a:rPr lang="es-MX" dirty="0" smtClean="0"/>
              <a:t>Mientras </a:t>
            </a:r>
            <a:r>
              <a:rPr lang="es-MX" dirty="0"/>
              <a:t>que la agresión indirecta tiene incluso posibilidades de lograr la aceptación social.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Los </a:t>
            </a:r>
            <a:r>
              <a:rPr lang="es-MX" dirty="0"/>
              <a:t>docentes puntuaran alto en desarrollo social a los nominados como agresores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4444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s-MX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efensores de las víctimas</a:t>
            </a:r>
            <a:endParaRPr lang="es-MX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Los defensores de las víctimas, ya sean nominados por los iguales, por las maestras o por sí </a:t>
            </a:r>
            <a:r>
              <a:rPr lang="es-MX" dirty="0" smtClean="0"/>
              <a:t>mismos:</a:t>
            </a:r>
          </a:p>
          <a:p>
            <a:pPr lvl="1"/>
            <a:r>
              <a:rPr lang="es-MX" dirty="0" smtClean="0"/>
              <a:t> </a:t>
            </a:r>
            <a:r>
              <a:rPr lang="es-MX" dirty="0"/>
              <a:t>se encuentran en los valores medios respecto de la escala de desarrollo físico; </a:t>
            </a:r>
            <a:endParaRPr lang="es-MX" dirty="0" smtClean="0"/>
          </a:p>
          <a:p>
            <a:pPr lvl="1"/>
            <a:r>
              <a:rPr lang="es-MX" dirty="0" smtClean="0"/>
              <a:t>socialmente </a:t>
            </a:r>
            <a:r>
              <a:rPr lang="es-MX" dirty="0"/>
              <a:t>son los más populares y queridos por sus iguales, lo que concuerda con la investigación homóloga realizada en Inglaterra (</a:t>
            </a:r>
            <a:r>
              <a:rPr lang="es-MX" dirty="0" err="1"/>
              <a:t>Monks</a:t>
            </a:r>
            <a:r>
              <a:rPr lang="es-MX" dirty="0"/>
              <a:t> et al., 2003), así como los estudios en primaria (</a:t>
            </a:r>
            <a:r>
              <a:rPr lang="es-MX" dirty="0" err="1"/>
              <a:t>Salmivalli</a:t>
            </a:r>
            <a:r>
              <a:rPr lang="es-MX" dirty="0"/>
              <a:t> et al., 1996).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055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s-MX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olaboradores del agresor</a:t>
            </a:r>
            <a:endParaRPr lang="es-MX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Los colaboradores del agresor, en este estudio, tanto en opinión de sus maestras como en </a:t>
            </a:r>
            <a:r>
              <a:rPr lang="es-MX" dirty="0" err="1"/>
              <a:t>autonomización</a:t>
            </a:r>
            <a:r>
              <a:rPr lang="es-MX" dirty="0"/>
              <a:t> (5</a:t>
            </a:r>
            <a:r>
              <a:rPr lang="es-MX" dirty="0" smtClean="0"/>
              <a:t>%):</a:t>
            </a:r>
          </a:p>
          <a:p>
            <a:pPr lvl="1"/>
            <a:r>
              <a:rPr lang="es-MX" dirty="0" smtClean="0"/>
              <a:t>Son </a:t>
            </a:r>
            <a:r>
              <a:rPr lang="es-MX" dirty="0"/>
              <a:t>muy pocos y no destacan en ninguna de las características que aquí hemos estudiado, salvo en ser, como los agresores, los que más alto en la escala de preferencia negativa («compañeros que no gustan»), </a:t>
            </a:r>
            <a:endParaRPr lang="es-MX" dirty="0" smtClean="0"/>
          </a:p>
          <a:p>
            <a:pPr lvl="1"/>
            <a:r>
              <a:rPr lang="es-MX" dirty="0" smtClean="0"/>
              <a:t>y </a:t>
            </a:r>
            <a:r>
              <a:rPr lang="es-MX" dirty="0"/>
              <a:t>con los defensores en la escala de preferencia positiva («compañeros que gustan»), lo cual es paradójico al tiempo que interesante. </a:t>
            </a:r>
            <a:endParaRPr lang="es-MX" dirty="0" smtClean="0"/>
          </a:p>
          <a:p>
            <a:pPr lvl="1"/>
            <a:r>
              <a:rPr lang="es-MX" dirty="0" smtClean="0"/>
              <a:t>Quizá </a:t>
            </a:r>
            <a:r>
              <a:rPr lang="es-MX" dirty="0"/>
              <a:t>deberíamos pensar que el rol de colaborador es mucho más complejo en sí mismo y aunque sea difícil de definir en términos concretos para los preescolares. </a:t>
            </a:r>
            <a:endParaRPr lang="es-MX" dirty="0" smtClean="0"/>
          </a:p>
          <a:p>
            <a:pPr lvl="1"/>
            <a:r>
              <a:rPr lang="es-MX" dirty="0" smtClean="0"/>
              <a:t>Quizá </a:t>
            </a:r>
            <a:r>
              <a:rPr lang="es-MX" dirty="0"/>
              <a:t>se trata de alguien que oculta sus intenciones, que no agrede directamente pero sí anima la agresión. </a:t>
            </a:r>
            <a:endParaRPr lang="es-MX" dirty="0" smtClean="0"/>
          </a:p>
          <a:p>
            <a:pPr lvl="1"/>
            <a:r>
              <a:rPr lang="es-MX" dirty="0" err="1" smtClean="0"/>
              <a:t>Salmivalli</a:t>
            </a:r>
            <a:r>
              <a:rPr lang="es-MX" dirty="0" smtClean="0"/>
              <a:t> </a:t>
            </a:r>
            <a:r>
              <a:rPr lang="es-MX" dirty="0"/>
              <a:t>et al. (1996) han sugerido que éste es un rol periférico y poco relevante entre los niños y niñas más pequeños.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2331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Conclusiones</a:t>
            </a:r>
            <a:endParaRPr lang="es-MX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La </a:t>
            </a:r>
            <a:r>
              <a:rPr lang="es-MX" dirty="0"/>
              <a:t>agresión injustificada y la victimización injusta existen entre los preescolares y el retrato de ella que aparece en nuestro estudio no es muy distinto de los que se han hecho en otros países europeos como Inglaterra y Finlandia. </a:t>
            </a:r>
            <a:endParaRPr lang="es-MX" dirty="0" smtClean="0"/>
          </a:p>
          <a:p>
            <a:r>
              <a:rPr lang="es-MX" dirty="0" smtClean="0"/>
              <a:t>La </a:t>
            </a:r>
            <a:r>
              <a:rPr lang="es-MX" dirty="0"/>
              <a:t>escasa diferencia de género, más allá de la muy firme diferencia en cuanto al desempeño de roles, habla bien de la integración social de las niñas y los niños en nuestras escuelas de Infantil. </a:t>
            </a:r>
            <a:endParaRPr lang="es-MX" dirty="0" smtClean="0"/>
          </a:p>
          <a:p>
            <a:r>
              <a:rPr lang="es-MX" dirty="0" smtClean="0"/>
              <a:t>Evidentemente</a:t>
            </a:r>
            <a:r>
              <a:rPr lang="es-MX" dirty="0"/>
              <a:t>, hay que señalar, en este sentido, que el riesgo para los varones está en su implicación en la agresión directa, mientras que entre las niñas ya está presente la tendencia a dañar el vínculo relacional, como forma incipiente de agresión injustificada. </a:t>
            </a:r>
          </a:p>
        </p:txBody>
      </p:sp>
    </p:spTree>
    <p:extLst>
      <p:ext uri="{BB962C8B-B14F-4D97-AF65-F5344CB8AC3E}">
        <p14:creationId xmlns:p14="http://schemas.microsoft.com/office/powerpoint/2010/main" val="4013318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Resultado de imagen para bullying en preesco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34" y="-398508"/>
            <a:ext cx="5938222" cy="725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19281" y="677732"/>
            <a:ext cx="7423673" cy="5499231"/>
          </a:xfrm>
        </p:spPr>
        <p:txBody>
          <a:bodyPr>
            <a:normAutofit lnSpcReduction="10000"/>
          </a:bodyPr>
          <a:lstStyle/>
          <a:p>
            <a:pPr algn="r"/>
            <a:r>
              <a:rPr lang="es-MX" dirty="0" smtClean="0"/>
              <a:t>Ortega y </a:t>
            </a:r>
            <a:r>
              <a:rPr lang="es-MX" dirty="0" err="1" smtClean="0"/>
              <a:t>Monks</a:t>
            </a:r>
            <a:r>
              <a:rPr lang="es-MX" dirty="0" smtClean="0"/>
              <a:t> (2005) </a:t>
            </a:r>
            <a:r>
              <a:rPr lang="es-MX" dirty="0" err="1"/>
              <a:t>b</a:t>
            </a:r>
            <a:r>
              <a:rPr lang="es-MX" dirty="0" err="1" smtClean="0"/>
              <a:t>usaron</a:t>
            </a:r>
            <a:r>
              <a:rPr lang="es-MX" dirty="0" smtClean="0"/>
              <a:t> comprobar hasta qué punto la intencionalidad, la estabilidad y el desequilibrio social, características diferenciales del </a:t>
            </a:r>
            <a:r>
              <a:rPr lang="es-MX" dirty="0" err="1" smtClean="0"/>
              <a:t>bullying</a:t>
            </a:r>
            <a:r>
              <a:rPr lang="es-MX" dirty="0" smtClean="0"/>
              <a:t> respecto de la conducta agresiva ordinaria, estaban presentes entre los preescolares como antecedentes del mismo</a:t>
            </a:r>
          </a:p>
          <a:p>
            <a:pPr algn="r"/>
            <a:r>
              <a:rPr lang="es-MX" dirty="0" smtClean="0"/>
              <a:t>Partieron de un estudio previo realizado en Reino Unido (</a:t>
            </a:r>
            <a:r>
              <a:rPr lang="es-MX" dirty="0" err="1" smtClean="0"/>
              <a:t>Monks</a:t>
            </a:r>
            <a:r>
              <a:rPr lang="es-MX" dirty="0" smtClean="0"/>
              <a:t>, 2000; </a:t>
            </a:r>
            <a:r>
              <a:rPr lang="es-MX" dirty="0" err="1" smtClean="0"/>
              <a:t>Monks</a:t>
            </a:r>
            <a:r>
              <a:rPr lang="es-MX" dirty="0" smtClean="0"/>
              <a:t>, Smith y </a:t>
            </a:r>
            <a:r>
              <a:rPr lang="es-MX" dirty="0" err="1" smtClean="0"/>
              <a:t>Swettenham</a:t>
            </a:r>
            <a:r>
              <a:rPr lang="es-MX" dirty="0" smtClean="0"/>
              <a:t>, 2003, en prensa) en el que se puso de manifiesto que entre preescolares está instalado el </a:t>
            </a:r>
            <a:r>
              <a:rPr lang="es-MX" dirty="0" err="1" smtClean="0"/>
              <a:t>bullying</a:t>
            </a:r>
            <a:r>
              <a:rPr lang="es-MX" dirty="0" smtClean="0"/>
              <a:t> en sus formas física y verbal.</a:t>
            </a:r>
          </a:p>
          <a:p>
            <a:pPr algn="r"/>
            <a:r>
              <a:rPr lang="es-MX" dirty="0" smtClean="0"/>
              <a:t>Prevención lo antes posible en preescolar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4337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32851"/>
            <a:ext cx="10515600" cy="1325563"/>
          </a:xfrm>
        </p:spPr>
        <p:txBody>
          <a:bodyPr>
            <a:normAutofit/>
          </a:bodyPr>
          <a:lstStyle/>
          <a:p>
            <a:r>
              <a:rPr lang="es-MX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Agresividad injustificada durante la primera </a:t>
            </a:r>
            <a:r>
              <a:rPr lang="es-MX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infancia</a:t>
            </a:r>
            <a:endParaRPr lang="es-MX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6525" y="1785773"/>
            <a:ext cx="10515600" cy="4412709"/>
          </a:xfrm>
        </p:spPr>
        <p:txBody>
          <a:bodyPr>
            <a:normAutofit/>
          </a:bodyPr>
          <a:lstStyle/>
          <a:p>
            <a:pPr lvl="0" algn="just"/>
            <a:r>
              <a:rPr lang="es-MX" sz="2400" dirty="0" err="1" smtClean="0"/>
              <a:t>Björkqvist</a:t>
            </a:r>
            <a:r>
              <a:rPr lang="es-MX" sz="2400" dirty="0" smtClean="0"/>
              <a:t>, </a:t>
            </a:r>
            <a:r>
              <a:rPr lang="es-MX" sz="2400" dirty="0" err="1" smtClean="0"/>
              <a:t>Lagerspetz</a:t>
            </a:r>
            <a:r>
              <a:rPr lang="es-MX" sz="2400" dirty="0" smtClean="0"/>
              <a:t> y </a:t>
            </a:r>
            <a:r>
              <a:rPr lang="es-MX" sz="2400" dirty="0" err="1" smtClean="0"/>
              <a:t>Kaukiainen</a:t>
            </a:r>
            <a:r>
              <a:rPr lang="es-MX" sz="2400" dirty="0" smtClean="0"/>
              <a:t> (1992): </a:t>
            </a:r>
            <a:r>
              <a:rPr lang="es-MX" sz="2400" dirty="0"/>
              <a:t>a</a:t>
            </a:r>
            <a:r>
              <a:rPr lang="es-MX" sz="2400" dirty="0" smtClean="0"/>
              <a:t>gresión directa e indirecta;</a:t>
            </a:r>
          </a:p>
          <a:p>
            <a:pPr lvl="1" algn="just"/>
            <a:r>
              <a:rPr lang="es-MX" sz="2000" dirty="0"/>
              <a:t>E</a:t>
            </a:r>
            <a:r>
              <a:rPr lang="es-MX" sz="2000" dirty="0" smtClean="0"/>
              <a:t>ncontraron </a:t>
            </a:r>
            <a:r>
              <a:rPr lang="es-MX" sz="2000" dirty="0"/>
              <a:t>que los niños pequeños eran más proclives a las </a:t>
            </a:r>
            <a:r>
              <a:rPr lang="es-MX" sz="2000" i="1" dirty="0"/>
              <a:t>formas agresivas cara a cara (maltrato verbal y físico)</a:t>
            </a:r>
            <a:r>
              <a:rPr lang="es-MX" sz="2000" dirty="0"/>
              <a:t>, mientras que casi no existían entre ellos </a:t>
            </a:r>
            <a:r>
              <a:rPr lang="es-MX" sz="2000" i="1" dirty="0"/>
              <a:t>las formas indirectas </a:t>
            </a:r>
            <a:r>
              <a:rPr lang="es-MX" sz="2000" dirty="0"/>
              <a:t>(maltrato a través de otro, expansión de falsos rumores, etc</a:t>
            </a:r>
            <a:r>
              <a:rPr lang="es-MX" sz="2000" dirty="0" smtClean="0"/>
              <a:t>.).</a:t>
            </a:r>
            <a:endParaRPr lang="es-MX" sz="2000" dirty="0"/>
          </a:p>
        </p:txBody>
      </p:sp>
      <p:pic>
        <p:nvPicPr>
          <p:cNvPr id="2052" name="Picture 4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229" y="3480147"/>
            <a:ext cx="4994163" cy="332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645463" y="3173509"/>
            <a:ext cx="618564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Crick y </a:t>
            </a:r>
            <a:r>
              <a:rPr lang="es-MX" sz="2000" dirty="0" err="1" smtClean="0"/>
              <a:t>Grotpeter</a:t>
            </a:r>
            <a:r>
              <a:rPr lang="es-MX" sz="2000" dirty="0" smtClean="0"/>
              <a:t>, 1995; </a:t>
            </a:r>
            <a:r>
              <a:rPr lang="es-MX" sz="2000" dirty="0" err="1" smtClean="0"/>
              <a:t>Galen</a:t>
            </a:r>
            <a:r>
              <a:rPr lang="es-MX" sz="2000" dirty="0" smtClean="0"/>
              <a:t> y </a:t>
            </a:r>
            <a:r>
              <a:rPr lang="es-MX" sz="2000" dirty="0" err="1" smtClean="0"/>
              <a:t>Underwood</a:t>
            </a:r>
            <a:r>
              <a:rPr lang="es-MX" sz="2000" dirty="0" smtClean="0"/>
              <a:t> (1997) encontraron que la agresión social, dirigida a dañar el prestigio de otro y a lastimar su autoestima era poco frecuente en los niños y niñas pequeños.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2000" dirty="0" err="1" smtClean="0"/>
              <a:t>Monks</a:t>
            </a:r>
            <a:r>
              <a:rPr lang="es-MX" sz="2000" dirty="0" smtClean="0"/>
              <a:t> et al. (2003) encontró que los años preescolares los niños y niñas utilizaban la agresión física, verbal y social directa (rechazo y expulsión cara a cara) pero no la agresión social indirecta (hacer el vacío social, por ejemplo).</a:t>
            </a:r>
          </a:p>
          <a:p>
            <a:pPr algn="just"/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152796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55" y="365125"/>
            <a:ext cx="11522338" cy="1325563"/>
          </a:xfrm>
        </p:spPr>
        <p:txBody>
          <a:bodyPr>
            <a:noAutofit/>
          </a:bodyPr>
          <a:lstStyle/>
          <a:p>
            <a:r>
              <a:rPr lang="es-MX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trabajos sobre la sociometría del </a:t>
            </a:r>
            <a:r>
              <a:rPr lang="es-MX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bullying</a:t>
            </a:r>
            <a:r>
              <a:rPr lang="es-MX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nos </a:t>
            </a:r>
            <a:r>
              <a:rPr lang="es-MX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 llevado a conocer que se trata de un fenómeno complejo de interacción sostenida que cursa con, al menos, el reparto dinámico de los siguientes roles: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es-MX" dirty="0"/>
              <a:t>agresor (el que comienza y mantiene el abuso); </a:t>
            </a:r>
          </a:p>
          <a:p>
            <a:pPr lvl="0" algn="just"/>
            <a:r>
              <a:rPr lang="es-MX" dirty="0"/>
              <a:t>víctima (sujeto que es blanco del abuso); </a:t>
            </a:r>
          </a:p>
          <a:p>
            <a:pPr lvl="0" algn="just"/>
            <a:r>
              <a:rPr lang="es-MX" dirty="0"/>
              <a:t>defensor (compañero/a que defiende a la víctima, la consuela y apoya bien directamente bien denunciando a otros lo sucedido); </a:t>
            </a:r>
          </a:p>
          <a:p>
            <a:pPr lvl="0" algn="just"/>
            <a:r>
              <a:rPr lang="es-MX" dirty="0"/>
              <a:t>colaborador del agresor (el que sigue la línea de comportamiento del agresor respecto de la víctima, aunque él no lleve la iniciativa); </a:t>
            </a:r>
          </a:p>
          <a:p>
            <a:pPr lvl="0" algn="just"/>
            <a:r>
              <a:rPr lang="es-MX" dirty="0"/>
              <a:t>animador (reforzador de la conducta del agresor, que se ríe de la víctima y que anima al agresor a continuar); </a:t>
            </a:r>
          </a:p>
          <a:p>
            <a:pPr lvl="0" algn="just"/>
            <a:r>
              <a:rPr lang="es-MX" dirty="0"/>
              <a:t>neutral (compañero/a ajeno a lo que sucede, que no toma parte y que es ajeno al maltrato</a:t>
            </a:r>
            <a:r>
              <a:rPr lang="es-MX" dirty="0" smtClean="0"/>
              <a:t>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7013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99249"/>
            <a:ext cx="10515600" cy="4351338"/>
          </a:xfrm>
        </p:spPr>
        <p:txBody>
          <a:bodyPr/>
          <a:lstStyle/>
          <a:p>
            <a:r>
              <a:rPr lang="es-MX" dirty="0"/>
              <a:t>Nuestros datos confirman que las formas de agresión injustificada que se reconocen en preescolar, como han puesto en evidencia investigaciones anteriores (</a:t>
            </a:r>
            <a:r>
              <a:rPr lang="es-MX" dirty="0" err="1"/>
              <a:t>Monks</a:t>
            </a:r>
            <a:r>
              <a:rPr lang="es-MX" dirty="0"/>
              <a:t> et al., 2003; </a:t>
            </a:r>
            <a:r>
              <a:rPr lang="es-MX" dirty="0" err="1"/>
              <a:t>Björkqvist</a:t>
            </a:r>
            <a:r>
              <a:rPr lang="es-MX" dirty="0"/>
              <a:t> et al., 1992) son la agresión directa (física, verbal y relacional) y muy poco las formas indirectas (relacionales o verbales)</a:t>
            </a:r>
          </a:p>
          <a:p>
            <a:endParaRPr lang="es-MX" dirty="0"/>
          </a:p>
        </p:txBody>
      </p:sp>
      <p:pic>
        <p:nvPicPr>
          <p:cNvPr id="5124" name="Picture 4" descr="Resultado de imagen para bullying en preesco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775" y="2774918"/>
            <a:ext cx="619125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267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1682" y="386644"/>
            <a:ext cx="10515600" cy="1325563"/>
          </a:xfrm>
        </p:spPr>
        <p:txBody>
          <a:bodyPr/>
          <a:lstStyle/>
          <a:p>
            <a:r>
              <a:rPr lang="es-MX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s-MX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ictimización</a:t>
            </a:r>
            <a:endParaRPr lang="es-MX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22728" y="1893352"/>
            <a:ext cx="6099587" cy="5357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400" dirty="0" smtClean="0"/>
              <a:t>Se encontró 14% de víctimas,</a:t>
            </a:r>
          </a:p>
          <a:p>
            <a:pPr algn="just"/>
            <a:r>
              <a:rPr lang="es-MX" sz="2400" dirty="0" smtClean="0"/>
              <a:t>Estudio británico, en sus dos tiempos, encontró 13,5% y 22%, respectivamente.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MX" sz="2400" dirty="0" smtClean="0"/>
              <a:t>Las víctimas de la agresión injustificada en los años preescolares en lugar de ser más débiles, aquí aparecieron como normales cuando eran nominadas por sus iguales y tienden a ser consideradas más fuertes por sus maestras, lo que contrasta con los hallazgos de </a:t>
            </a:r>
            <a:r>
              <a:rPr lang="es-MX" sz="2400" dirty="0" err="1" smtClean="0"/>
              <a:t>Lagerspetz</a:t>
            </a:r>
            <a:r>
              <a:rPr lang="es-MX" sz="2400" dirty="0" smtClean="0"/>
              <a:t>, </a:t>
            </a:r>
            <a:r>
              <a:rPr lang="es-MX" sz="2400" dirty="0" err="1" smtClean="0"/>
              <a:t>Björkqvist</a:t>
            </a:r>
            <a:r>
              <a:rPr lang="es-MX" sz="2400" dirty="0" smtClean="0"/>
              <a:t>, </a:t>
            </a:r>
            <a:r>
              <a:rPr lang="es-MX" sz="2400" dirty="0" err="1" smtClean="0"/>
              <a:t>Berts</a:t>
            </a:r>
            <a:r>
              <a:rPr lang="es-MX" sz="2400" dirty="0" smtClean="0"/>
              <a:t> y King (1982) y con la afirmación de </a:t>
            </a:r>
            <a:r>
              <a:rPr lang="es-MX" sz="2400" dirty="0" err="1" smtClean="0"/>
              <a:t>Olweus</a:t>
            </a:r>
            <a:r>
              <a:rPr lang="es-MX" sz="2400" dirty="0" smtClean="0"/>
              <a:t> (1978 y 1999).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s-MX" sz="2400" dirty="0"/>
          </a:p>
        </p:txBody>
      </p:sp>
      <p:pic>
        <p:nvPicPr>
          <p:cNvPr id="7" name="Picture 2" descr="Resultado de imagen para bullying en preesco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483" y="1764255"/>
            <a:ext cx="4905647" cy="3058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29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8034" y="591670"/>
            <a:ext cx="11263257" cy="6024281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2400" dirty="0"/>
              <a:t>Socialmente, las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víctimas</a:t>
            </a:r>
            <a:r>
              <a:rPr lang="es-MX" sz="2400" dirty="0"/>
              <a:t> preescolares recibieron puntuaciones medias de ser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preferidas por sus iguales</a:t>
            </a:r>
            <a:r>
              <a:rPr lang="es-MX" sz="2400" dirty="0"/>
              <a:t>, lo que contrasta con los datos de primaria (</a:t>
            </a:r>
            <a:r>
              <a:rPr lang="es-MX" sz="2400" dirty="0" err="1"/>
              <a:t>Salmivalli</a:t>
            </a:r>
            <a:r>
              <a:rPr lang="es-MX" sz="2400" dirty="0"/>
              <a:t> et al., 1996), pero sí es concordante con los estudios previos en preescolar (</a:t>
            </a:r>
            <a:r>
              <a:rPr lang="es-MX" sz="2400" dirty="0" err="1"/>
              <a:t>Monks</a:t>
            </a:r>
            <a:r>
              <a:rPr lang="es-MX" sz="2400" dirty="0"/>
              <a:t> et al., 2003). </a:t>
            </a:r>
            <a:endParaRPr lang="es-MX" sz="2400" dirty="0" smtClean="0"/>
          </a:p>
          <a:p>
            <a:pPr algn="just"/>
            <a:endParaRPr lang="es-MX" sz="2400" dirty="0" smtClean="0"/>
          </a:p>
          <a:p>
            <a:pPr algn="just"/>
            <a:endParaRPr lang="es-MX" sz="2400" dirty="0"/>
          </a:p>
          <a:p>
            <a:pPr algn="just"/>
            <a:endParaRPr lang="es-MX" sz="2400" dirty="0" smtClean="0"/>
          </a:p>
          <a:p>
            <a:pPr algn="just"/>
            <a:endParaRPr lang="es-MX" sz="2400" dirty="0"/>
          </a:p>
          <a:p>
            <a:pPr marL="0" indent="0" algn="just">
              <a:buNone/>
            </a:pPr>
            <a:endParaRPr lang="es-MX" sz="2400" dirty="0"/>
          </a:p>
          <a:p>
            <a:pPr algn="just"/>
            <a:endParaRPr lang="es-MX" sz="2400" dirty="0" smtClean="0"/>
          </a:p>
          <a:p>
            <a:pPr algn="just"/>
            <a:endParaRPr lang="es-MX" sz="2400" dirty="0" smtClean="0"/>
          </a:p>
          <a:p>
            <a:pPr algn="just"/>
            <a:r>
              <a:rPr lang="es-MX" sz="2400" dirty="0" smtClean="0"/>
              <a:t>Esta </a:t>
            </a:r>
            <a:r>
              <a:rPr lang="es-MX" sz="2400" dirty="0"/>
              <a:t>normalidad social, junto a la inestabilidad del rol víctima en preescolar, hace coherente la teoría defendida por Perry et al. (1990) sobre el proceso de tanteo a la búsqueda de una víctima que se deje y el abandono cuando la víctima se enfrenta al agresor o resiste su ataque.</a:t>
            </a:r>
          </a:p>
          <a:p>
            <a:pPr algn="just"/>
            <a:endParaRPr lang="es-MX" sz="2400" dirty="0"/>
          </a:p>
        </p:txBody>
      </p:sp>
      <p:pic>
        <p:nvPicPr>
          <p:cNvPr id="7" name="Picture 6" descr="Chica al aire libre de verano consolando a un niño triste. Foto blanco y negro. — Foto de 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049" y="2034115"/>
            <a:ext cx="3434304" cy="2289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18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Defensor</a:t>
            </a:r>
            <a:endParaRPr lang="es-MX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29% de los niños y niñas sevillanos fueron asignados a este rol: </a:t>
            </a:r>
          </a:p>
          <a:p>
            <a:r>
              <a:rPr lang="es-MX" dirty="0" smtClean="0"/>
              <a:t>Los ingleses habían sido 16% y 27%, respectivamente. </a:t>
            </a:r>
          </a:p>
          <a:p>
            <a:endParaRPr lang="es-MX" dirty="0"/>
          </a:p>
        </p:txBody>
      </p:sp>
      <p:pic>
        <p:nvPicPr>
          <p:cNvPr id="6146" name="Picture 2" descr="Resultado de imagen para bullying en preescolar niño defens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355" y="3318200"/>
            <a:ext cx="5238974" cy="29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41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Resultado de imagen para niños espectadores bully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176" y="247427"/>
            <a:ext cx="9915857" cy="6610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s-MX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spectadores</a:t>
            </a:r>
            <a:endParaRPr lang="es-MX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9709" y="1825625"/>
            <a:ext cx="10515600" cy="4351338"/>
          </a:xfrm>
        </p:spPr>
        <p:txBody>
          <a:bodyPr/>
          <a:lstStyle/>
          <a:p>
            <a:r>
              <a:rPr lang="es-MX" dirty="0" smtClean="0"/>
              <a:t>Similar nivel fueron hallados en ambos estudios: </a:t>
            </a:r>
          </a:p>
          <a:p>
            <a:pPr lvl="1"/>
            <a:r>
              <a:rPr lang="es-MX" dirty="0" smtClean="0"/>
              <a:t>30% en el estudio sevillano y </a:t>
            </a:r>
          </a:p>
          <a:p>
            <a:pPr lvl="1"/>
            <a:r>
              <a:rPr lang="es-MX" dirty="0" smtClean="0"/>
              <a:t>30% y el 34%, respectivamente en el inglés.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8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1473</Words>
  <Application>Microsoft Office PowerPoint</Application>
  <PresentationFormat>Panorámica</PresentationFormat>
  <Paragraphs>76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de Office</vt:lpstr>
      <vt:lpstr>Agresividad injustificada en preescolar</vt:lpstr>
      <vt:lpstr>Presentación de PowerPoint</vt:lpstr>
      <vt:lpstr>Agresividad injustificada durante la primera infancia</vt:lpstr>
      <vt:lpstr>Los trabajos sobre la sociometría del bullying nos han llevado a conocer que se trata de un fenómeno complejo de interacción sostenida que cursa con, al menos, el reparto dinámico de los siguientes roles: </vt:lpstr>
      <vt:lpstr>Presentación de PowerPoint</vt:lpstr>
      <vt:lpstr>Victimización</vt:lpstr>
      <vt:lpstr>Presentación de PowerPoint</vt:lpstr>
      <vt:lpstr>Defensor</vt:lpstr>
      <vt:lpstr>Espectadores</vt:lpstr>
      <vt:lpstr>Varones</vt:lpstr>
      <vt:lpstr>Niñas</vt:lpstr>
      <vt:lpstr>Estrategias de afrontamiento</vt:lpstr>
      <vt:lpstr>Agresores infantiles</vt:lpstr>
      <vt:lpstr>Popularidad</vt:lpstr>
      <vt:lpstr>Agresión y rechazo social</vt:lpstr>
      <vt:lpstr>Defensores de las víctimas</vt:lpstr>
      <vt:lpstr>Colaboradores del agresor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Agresividad insjustificada en preescolar</dc:title>
  <dc:creator>Usuario de Windows</dc:creator>
  <cp:lastModifiedBy>Usuario de Windows</cp:lastModifiedBy>
  <cp:revision>11</cp:revision>
  <dcterms:created xsi:type="dcterms:W3CDTF">2019-10-14T15:20:15Z</dcterms:created>
  <dcterms:modified xsi:type="dcterms:W3CDTF">2019-10-14T18:08:19Z</dcterms:modified>
</cp:coreProperties>
</file>