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2"/>
  </p:notesMasterIdLst>
  <p:sldIdLst>
    <p:sldId id="266" r:id="rId2"/>
    <p:sldId id="256" r:id="rId3"/>
    <p:sldId id="276" r:id="rId4"/>
    <p:sldId id="257" r:id="rId5"/>
    <p:sldId id="258" r:id="rId6"/>
    <p:sldId id="259" r:id="rId7"/>
    <p:sldId id="260" r:id="rId8"/>
    <p:sldId id="261" r:id="rId9"/>
    <p:sldId id="262" r:id="rId10"/>
    <p:sldId id="263" r:id="rId11"/>
    <p:sldId id="275" r:id="rId12"/>
    <p:sldId id="265" r:id="rId13"/>
    <p:sldId id="267" r:id="rId14"/>
    <p:sldId id="268" r:id="rId15"/>
    <p:sldId id="269" r:id="rId16"/>
    <p:sldId id="270" r:id="rId17"/>
    <p:sldId id="271" r:id="rId18"/>
    <p:sldId id="272" r:id="rId19"/>
    <p:sldId id="273" r:id="rId20"/>
    <p:sldId id="274" r:id="rId21"/>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4714" autoAdjust="0"/>
  </p:normalViewPr>
  <p:slideViewPr>
    <p:cSldViewPr>
      <p:cViewPr varScale="1">
        <p:scale>
          <a:sx n="88" d="100"/>
          <a:sy n="88" d="100"/>
        </p:scale>
        <p:origin x="-106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0" d="100"/>
          <a:sy n="70" d="100"/>
        </p:scale>
        <p:origin x="-2766" y="-10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DCE9E9E-D129-4C81-8C96-FB4E93259F30}" type="datetimeFigureOut">
              <a:rPr lang="es-MX" smtClean="0"/>
              <a:t>02/09/2009</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1BD96BA-C59B-4EC2-B7BC-F6AE485937B4}" type="slidenum">
              <a:rPr lang="es-MX" smtClean="0"/>
              <a:t>‹Nº›</a:t>
            </a:fld>
            <a:endParaRPr lang="es-MX"/>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C1BD96BA-C59B-4EC2-B7BC-F6AE485937B4}" type="slidenum">
              <a:rPr lang="es-MX" smtClean="0"/>
              <a:t>9</a:t>
            </a:fld>
            <a:endParaRPr lang="es-MX"/>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9E6F2C4-2D20-40DB-8EB4-384E4630CCEC}" type="datetimeFigureOut">
              <a:rPr lang="es-MX" smtClean="0"/>
              <a:t>01/09/2009</a:t>
            </a:fld>
            <a:endParaRPr lang="es-MX"/>
          </a:p>
        </p:txBody>
      </p:sp>
      <p:sp>
        <p:nvSpPr>
          <p:cNvPr id="2" name="1 Marcador de pie de página"/>
          <p:cNvSpPr>
            <a:spLocks noGrp="1"/>
          </p:cNvSpPr>
          <p:nvPr>
            <p:ph type="ftr" sz="quarter" idx="11"/>
          </p:nvPr>
        </p:nvSpPr>
        <p:spPr/>
        <p:txBody>
          <a:bodyPr/>
          <a:lstStyle/>
          <a:p>
            <a:endParaRPr lang="es-MX"/>
          </a:p>
        </p:txBody>
      </p:sp>
      <p:sp>
        <p:nvSpPr>
          <p:cNvPr id="15" name="14 Marcador de número de diapositiva"/>
          <p:cNvSpPr>
            <a:spLocks noGrp="1"/>
          </p:cNvSpPr>
          <p:nvPr>
            <p:ph type="sldNum" sz="quarter" idx="12"/>
          </p:nvPr>
        </p:nvSpPr>
        <p:spPr>
          <a:xfrm>
            <a:off x="8229600" y="6473952"/>
            <a:ext cx="758952" cy="246888"/>
          </a:xfrm>
        </p:spPr>
        <p:txBody>
          <a:bodyPr/>
          <a:lstStyle/>
          <a:p>
            <a:fld id="{A106E5A7-8BAE-4301-A3D9-C8AD0F0C69EA}" type="slidenum">
              <a:rPr lang="es-MX" smtClean="0"/>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09E6F2C4-2D20-40DB-8EB4-384E4630CCEC}" type="datetimeFigureOut">
              <a:rPr lang="es-MX" smtClean="0"/>
              <a:t>01/09/2009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A106E5A7-8BAE-4301-A3D9-C8AD0F0C69EA}" type="slidenum">
              <a:rPr lang="es-MX" smtClean="0"/>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09E6F2C4-2D20-40DB-8EB4-384E4630CCEC}" type="datetimeFigureOut">
              <a:rPr lang="es-MX" smtClean="0"/>
              <a:t>01/09/2009</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A106E5A7-8BAE-4301-A3D9-C8AD0F0C69EA}" type="slidenum">
              <a:rPr lang="es-MX" smtClean="0"/>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09E6F2C4-2D20-40DB-8EB4-384E4630CCEC}" type="datetimeFigureOut">
              <a:rPr lang="es-MX" smtClean="0"/>
              <a:t>01/09/2009</a:t>
            </a:fld>
            <a:endParaRPr lang="es-MX"/>
          </a:p>
        </p:txBody>
      </p:sp>
      <p:sp>
        <p:nvSpPr>
          <p:cNvPr id="19" name="18 Marcador de pie de página"/>
          <p:cNvSpPr>
            <a:spLocks noGrp="1"/>
          </p:cNvSpPr>
          <p:nvPr>
            <p:ph type="ftr" sz="quarter" idx="11"/>
          </p:nvPr>
        </p:nvSpPr>
        <p:spPr>
          <a:xfrm>
            <a:off x="3581400" y="76200"/>
            <a:ext cx="2895600" cy="288925"/>
          </a:xfrm>
        </p:spPr>
        <p:txBody>
          <a:bodyPr/>
          <a:lstStyle/>
          <a:p>
            <a:endParaRPr lang="es-MX"/>
          </a:p>
        </p:txBody>
      </p:sp>
      <p:sp>
        <p:nvSpPr>
          <p:cNvPr id="16" name="15 Marcador de número de diapositiva"/>
          <p:cNvSpPr>
            <a:spLocks noGrp="1"/>
          </p:cNvSpPr>
          <p:nvPr>
            <p:ph type="sldNum" sz="quarter" idx="12"/>
          </p:nvPr>
        </p:nvSpPr>
        <p:spPr>
          <a:xfrm>
            <a:off x="8229600" y="6473952"/>
            <a:ext cx="758952" cy="246888"/>
          </a:xfrm>
        </p:spPr>
        <p:txBody>
          <a:bodyPr/>
          <a:lstStyle/>
          <a:p>
            <a:fld id="{A106E5A7-8BAE-4301-A3D9-C8AD0F0C69EA}" type="slidenum">
              <a:rPr lang="es-MX" smtClean="0"/>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19" name="18 Marcador de fecha"/>
          <p:cNvSpPr>
            <a:spLocks noGrp="1"/>
          </p:cNvSpPr>
          <p:nvPr>
            <p:ph type="dt" sz="half" idx="10"/>
          </p:nvPr>
        </p:nvSpPr>
        <p:spPr/>
        <p:txBody>
          <a:bodyPr/>
          <a:lstStyle/>
          <a:p>
            <a:fld id="{09E6F2C4-2D20-40DB-8EB4-384E4630CCEC}" type="datetimeFigureOut">
              <a:rPr lang="es-MX" smtClean="0"/>
              <a:t>01/09/2009</a:t>
            </a:fld>
            <a:endParaRPr lang="es-MX"/>
          </a:p>
        </p:txBody>
      </p:sp>
      <p:sp>
        <p:nvSpPr>
          <p:cNvPr id="11" name="10 Marcador de pie de página"/>
          <p:cNvSpPr>
            <a:spLocks noGrp="1"/>
          </p:cNvSpPr>
          <p:nvPr>
            <p:ph type="ftr" sz="quarter" idx="11"/>
          </p:nvPr>
        </p:nvSpPr>
        <p:spPr/>
        <p:txBody>
          <a:bodyPr/>
          <a:lstStyle/>
          <a:p>
            <a:endParaRPr lang="es-MX"/>
          </a:p>
        </p:txBody>
      </p:sp>
      <p:sp>
        <p:nvSpPr>
          <p:cNvPr id="16" name="15 Marcador de número de diapositiva"/>
          <p:cNvSpPr>
            <a:spLocks noGrp="1"/>
          </p:cNvSpPr>
          <p:nvPr>
            <p:ph type="sldNum" sz="quarter" idx="12"/>
          </p:nvPr>
        </p:nvSpPr>
        <p:spPr/>
        <p:txBody>
          <a:bodyPr/>
          <a:lstStyle/>
          <a:p>
            <a:fld id="{A106E5A7-8BAE-4301-A3D9-C8AD0F0C69EA}" type="slidenum">
              <a:rPr lang="es-MX" smtClean="0"/>
              <a:t>‹Nº›</a:t>
            </a:fld>
            <a:endParaRPr lang="es-MX"/>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0"/>
          </p:nvPr>
        </p:nvSpPr>
        <p:spPr/>
        <p:txBody>
          <a:bodyPr/>
          <a:lstStyle/>
          <a:p>
            <a:fld id="{09E6F2C4-2D20-40DB-8EB4-384E4630CCEC}" type="datetimeFigureOut">
              <a:rPr lang="es-MX" smtClean="0"/>
              <a:t>01/09/2009</a:t>
            </a:fld>
            <a:endParaRPr lang="es-MX"/>
          </a:p>
        </p:txBody>
      </p:sp>
      <p:sp>
        <p:nvSpPr>
          <p:cNvPr id="10" name="9 Marcador de pie de página"/>
          <p:cNvSpPr>
            <a:spLocks noGrp="1"/>
          </p:cNvSpPr>
          <p:nvPr>
            <p:ph type="ftr" sz="quarter" idx="11"/>
          </p:nvPr>
        </p:nvSpPr>
        <p:spPr/>
        <p:txBody>
          <a:bodyPr/>
          <a:lstStyle/>
          <a:p>
            <a:endParaRPr lang="es-MX"/>
          </a:p>
        </p:txBody>
      </p:sp>
      <p:sp>
        <p:nvSpPr>
          <p:cNvPr id="31" name="30 Marcador de número de diapositiva"/>
          <p:cNvSpPr>
            <a:spLocks noGrp="1"/>
          </p:cNvSpPr>
          <p:nvPr>
            <p:ph type="sldNum" sz="quarter" idx="12"/>
          </p:nvPr>
        </p:nvSpPr>
        <p:spPr/>
        <p:txBody>
          <a:bodyPr/>
          <a:lstStyle/>
          <a:p>
            <a:fld id="{A106E5A7-8BAE-4301-A3D9-C8AD0F0C69EA}" type="slidenum">
              <a:rPr lang="es-MX" smtClean="0"/>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Marcador de fecha"/>
          <p:cNvSpPr>
            <a:spLocks noGrp="1"/>
          </p:cNvSpPr>
          <p:nvPr>
            <p:ph type="dt" sz="half" idx="10"/>
          </p:nvPr>
        </p:nvSpPr>
        <p:spPr/>
        <p:txBody>
          <a:bodyPr/>
          <a:lstStyle/>
          <a:p>
            <a:fld id="{09E6F2C4-2D20-40DB-8EB4-384E4630CCEC}" type="datetimeFigureOut">
              <a:rPr lang="es-MX" smtClean="0"/>
              <a:t>01/09/2009</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a:xfrm>
            <a:off x="8229600" y="6477000"/>
            <a:ext cx="762000" cy="246888"/>
          </a:xfrm>
        </p:spPr>
        <p:txBody>
          <a:bodyPr/>
          <a:lstStyle/>
          <a:p>
            <a:fld id="{A106E5A7-8BAE-4301-A3D9-C8AD0F0C69EA}" type="slidenum">
              <a:rPr lang="es-MX" smtClean="0"/>
              <a:t>‹Nº›</a:t>
            </a:fld>
            <a:endParaRPr lang="es-MX"/>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09E6F2C4-2D20-40DB-8EB4-384E4630CCEC}" type="datetimeFigureOut">
              <a:rPr lang="es-MX" smtClean="0"/>
              <a:t>01/09/2009</a:t>
            </a:fld>
            <a:endParaRPr lang="es-MX"/>
          </a:p>
        </p:txBody>
      </p:sp>
      <p:sp>
        <p:nvSpPr>
          <p:cNvPr id="21" name="20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A106E5A7-8BAE-4301-A3D9-C8AD0F0C69EA}" type="slidenum">
              <a:rPr lang="es-MX" smtClean="0"/>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09E6F2C4-2D20-40DB-8EB4-384E4630CCEC}" type="datetimeFigureOut">
              <a:rPr lang="es-MX" smtClean="0"/>
              <a:t>01/09/2009</a:t>
            </a:fld>
            <a:endParaRPr lang="es-MX"/>
          </a:p>
        </p:txBody>
      </p:sp>
      <p:sp>
        <p:nvSpPr>
          <p:cNvPr id="24" name="23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A106E5A7-8BAE-4301-A3D9-C8AD0F0C69EA}" type="slidenum">
              <a:rPr lang="es-MX" smtClean="0"/>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09E6F2C4-2D20-40DB-8EB4-384E4630CCEC}" type="datetimeFigureOut">
              <a:rPr lang="es-MX" smtClean="0"/>
              <a:t>01/09/2009</a:t>
            </a:fld>
            <a:endParaRPr lang="es-MX"/>
          </a:p>
        </p:txBody>
      </p:sp>
      <p:sp>
        <p:nvSpPr>
          <p:cNvPr id="29" name="28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A106E5A7-8BAE-4301-A3D9-C8AD0F0C69EA}" type="slidenum">
              <a:rPr lang="es-MX" smtClean="0"/>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smtClean="0"/>
              <a:t>Haga clic en el icono para agregar una imagen</a:t>
            </a:r>
            <a:endParaRPr kumimoji="0" lang="en-US" dirty="0"/>
          </a:p>
        </p:txBody>
      </p:sp>
      <p:sp>
        <p:nvSpPr>
          <p:cNvPr id="7" name="6 Marcador de fecha"/>
          <p:cNvSpPr>
            <a:spLocks noGrp="1"/>
          </p:cNvSpPr>
          <p:nvPr>
            <p:ph type="dt" sz="half" idx="10"/>
          </p:nvPr>
        </p:nvSpPr>
        <p:spPr/>
        <p:txBody>
          <a:bodyPr/>
          <a:lstStyle/>
          <a:p>
            <a:fld id="{09E6F2C4-2D20-40DB-8EB4-384E4630CCEC}" type="datetimeFigureOut">
              <a:rPr lang="es-MX" smtClean="0"/>
              <a:t>01/09/2009</a:t>
            </a:fld>
            <a:endParaRPr lang="es-MX"/>
          </a:p>
        </p:txBody>
      </p:sp>
      <p:sp>
        <p:nvSpPr>
          <p:cNvPr id="5" name="4 Marcador de pie de página"/>
          <p:cNvSpPr>
            <a:spLocks noGrp="1"/>
          </p:cNvSpPr>
          <p:nvPr>
            <p:ph type="ftr" sz="quarter" idx="11"/>
          </p:nvPr>
        </p:nvSpPr>
        <p:spPr/>
        <p:txBody>
          <a:bodyPr/>
          <a:lstStyle/>
          <a:p>
            <a:endParaRPr lang="es-MX"/>
          </a:p>
        </p:txBody>
      </p:sp>
      <p:sp>
        <p:nvSpPr>
          <p:cNvPr id="31" name="30 Marcador de número de diapositiva"/>
          <p:cNvSpPr>
            <a:spLocks noGrp="1"/>
          </p:cNvSpPr>
          <p:nvPr>
            <p:ph type="sldNum" sz="quarter" idx="12"/>
          </p:nvPr>
        </p:nvSpPr>
        <p:spPr/>
        <p:txBody>
          <a:bodyPr/>
          <a:lstStyle/>
          <a:p>
            <a:fld id="{A106E5A7-8BAE-4301-A3D9-C8AD0F0C69EA}" type="slidenum">
              <a:rPr lang="es-MX" smtClean="0"/>
              <a:t>‹Nº›</a:t>
            </a:fld>
            <a:endParaRPr lang="es-MX"/>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09E6F2C4-2D20-40DB-8EB4-384E4630CCEC}" type="datetimeFigureOut">
              <a:rPr lang="es-MX" smtClean="0"/>
              <a:t>01/09/2009</a:t>
            </a:fld>
            <a:endParaRPr lang="es-MX"/>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MX"/>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A106E5A7-8BAE-4301-A3D9-C8AD0F0C69EA}" type="slidenum">
              <a:rPr lang="es-MX" smtClean="0"/>
              <a:t>‹Nº›</a:t>
            </a:fld>
            <a:endParaRPr lang="es-MX"/>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9.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0.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1.gi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2.gif"/><Relationship Id="rId2" Type="http://schemas.openxmlformats.org/officeDocument/2006/relationships/image" Target="../media/image9.gif"/><Relationship Id="rId1" Type="http://schemas.openxmlformats.org/officeDocument/2006/relationships/slideLayout" Target="../slideLayouts/slideLayout7.xml"/><Relationship Id="rId4" Type="http://schemas.openxmlformats.org/officeDocument/2006/relationships/image" Target="../media/image23.gi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4.g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5.gi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10.gif"/><Relationship Id="rId3" Type="http://schemas.openxmlformats.org/officeDocument/2006/relationships/image" Target="../media/image5.gif"/><Relationship Id="rId7" Type="http://schemas.openxmlformats.org/officeDocument/2006/relationships/image" Target="../media/image9.gif"/><Relationship Id="rId2" Type="http://schemas.openxmlformats.org/officeDocument/2006/relationships/image" Target="../media/image4.gif"/><Relationship Id="rId1" Type="http://schemas.openxmlformats.org/officeDocument/2006/relationships/slideLayout" Target="../slideLayouts/slideLayout2.xml"/><Relationship Id="rId6" Type="http://schemas.openxmlformats.org/officeDocument/2006/relationships/image" Target="../media/image8.gif"/><Relationship Id="rId5" Type="http://schemas.openxmlformats.org/officeDocument/2006/relationships/image" Target="../media/image7.gif"/><Relationship Id="rId10" Type="http://schemas.openxmlformats.org/officeDocument/2006/relationships/image" Target="../media/image12.gif"/><Relationship Id="rId4" Type="http://schemas.openxmlformats.org/officeDocument/2006/relationships/image" Target="../media/image6.gif"/><Relationship Id="rId9" Type="http://schemas.openxmlformats.org/officeDocument/2006/relationships/image" Target="../media/image11.gif"/></Relationships>
</file>

<file path=ppt/slides/_rels/slide7.xml.rels><?xml version="1.0" encoding="UTF-8" standalone="yes"?>
<Relationships xmlns="http://schemas.openxmlformats.org/package/2006/relationships"><Relationship Id="rId2" Type="http://schemas.openxmlformats.org/officeDocument/2006/relationships/image" Target="../media/image13.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4.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5.gif"/><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18.gif"/><Relationship Id="rId5" Type="http://schemas.openxmlformats.org/officeDocument/2006/relationships/image" Target="../media/image17.gif"/><Relationship Id="rId4" Type="http://schemas.openxmlformats.org/officeDocument/2006/relationships/image" Target="../media/image16.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1000100" y="2571744"/>
            <a:ext cx="7710957" cy="769441"/>
          </a:xfrm>
          <a:prstGeom prst="rect">
            <a:avLst/>
          </a:prstGeom>
          <a:noFill/>
        </p:spPr>
        <p:txBody>
          <a:bodyPr wrap="none" rtlCol="0">
            <a:spAutoFit/>
          </a:bodyPr>
          <a:lstStyle/>
          <a:p>
            <a:r>
              <a:rPr lang="es-MX" sz="4400" dirty="0" smtClean="0"/>
              <a:t>Introducción. Conceptos Básicos </a:t>
            </a:r>
            <a:endParaRPr lang="es-MX" sz="4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0" y="0"/>
            <a:ext cx="344966" cy="2308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95250" algn="just" defTabSz="914400" rtl="0" eaLnBrk="1" fontAlgn="base" latinLnBrk="0" hangingPunct="1">
              <a:lnSpc>
                <a:spcPct val="100000"/>
              </a:lnSpc>
              <a:spcBef>
                <a:spcPct val="0"/>
              </a:spcBef>
              <a:spcAft>
                <a:spcPct val="0"/>
              </a:spcAft>
              <a:buClrTx/>
              <a:buSzTx/>
              <a:buFontTx/>
              <a:buNone/>
              <a:tabLst/>
            </a:pPr>
            <a:r>
              <a:rPr kumimoji="0" lang="es-MX" sz="900" b="0" i="0" u="none" strike="noStrike" cap="none" normalizeH="0" baseline="0" dirty="0" smtClean="0">
                <a:ln>
                  <a:noFill/>
                </a:ln>
                <a:solidFill>
                  <a:schemeClr val="tx1"/>
                </a:solidFill>
                <a:effectLst/>
                <a:latin typeface="Arial" pitchFamily="34" charset="0"/>
                <a:cs typeface="Arial" pitchFamily="34" charset="0"/>
              </a:rPr>
              <a:t>  </a:t>
            </a:r>
            <a:endParaRPr kumimoji="0" lang="es-MX" sz="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22530" name="Picture 2" descr="http://www.aulaclic.es/power2007/graficos/area_notas_powerpoint.gif"/>
          <p:cNvPicPr>
            <a:picLocks noChangeAspect="1" noChangeArrowheads="1"/>
          </p:cNvPicPr>
          <p:nvPr/>
        </p:nvPicPr>
        <p:blipFill>
          <a:blip r:embed="rId2"/>
          <a:srcRect/>
          <a:stretch>
            <a:fillRect/>
          </a:stretch>
        </p:blipFill>
        <p:spPr bwMode="auto">
          <a:xfrm>
            <a:off x="500034" y="2357430"/>
            <a:ext cx="7643866" cy="1714512"/>
          </a:xfrm>
          <a:prstGeom prst="rect">
            <a:avLst/>
          </a:prstGeom>
          <a:noFill/>
        </p:spPr>
      </p:pic>
      <p:sp>
        <p:nvSpPr>
          <p:cNvPr id="6" name="5 CuadroTexto"/>
          <p:cNvSpPr txBox="1"/>
          <p:nvPr/>
        </p:nvSpPr>
        <p:spPr>
          <a:xfrm>
            <a:off x="357158" y="285728"/>
            <a:ext cx="8143932" cy="1477328"/>
          </a:xfrm>
          <a:prstGeom prst="rect">
            <a:avLst/>
          </a:prstGeom>
          <a:noFill/>
        </p:spPr>
        <p:txBody>
          <a:bodyPr wrap="square" rtlCol="0">
            <a:spAutoFit/>
          </a:bodyPr>
          <a:lstStyle/>
          <a:p>
            <a:pPr lvl="0"/>
            <a:r>
              <a:rPr kumimoji="0" lang="es-MX" b="1" i="0" u="none" strike="noStrike" cap="none" normalizeH="0" baseline="0" dirty="0" smtClean="0">
                <a:ln>
                  <a:noFill/>
                </a:ln>
                <a:solidFill>
                  <a:srgbClr val="6C6CCA"/>
                </a:solidFill>
                <a:effectLst/>
                <a:latin typeface="Arial" pitchFamily="34" charset="0"/>
                <a:cs typeface="Arial" pitchFamily="34" charset="0"/>
              </a:rPr>
              <a:t>El Área de notas</a:t>
            </a:r>
            <a:r>
              <a:rPr kumimoji="0" lang="es-MX" b="0" i="0" u="none" strike="noStrike" cap="none" normalizeH="0" baseline="0" dirty="0" smtClean="0">
                <a:ln>
                  <a:noFill/>
                </a:ln>
                <a:solidFill>
                  <a:schemeClr val="tx1"/>
                </a:solidFill>
                <a:effectLst/>
                <a:latin typeface="Arial" pitchFamily="34" charset="0"/>
                <a:cs typeface="Arial" pitchFamily="34" charset="0"/>
              </a:rPr>
              <a:t> </a:t>
            </a:r>
          </a:p>
          <a:p>
            <a:pPr lvl="0"/>
            <a:r>
              <a:rPr kumimoji="0" lang="es-MX" b="0" i="0" u="none" strike="noStrike" cap="none" normalizeH="0" baseline="0" dirty="0" smtClean="0">
                <a:ln>
                  <a:noFill/>
                </a:ln>
                <a:solidFill>
                  <a:schemeClr val="tx1"/>
                </a:solidFill>
                <a:effectLst/>
                <a:latin typeface="Arial" pitchFamily="34" charset="0"/>
                <a:cs typeface="Arial" pitchFamily="34" charset="0"/>
              </a:rPr>
              <a:t>será donde añadiremos las </a:t>
            </a:r>
            <a:r>
              <a:rPr kumimoji="0" lang="es-MX" b="1" i="0" u="none" strike="noStrike" cap="none" normalizeH="0" baseline="0" dirty="0" smtClean="0">
                <a:ln>
                  <a:noFill/>
                </a:ln>
                <a:solidFill>
                  <a:srgbClr val="6C6CCA"/>
                </a:solidFill>
                <a:effectLst/>
                <a:latin typeface="Arial" pitchFamily="34" charset="0"/>
                <a:cs typeface="Arial" pitchFamily="34" charset="0"/>
              </a:rPr>
              <a:t>notas de apoyo</a:t>
            </a:r>
            <a:r>
              <a:rPr kumimoji="0" lang="es-MX" b="0" i="0" u="none" strike="noStrike" cap="none" normalizeH="0" baseline="0" dirty="0" smtClean="0">
                <a:ln>
                  <a:noFill/>
                </a:ln>
                <a:solidFill>
                  <a:schemeClr val="tx1"/>
                </a:solidFill>
                <a:effectLst/>
                <a:latin typeface="Arial" pitchFamily="34" charset="0"/>
                <a:cs typeface="Arial" pitchFamily="34" charset="0"/>
              </a:rPr>
              <a:t> para realizar la presentación. Estas notas no se ven en la presentación pero si se lo indicamos podemos hacer que aparezcan cuando imprimamos la presentación en papel. </a:t>
            </a:r>
            <a:endParaRPr kumimoji="0" lang="es-MX" sz="8000" b="0" i="0" u="none" strike="noStrike" cap="none" normalizeH="0" baseline="0" dirty="0" smtClean="0">
              <a:ln>
                <a:noFill/>
              </a:ln>
              <a:solidFill>
                <a:schemeClr val="tx1"/>
              </a:solidFill>
              <a:effectLst/>
              <a:latin typeface="Arial" pitchFamily="34" charset="0"/>
              <a:cs typeface="Arial" pitchFamily="34" charset="0"/>
            </a:endParaRPr>
          </a:p>
          <a:p>
            <a:endParaRPr lang="es-MX"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500034" y="776190"/>
            <a:ext cx="8286808" cy="5724644"/>
          </a:xfrm>
          <a:prstGeom prst="rect">
            <a:avLst/>
          </a:prstGeom>
          <a:noFill/>
        </p:spPr>
        <p:txBody>
          <a:bodyPr wrap="square" rtlCol="0">
            <a:spAutoFit/>
          </a:bodyPr>
          <a:lstStyle/>
          <a:p>
            <a:pPr lvl="0" indent="95250" fontAlgn="base">
              <a:spcBef>
                <a:spcPct val="0"/>
              </a:spcBef>
              <a:spcAft>
                <a:spcPct val="0"/>
              </a:spcAft>
            </a:pPr>
            <a:r>
              <a:rPr kumimoji="0" lang="es-MX" b="1" i="0" u="none" strike="noStrike" cap="none" normalizeH="0" baseline="0" dirty="0" smtClean="0">
                <a:ln>
                  <a:noFill/>
                </a:ln>
                <a:solidFill>
                  <a:srgbClr val="6C6CCA"/>
                </a:solidFill>
                <a:effectLst/>
                <a:latin typeface="Arial" pitchFamily="34" charset="0"/>
                <a:cs typeface="Arial" pitchFamily="34" charset="0"/>
              </a:rPr>
              <a:t>Cerrar PowerPoint </a:t>
            </a:r>
          </a:p>
          <a:p>
            <a:pPr lvl="0" indent="95250" fontAlgn="base">
              <a:spcBef>
                <a:spcPct val="0"/>
              </a:spcBef>
              <a:spcAft>
                <a:spcPct val="0"/>
              </a:spcAft>
            </a:pPr>
            <a:r>
              <a:rPr lang="es-MX" b="1" dirty="0">
                <a:solidFill>
                  <a:srgbClr val="6C6CCA"/>
                </a:solidFill>
                <a:latin typeface="Arial" pitchFamily="34" charset="0"/>
                <a:cs typeface="Arial" pitchFamily="34" charset="0"/>
              </a:rPr>
              <a:t> </a:t>
            </a:r>
            <a:r>
              <a:rPr lang="es-MX" b="1" dirty="0" smtClean="0">
                <a:solidFill>
                  <a:srgbClr val="6C6CCA"/>
                </a:solidFill>
                <a:latin typeface="Arial" pitchFamily="34" charset="0"/>
                <a:cs typeface="Arial" pitchFamily="34" charset="0"/>
              </a:rPr>
              <a:t>  </a:t>
            </a:r>
            <a:r>
              <a:rPr kumimoji="0" lang="es-MX" b="0" i="0" u="none" strike="noStrike" cap="none" normalizeH="0" baseline="0" dirty="0" smtClean="0">
                <a:ln>
                  <a:noFill/>
                </a:ln>
                <a:solidFill>
                  <a:schemeClr val="tx1"/>
                </a:solidFill>
                <a:effectLst/>
                <a:latin typeface="Arial" pitchFamily="34" charset="0"/>
                <a:cs typeface="Arial" pitchFamily="34" charset="0"/>
              </a:rPr>
              <a:t>puedes utilizar cualquiera de las siguientes operaciones: </a:t>
            </a:r>
            <a:endParaRPr kumimoji="0" lang="es-MX" sz="1600" b="0" i="0" u="none" strike="noStrike" cap="none" normalizeH="0" baseline="0" dirty="0" smtClean="0">
              <a:ln>
                <a:noFill/>
              </a:ln>
              <a:solidFill>
                <a:schemeClr val="tx1"/>
              </a:solidFill>
              <a:effectLst/>
              <a:latin typeface="Arial" pitchFamily="34" charset="0"/>
              <a:cs typeface="Arial" pitchFamily="34" charset="0"/>
            </a:endParaRPr>
          </a:p>
          <a:p>
            <a:pPr lvl="0" indent="95250" eaLnBrk="0" fontAlgn="base" hangingPunct="0">
              <a:spcBef>
                <a:spcPct val="0"/>
              </a:spcBef>
              <a:spcAft>
                <a:spcPct val="0"/>
              </a:spcAft>
            </a:pPr>
            <a:r>
              <a:rPr kumimoji="0" lang="es-MX" b="1" i="0" u="none" strike="noStrike" cap="none" normalizeH="0" baseline="0" dirty="0" smtClean="0">
                <a:ln>
                  <a:noFill/>
                </a:ln>
                <a:solidFill>
                  <a:schemeClr val="tx1"/>
                </a:solidFill>
                <a:effectLst/>
                <a:latin typeface="Arial" pitchFamily="34" charset="0"/>
                <a:cs typeface="Arial" pitchFamily="34" charset="0"/>
              </a:rPr>
              <a:t>  </a:t>
            </a:r>
            <a:r>
              <a:rPr kumimoji="0" lang="es-MX" sz="1600" b="0" i="0" u="none" strike="noStrike" cap="none" normalizeH="0" baseline="0" dirty="0" smtClean="0">
                <a:ln>
                  <a:noFill/>
                </a:ln>
                <a:solidFill>
                  <a:schemeClr val="tx1"/>
                </a:solidFill>
                <a:effectLst/>
                <a:latin typeface="Arial" pitchFamily="34" charset="0"/>
                <a:cs typeface="Arial" pitchFamily="34" charset="0"/>
              </a:rPr>
              <a:t> </a:t>
            </a:r>
            <a:r>
              <a:rPr kumimoji="0" lang="es-MX" b="0" i="0" u="none" strike="noStrike" cap="none" normalizeH="0" baseline="0" dirty="0" smtClean="0">
                <a:ln>
                  <a:noFill/>
                </a:ln>
                <a:solidFill>
                  <a:schemeClr val="tx1"/>
                </a:solidFill>
                <a:effectLst/>
                <a:latin typeface="Arial" pitchFamily="34" charset="0"/>
                <a:cs typeface="Arial" pitchFamily="34" charset="0"/>
              </a:rPr>
              <a:t>Hacer clic en el botón cerrar   </a:t>
            </a:r>
            <a:r>
              <a:rPr kumimoji="0" lang="es-MX" sz="3600" b="0" i="0" u="none" strike="noStrike" cap="none" normalizeH="0" baseline="0" dirty="0" smtClean="0">
                <a:ln>
                  <a:noFill/>
                </a:ln>
                <a:solidFill>
                  <a:schemeClr val="tx1"/>
                </a:solidFill>
                <a:effectLst/>
                <a:latin typeface="Arial" pitchFamily="34" charset="0"/>
                <a:cs typeface="Arial" pitchFamily="34" charset="0"/>
              </a:rPr>
              <a:t> </a:t>
            </a:r>
            <a:r>
              <a:rPr kumimoji="0" lang="es-MX" b="0" i="0" u="none" strike="noStrike" cap="none" normalizeH="0" baseline="0" dirty="0" smtClean="0">
                <a:ln>
                  <a:noFill/>
                </a:ln>
                <a:solidFill>
                  <a:schemeClr val="tx1"/>
                </a:solidFill>
                <a:effectLst/>
                <a:latin typeface="Arial" pitchFamily="34" charset="0"/>
                <a:cs typeface="Arial" pitchFamily="34" charset="0"/>
              </a:rPr>
              <a:t>  de la </a:t>
            </a:r>
            <a:r>
              <a:rPr kumimoji="0" lang="es-MX" b="1" i="0" u="none" strike="noStrike" cap="none" normalizeH="0" baseline="0" dirty="0" smtClean="0">
                <a:ln>
                  <a:noFill/>
                </a:ln>
                <a:solidFill>
                  <a:srgbClr val="6C6CCA"/>
                </a:solidFill>
                <a:effectLst/>
                <a:latin typeface="Arial" pitchFamily="34" charset="0"/>
                <a:cs typeface="Arial" pitchFamily="34" charset="0"/>
              </a:rPr>
              <a:t>barra de título.</a:t>
            </a:r>
          </a:p>
          <a:p>
            <a:pPr lvl="0" indent="95250" eaLnBrk="0" fontAlgn="base" hangingPunct="0">
              <a:spcBef>
                <a:spcPct val="0"/>
              </a:spcBef>
              <a:spcAft>
                <a:spcPct val="0"/>
              </a:spcAft>
            </a:pPr>
            <a:endParaRPr kumimoji="0" lang="es-MX" sz="1600" b="0" i="0" u="none" strike="noStrike" cap="none" normalizeH="0" baseline="0" dirty="0" smtClean="0">
              <a:ln>
                <a:noFill/>
              </a:ln>
              <a:solidFill>
                <a:schemeClr val="tx1"/>
              </a:solidFill>
              <a:effectLst/>
              <a:latin typeface="Arial" pitchFamily="34" charset="0"/>
              <a:cs typeface="Arial" pitchFamily="34" charset="0"/>
            </a:endParaRPr>
          </a:p>
          <a:p>
            <a:pPr lvl="0" indent="95250" eaLnBrk="0" fontAlgn="base" hangingPunct="0">
              <a:spcBef>
                <a:spcPct val="0"/>
              </a:spcBef>
              <a:spcAft>
                <a:spcPct val="0"/>
              </a:spcAft>
            </a:pPr>
            <a:r>
              <a:rPr kumimoji="0" lang="es-MX" b="1" i="0" u="none" strike="noStrike" cap="none" normalizeH="0" baseline="0" dirty="0" smtClean="0">
                <a:ln>
                  <a:noFill/>
                </a:ln>
                <a:solidFill>
                  <a:schemeClr val="tx1"/>
                </a:solidFill>
                <a:effectLst/>
                <a:latin typeface="Arial" pitchFamily="34" charset="0"/>
                <a:cs typeface="Arial" pitchFamily="34" charset="0"/>
              </a:rPr>
              <a:t>  </a:t>
            </a:r>
            <a:r>
              <a:rPr kumimoji="0" lang="es-MX" sz="1600" b="0" i="0" u="none" strike="noStrike" cap="none" normalizeH="0" baseline="0" dirty="0" smtClean="0">
                <a:ln>
                  <a:noFill/>
                </a:ln>
                <a:solidFill>
                  <a:schemeClr val="tx1"/>
                </a:solidFill>
                <a:effectLst/>
                <a:latin typeface="Arial" pitchFamily="34" charset="0"/>
                <a:cs typeface="Arial" pitchFamily="34" charset="0"/>
              </a:rPr>
              <a:t> </a:t>
            </a:r>
            <a:r>
              <a:rPr kumimoji="0" lang="es-MX" b="0" i="0" u="none" strike="noStrike" cap="none" normalizeH="0" baseline="0" dirty="0" smtClean="0">
                <a:ln>
                  <a:noFill/>
                </a:ln>
                <a:solidFill>
                  <a:schemeClr val="tx1"/>
                </a:solidFill>
                <a:effectLst/>
                <a:latin typeface="Arial" pitchFamily="34" charset="0"/>
                <a:cs typeface="Arial" pitchFamily="34" charset="0"/>
              </a:rPr>
              <a:t>Pulsar la combinación de teclas </a:t>
            </a:r>
            <a:r>
              <a:rPr kumimoji="0" lang="es-MX" b="1" i="0" u="none" strike="noStrike" cap="none" normalizeH="0" baseline="0" dirty="0" smtClean="0">
                <a:ln>
                  <a:noFill/>
                </a:ln>
                <a:solidFill>
                  <a:srgbClr val="008000"/>
                </a:solidFill>
                <a:effectLst/>
                <a:latin typeface="Arial" pitchFamily="34" charset="0"/>
                <a:cs typeface="Arial" pitchFamily="34" charset="0"/>
              </a:rPr>
              <a:t>ALT+F4</a:t>
            </a:r>
            <a:r>
              <a:rPr kumimoji="0" lang="es-MX" b="0" i="0" u="none" strike="noStrike" cap="none" normalizeH="0" baseline="0" dirty="0" smtClean="0">
                <a:ln>
                  <a:noFill/>
                </a:ln>
                <a:solidFill>
                  <a:schemeClr val="tx1"/>
                </a:solidFill>
                <a:effectLst/>
                <a:latin typeface="Arial" pitchFamily="34" charset="0"/>
                <a:cs typeface="Arial" pitchFamily="34" charset="0"/>
              </a:rPr>
              <a:t>. </a:t>
            </a:r>
          </a:p>
          <a:p>
            <a:pPr lvl="0" indent="95250" eaLnBrk="0" fontAlgn="base" hangingPunct="0">
              <a:spcBef>
                <a:spcPct val="0"/>
              </a:spcBef>
              <a:spcAft>
                <a:spcPct val="0"/>
              </a:spcAft>
            </a:pPr>
            <a:endParaRPr kumimoji="0" lang="es-MX" sz="1600" b="0" i="0" u="none" strike="noStrike" cap="none" normalizeH="0" baseline="0" dirty="0" smtClean="0">
              <a:ln>
                <a:noFill/>
              </a:ln>
              <a:solidFill>
                <a:schemeClr val="tx1"/>
              </a:solidFill>
              <a:effectLst/>
              <a:latin typeface="Arial" pitchFamily="34" charset="0"/>
              <a:cs typeface="Arial" pitchFamily="34" charset="0"/>
            </a:endParaRPr>
          </a:p>
          <a:p>
            <a:pPr lvl="0" indent="95250" eaLnBrk="0" fontAlgn="base" hangingPunct="0">
              <a:spcBef>
                <a:spcPct val="0"/>
              </a:spcBef>
              <a:spcAft>
                <a:spcPct val="0"/>
              </a:spcAft>
            </a:pPr>
            <a:r>
              <a:rPr kumimoji="0" lang="es-MX" b="1" i="0" u="none" strike="noStrike" cap="none" normalizeH="0" baseline="0" dirty="0" smtClean="0">
                <a:ln>
                  <a:noFill/>
                </a:ln>
                <a:solidFill>
                  <a:schemeClr val="tx1"/>
                </a:solidFill>
                <a:effectLst/>
                <a:latin typeface="Arial" pitchFamily="34" charset="0"/>
                <a:cs typeface="Arial" pitchFamily="34" charset="0"/>
              </a:rPr>
              <a:t>  </a:t>
            </a:r>
            <a:r>
              <a:rPr kumimoji="0" lang="es-MX" sz="1600" b="0" i="0" u="none" strike="noStrike" cap="none" normalizeH="0" baseline="0" dirty="0" smtClean="0">
                <a:ln>
                  <a:noFill/>
                </a:ln>
                <a:solidFill>
                  <a:schemeClr val="tx1"/>
                </a:solidFill>
                <a:effectLst/>
                <a:latin typeface="Arial" pitchFamily="34" charset="0"/>
                <a:cs typeface="Arial" pitchFamily="34" charset="0"/>
              </a:rPr>
              <a:t> </a:t>
            </a:r>
            <a:r>
              <a:rPr kumimoji="0" lang="es-MX" b="0" i="0" u="none" strike="noStrike" cap="none" normalizeH="0" baseline="0" dirty="0" smtClean="0">
                <a:ln>
                  <a:noFill/>
                </a:ln>
                <a:solidFill>
                  <a:schemeClr val="tx1"/>
                </a:solidFill>
                <a:effectLst/>
                <a:latin typeface="Arial" pitchFamily="34" charset="0"/>
                <a:cs typeface="Arial" pitchFamily="34" charset="0"/>
              </a:rPr>
              <a:t>Hacer clic sobre el </a:t>
            </a:r>
            <a:r>
              <a:rPr kumimoji="0" lang="es-MX" b="1" i="0" u="none" strike="noStrike" cap="none" normalizeH="0" baseline="0" dirty="0" smtClean="0">
                <a:ln>
                  <a:noFill/>
                </a:ln>
                <a:solidFill>
                  <a:srgbClr val="008000"/>
                </a:solidFill>
                <a:effectLst/>
                <a:latin typeface="Arial" pitchFamily="34" charset="0"/>
                <a:cs typeface="Arial" pitchFamily="34" charset="0"/>
              </a:rPr>
              <a:t>Botón Office</a:t>
            </a:r>
            <a:r>
              <a:rPr kumimoji="0" lang="es-MX" b="0" i="0" u="none" strike="noStrike" cap="none" normalizeH="0" baseline="0" dirty="0" smtClean="0">
                <a:ln>
                  <a:noFill/>
                </a:ln>
                <a:solidFill>
                  <a:schemeClr val="tx1"/>
                </a:solidFill>
                <a:effectLst/>
                <a:latin typeface="Arial" pitchFamily="34" charset="0"/>
                <a:cs typeface="Arial" pitchFamily="34" charset="0"/>
              </a:rPr>
              <a:t> y elegir la opción </a:t>
            </a:r>
            <a:r>
              <a:rPr kumimoji="0" lang="es-MX" b="1" i="0" u="none" strike="noStrike" cap="none" normalizeH="0" baseline="0" dirty="0" smtClean="0">
                <a:ln>
                  <a:noFill/>
                </a:ln>
                <a:solidFill>
                  <a:srgbClr val="008000"/>
                </a:solidFill>
                <a:effectLst/>
                <a:latin typeface="Arial" pitchFamily="34" charset="0"/>
                <a:cs typeface="Arial" pitchFamily="34" charset="0"/>
              </a:rPr>
              <a:t>Salir de PowerPoint</a:t>
            </a:r>
            <a:r>
              <a:rPr kumimoji="0" lang="es-MX" b="0" i="0" u="none" strike="noStrike" cap="none" normalizeH="0" baseline="0" dirty="0" smtClean="0">
                <a:ln>
                  <a:noFill/>
                </a:ln>
                <a:solidFill>
                  <a:schemeClr val="tx1"/>
                </a:solidFill>
                <a:effectLst/>
                <a:latin typeface="Arial" pitchFamily="34" charset="0"/>
                <a:cs typeface="Arial" pitchFamily="34" charset="0"/>
              </a:rPr>
              <a:t>. </a:t>
            </a:r>
          </a:p>
          <a:p>
            <a:pPr lvl="0" indent="95250" eaLnBrk="0" fontAlgn="base" hangingPunct="0">
              <a:spcBef>
                <a:spcPct val="0"/>
              </a:spcBef>
              <a:spcAft>
                <a:spcPct val="0"/>
              </a:spcAft>
            </a:pPr>
            <a:endParaRPr lang="es-MX" sz="1600" dirty="0">
              <a:latin typeface="Arial" pitchFamily="34" charset="0"/>
              <a:cs typeface="Arial" pitchFamily="34" charset="0"/>
            </a:endParaRPr>
          </a:p>
          <a:p>
            <a:pPr lvl="0" indent="95250" eaLnBrk="0" fontAlgn="base" hangingPunct="0">
              <a:spcBef>
                <a:spcPct val="0"/>
              </a:spcBef>
              <a:spcAft>
                <a:spcPct val="0"/>
              </a:spcAft>
            </a:pPr>
            <a:endParaRPr kumimoji="0" lang="es-MX" sz="1600" b="0" i="0" u="none" strike="noStrike" cap="none" normalizeH="0" baseline="0" dirty="0" smtClean="0">
              <a:ln>
                <a:noFill/>
              </a:ln>
              <a:solidFill>
                <a:schemeClr val="tx1"/>
              </a:solidFill>
              <a:effectLst/>
              <a:latin typeface="Arial" pitchFamily="34" charset="0"/>
              <a:cs typeface="Arial" pitchFamily="34" charset="0"/>
            </a:endParaRPr>
          </a:p>
          <a:p>
            <a:pPr lvl="0" indent="95250" eaLnBrk="0" fontAlgn="base" hangingPunct="0">
              <a:spcBef>
                <a:spcPct val="0"/>
              </a:spcBef>
              <a:spcAft>
                <a:spcPct val="0"/>
              </a:spcAft>
            </a:pPr>
            <a:endParaRPr kumimoji="0" lang="es-MX" sz="1600" b="0" i="0" u="none" strike="noStrike" cap="none" normalizeH="0" baseline="0" dirty="0" smtClean="0">
              <a:ln>
                <a:noFill/>
              </a:ln>
              <a:solidFill>
                <a:schemeClr val="tx1"/>
              </a:solidFill>
              <a:effectLst/>
              <a:latin typeface="Arial" pitchFamily="34" charset="0"/>
              <a:cs typeface="Arial" pitchFamily="34" charset="0"/>
            </a:endParaRPr>
          </a:p>
          <a:p>
            <a:pPr lvl="0" indent="95250" eaLnBrk="0" fontAlgn="base" hangingPunct="0">
              <a:spcBef>
                <a:spcPct val="0"/>
              </a:spcBef>
              <a:spcAft>
                <a:spcPct val="0"/>
              </a:spcAft>
            </a:pPr>
            <a:r>
              <a:rPr kumimoji="0" lang="es-MX" b="0" i="0" u="none" strike="noStrike" cap="none" normalizeH="0" baseline="0" dirty="0" smtClean="0">
                <a:ln>
                  <a:noFill/>
                </a:ln>
                <a:solidFill>
                  <a:schemeClr val="tx1"/>
                </a:solidFill>
                <a:effectLst/>
                <a:latin typeface="Arial" pitchFamily="34" charset="0"/>
                <a:cs typeface="Arial" pitchFamily="34" charset="0"/>
              </a:rPr>
              <a:t>Si lo que queremos es </a:t>
            </a:r>
            <a:r>
              <a:rPr kumimoji="0" lang="es-MX" b="1" i="0" u="none" strike="noStrike" cap="none" normalizeH="0" baseline="0" dirty="0" smtClean="0">
                <a:ln>
                  <a:noFill/>
                </a:ln>
                <a:solidFill>
                  <a:srgbClr val="6C6CCA"/>
                </a:solidFill>
                <a:effectLst/>
                <a:latin typeface="Arial" pitchFamily="34" charset="0"/>
                <a:cs typeface="Arial" pitchFamily="34" charset="0"/>
              </a:rPr>
              <a:t>cerrar la Presentación actual</a:t>
            </a:r>
            <a:r>
              <a:rPr kumimoji="0" lang="es-MX" b="0" i="0" u="none" strike="noStrike" cap="none" normalizeH="0" baseline="0" dirty="0" smtClean="0">
                <a:ln>
                  <a:noFill/>
                </a:ln>
                <a:solidFill>
                  <a:schemeClr val="tx1"/>
                </a:solidFill>
                <a:effectLst/>
                <a:latin typeface="Arial" pitchFamily="34" charset="0"/>
                <a:cs typeface="Arial" pitchFamily="34" charset="0"/>
              </a:rPr>
              <a:t> sin cerrar el programa haremos:</a:t>
            </a:r>
          </a:p>
          <a:p>
            <a:pPr lvl="0" indent="95250" eaLnBrk="0" fontAlgn="base" hangingPunct="0">
              <a:spcBef>
                <a:spcPct val="0"/>
              </a:spcBef>
              <a:spcAft>
                <a:spcPct val="0"/>
              </a:spcAft>
            </a:pPr>
            <a:endParaRPr kumimoji="0" lang="es-MX" sz="1600" b="0" i="0" u="none" strike="noStrike" cap="none" normalizeH="0" baseline="0" dirty="0" smtClean="0">
              <a:ln>
                <a:noFill/>
              </a:ln>
              <a:solidFill>
                <a:schemeClr val="tx1"/>
              </a:solidFill>
              <a:effectLst/>
              <a:latin typeface="Arial" pitchFamily="34" charset="0"/>
              <a:cs typeface="Arial" pitchFamily="34" charset="0"/>
            </a:endParaRPr>
          </a:p>
          <a:p>
            <a:pPr lvl="0" indent="95250" eaLnBrk="0" fontAlgn="base" hangingPunct="0">
              <a:spcBef>
                <a:spcPct val="0"/>
              </a:spcBef>
              <a:spcAft>
                <a:spcPct val="0"/>
              </a:spcAft>
            </a:pPr>
            <a:r>
              <a:rPr kumimoji="0" lang="es-MX" b="0" i="0" u="none" strike="noStrike" cap="none" normalizeH="0" baseline="0" dirty="0" smtClean="0">
                <a:ln>
                  <a:noFill/>
                </a:ln>
                <a:solidFill>
                  <a:schemeClr val="tx1"/>
                </a:solidFill>
                <a:effectLst/>
                <a:latin typeface="Arial" pitchFamily="34" charset="0"/>
                <a:cs typeface="Arial" pitchFamily="34" charset="0"/>
              </a:rPr>
              <a:t>Clic sobre el </a:t>
            </a:r>
            <a:r>
              <a:rPr kumimoji="0" lang="es-MX" b="1" i="0" u="none" strike="noStrike" cap="none" normalizeH="0" baseline="0" dirty="0" smtClean="0">
                <a:ln>
                  <a:noFill/>
                </a:ln>
                <a:solidFill>
                  <a:srgbClr val="008000"/>
                </a:solidFill>
                <a:effectLst/>
                <a:latin typeface="Arial" pitchFamily="34" charset="0"/>
                <a:cs typeface="Arial" pitchFamily="34" charset="0"/>
              </a:rPr>
              <a:t>Botón Office</a:t>
            </a:r>
            <a:r>
              <a:rPr kumimoji="0" lang="es-MX" b="0" i="0" u="none" strike="noStrike" cap="none" normalizeH="0" baseline="0" dirty="0" smtClean="0">
                <a:ln>
                  <a:noFill/>
                </a:ln>
                <a:solidFill>
                  <a:schemeClr val="tx1"/>
                </a:solidFill>
                <a:effectLst/>
                <a:latin typeface="Arial" pitchFamily="34" charset="0"/>
                <a:cs typeface="Arial" pitchFamily="34" charset="0"/>
              </a:rPr>
              <a:t> y elegir la opción </a:t>
            </a:r>
            <a:r>
              <a:rPr kumimoji="0" lang="es-MX" b="1" i="0" u="none" strike="noStrike" cap="none" normalizeH="0" baseline="0" dirty="0" smtClean="0">
                <a:ln>
                  <a:noFill/>
                </a:ln>
                <a:solidFill>
                  <a:srgbClr val="008000"/>
                </a:solidFill>
                <a:effectLst/>
                <a:latin typeface="Arial" pitchFamily="34" charset="0"/>
                <a:cs typeface="Arial" pitchFamily="34" charset="0"/>
              </a:rPr>
              <a:t>Cerrar</a:t>
            </a:r>
            <a:r>
              <a:rPr kumimoji="0" lang="es-MX" b="0" i="0" u="none" strike="noStrike" cap="none" normalizeH="0" baseline="0" dirty="0" smtClean="0">
                <a:ln>
                  <a:noFill/>
                </a:ln>
                <a:solidFill>
                  <a:schemeClr val="tx1"/>
                </a:solidFill>
                <a:effectLst/>
                <a:latin typeface="Arial" pitchFamily="34" charset="0"/>
                <a:cs typeface="Arial" pitchFamily="34" charset="0"/>
              </a:rPr>
              <a:t>. </a:t>
            </a:r>
            <a:endParaRPr kumimoji="0" lang="es-MX" sz="1600" b="0" i="0" u="none" strike="noStrike" cap="none" normalizeH="0" baseline="0" dirty="0" smtClean="0">
              <a:ln>
                <a:noFill/>
              </a:ln>
              <a:solidFill>
                <a:schemeClr val="tx1"/>
              </a:solidFill>
              <a:effectLst/>
              <a:latin typeface="Arial" pitchFamily="34" charset="0"/>
              <a:cs typeface="Arial" pitchFamily="34" charset="0"/>
            </a:endParaRPr>
          </a:p>
          <a:p>
            <a:pPr lvl="0" indent="95250" eaLnBrk="0" fontAlgn="base" hangingPunct="0">
              <a:spcBef>
                <a:spcPct val="0"/>
              </a:spcBef>
              <a:spcAft>
                <a:spcPct val="0"/>
              </a:spcAft>
            </a:pPr>
            <a:endParaRPr kumimoji="0" lang="es-MX" b="0" i="0" u="none" strike="noStrike" cap="none" normalizeH="0" baseline="0" dirty="0" smtClean="0">
              <a:ln>
                <a:noFill/>
              </a:ln>
              <a:solidFill>
                <a:schemeClr val="tx1"/>
              </a:solidFill>
              <a:effectLst/>
              <a:latin typeface="Arial" pitchFamily="34" charset="0"/>
              <a:cs typeface="Arial" pitchFamily="34" charset="0"/>
            </a:endParaRPr>
          </a:p>
          <a:p>
            <a:pPr lvl="0" indent="95250" eaLnBrk="0" fontAlgn="base" hangingPunct="0">
              <a:spcBef>
                <a:spcPct val="0"/>
              </a:spcBef>
              <a:spcAft>
                <a:spcPct val="0"/>
              </a:spcAft>
            </a:pPr>
            <a:r>
              <a:rPr kumimoji="0" lang="es-MX" b="0" i="0" u="none" strike="noStrike" cap="none" normalizeH="0" baseline="0" dirty="0" smtClean="0">
                <a:ln>
                  <a:noFill/>
                </a:ln>
                <a:solidFill>
                  <a:schemeClr val="tx1"/>
                </a:solidFill>
                <a:effectLst/>
                <a:latin typeface="Arial" pitchFamily="34" charset="0"/>
                <a:cs typeface="Arial" pitchFamily="34" charset="0"/>
              </a:rPr>
              <a:t>Si al cerrar no hemos guardado los cambios efectuados en la presentación, nos preguntará si queremos guardarlos o incluso nos puede llegar a mostrar el cuadro de diálogo asociado al menú </a:t>
            </a:r>
            <a:r>
              <a:rPr kumimoji="0" lang="es-MX" b="1" i="1" u="none" strike="noStrike" cap="none" normalizeH="0" baseline="0" dirty="0" smtClean="0">
                <a:ln>
                  <a:noFill/>
                </a:ln>
                <a:solidFill>
                  <a:schemeClr val="tx1"/>
                </a:solidFill>
                <a:effectLst/>
                <a:latin typeface="Arial" pitchFamily="34" charset="0"/>
                <a:cs typeface="Arial" pitchFamily="34" charset="0"/>
              </a:rPr>
              <a:t>Guardar </a:t>
            </a:r>
            <a:r>
              <a:rPr kumimoji="0" lang="es-MX" b="0" i="0" u="none" strike="noStrike" cap="none" normalizeH="0" baseline="0" dirty="0" smtClean="0">
                <a:ln>
                  <a:noFill/>
                </a:ln>
                <a:solidFill>
                  <a:schemeClr val="tx1"/>
                </a:solidFill>
                <a:effectLst/>
                <a:latin typeface="Arial" pitchFamily="34" charset="0"/>
                <a:cs typeface="Arial" pitchFamily="34" charset="0"/>
              </a:rPr>
              <a:t>en el caso de no haberla guardado anteriormente.</a:t>
            </a:r>
            <a:endParaRPr kumimoji="0" lang="es-MX" b="1" i="0" u="none" strike="noStrike" cap="none" normalizeH="0" baseline="0" dirty="0" smtClean="0">
              <a:ln>
                <a:noFill/>
              </a:ln>
              <a:solidFill>
                <a:schemeClr val="tx1"/>
              </a:solidFill>
              <a:effectLst/>
              <a:latin typeface="Arial" pitchFamily="34" charset="0"/>
              <a:cs typeface="Arial" pitchFamily="34" charset="0"/>
            </a:endParaRPr>
          </a:p>
          <a:p>
            <a:endParaRPr lang="es-MX" dirty="0"/>
          </a:p>
        </p:txBody>
      </p:sp>
      <p:pic>
        <p:nvPicPr>
          <p:cNvPr id="5" name="Picture 4" descr="http://www.aulaclic.es/power2007/graficos/cerrar_power.gif"/>
          <p:cNvPicPr>
            <a:picLocks noChangeAspect="1" noChangeArrowheads="1"/>
          </p:cNvPicPr>
          <p:nvPr/>
        </p:nvPicPr>
        <p:blipFill>
          <a:blip r:embed="rId2"/>
          <a:srcRect/>
          <a:stretch>
            <a:fillRect/>
          </a:stretch>
        </p:blipFill>
        <p:spPr bwMode="auto">
          <a:xfrm>
            <a:off x="3743321" y="1428736"/>
            <a:ext cx="400051" cy="340784"/>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571604" y="2786058"/>
            <a:ext cx="5996513" cy="830997"/>
          </a:xfrm>
          <a:prstGeom prst="rect">
            <a:avLst/>
          </a:prstGeom>
        </p:spPr>
        <p:txBody>
          <a:bodyPr wrap="none">
            <a:spAutoFit/>
          </a:bodyPr>
          <a:lstStyle/>
          <a:p>
            <a:r>
              <a:rPr lang="es-MX" sz="4800" dirty="0" smtClean="0"/>
              <a:t>Crear una Presentación</a:t>
            </a:r>
            <a:endParaRPr lang="es-MX" sz="4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285984" y="214290"/>
            <a:ext cx="4378443" cy="461665"/>
          </a:xfrm>
          <a:prstGeom prst="rect">
            <a:avLst/>
          </a:prstGeom>
        </p:spPr>
        <p:txBody>
          <a:bodyPr wrap="none">
            <a:spAutoFit/>
          </a:bodyPr>
          <a:lstStyle/>
          <a:p>
            <a:r>
              <a:rPr lang="es-MX" sz="2400" dirty="0" smtClean="0"/>
              <a:t>Crear una Presentación en Blanco</a:t>
            </a:r>
            <a:endParaRPr lang="es-MX" sz="2400" dirty="0"/>
          </a:p>
        </p:txBody>
      </p:sp>
      <p:sp>
        <p:nvSpPr>
          <p:cNvPr id="5" name="4 CuadroTexto"/>
          <p:cNvSpPr txBox="1"/>
          <p:nvPr/>
        </p:nvSpPr>
        <p:spPr>
          <a:xfrm>
            <a:off x="857224" y="785794"/>
            <a:ext cx="7143800" cy="2585323"/>
          </a:xfrm>
          <a:prstGeom prst="rect">
            <a:avLst/>
          </a:prstGeom>
          <a:noFill/>
        </p:spPr>
        <p:txBody>
          <a:bodyPr wrap="square" rtlCol="0">
            <a:spAutoFit/>
          </a:bodyPr>
          <a:lstStyle/>
          <a:p>
            <a:r>
              <a:rPr lang="es-MX" dirty="0" smtClean="0"/>
              <a:t>Para crear una presentación en blanco sigue estos pasos: </a:t>
            </a:r>
          </a:p>
          <a:p>
            <a:r>
              <a:rPr lang="es-MX" dirty="0" smtClean="0"/>
              <a:t>- Despliega el Botón Office.</a:t>
            </a:r>
          </a:p>
          <a:p>
            <a:r>
              <a:rPr lang="es-MX" dirty="0" smtClean="0"/>
              <a:t>- Selecciona la opción Nuevo.</a:t>
            </a:r>
          </a:p>
          <a:p>
            <a:pPr>
              <a:buFontTx/>
              <a:buChar char="-"/>
            </a:pPr>
            <a:r>
              <a:rPr lang="es-MX" dirty="0" smtClean="0"/>
              <a:t>En el cuadro de diálogo Nueva presentación haz doble clic sobre </a:t>
            </a:r>
          </a:p>
          <a:p>
            <a:r>
              <a:rPr lang="es-MX" dirty="0"/>
              <a:t> </a:t>
            </a:r>
            <a:r>
              <a:rPr lang="es-MX" dirty="0" smtClean="0"/>
              <a:t>  Presentación en blanco o selecciónala y pulsa el botón Crear. </a:t>
            </a:r>
          </a:p>
          <a:p>
            <a:r>
              <a:rPr lang="es-MX" dirty="0" smtClean="0"/>
              <a:t>Así es como te puede quedar una presentación en blanco. Tienes una diapositiva y dos cuadros de texto para añadir un título y añadir un subtítulo.</a:t>
            </a:r>
          </a:p>
          <a:p>
            <a:endParaRPr lang="es-MX" dirty="0"/>
          </a:p>
        </p:txBody>
      </p:sp>
      <p:pic>
        <p:nvPicPr>
          <p:cNvPr id="24579" name="Picture 3" descr="http://www.aulaclic.es/power2007/graficos/ventana_presentacion_enblan.gif"/>
          <p:cNvPicPr>
            <a:picLocks noChangeAspect="1" noChangeArrowheads="1"/>
          </p:cNvPicPr>
          <p:nvPr/>
        </p:nvPicPr>
        <p:blipFill>
          <a:blip r:embed="rId2"/>
          <a:srcRect/>
          <a:stretch>
            <a:fillRect/>
          </a:stretch>
        </p:blipFill>
        <p:spPr bwMode="auto">
          <a:xfrm>
            <a:off x="2285984" y="3000372"/>
            <a:ext cx="5143536" cy="3643338"/>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928794" y="214290"/>
            <a:ext cx="5215530" cy="461665"/>
          </a:xfrm>
          <a:prstGeom prst="rect">
            <a:avLst/>
          </a:prstGeom>
        </p:spPr>
        <p:txBody>
          <a:bodyPr wrap="none">
            <a:spAutoFit/>
          </a:bodyPr>
          <a:lstStyle/>
          <a:p>
            <a:r>
              <a:rPr lang="es-MX" sz="2400" dirty="0" smtClean="0"/>
              <a:t>Crear una Presentación con una Plantilla</a:t>
            </a:r>
            <a:endParaRPr lang="es-MX" sz="2400" dirty="0"/>
          </a:p>
        </p:txBody>
      </p:sp>
      <p:sp>
        <p:nvSpPr>
          <p:cNvPr id="3" name="2 CuadroTexto"/>
          <p:cNvSpPr txBox="1"/>
          <p:nvPr/>
        </p:nvSpPr>
        <p:spPr>
          <a:xfrm>
            <a:off x="571472" y="727060"/>
            <a:ext cx="8001056" cy="3416320"/>
          </a:xfrm>
          <a:prstGeom prst="rect">
            <a:avLst/>
          </a:prstGeom>
          <a:noFill/>
        </p:spPr>
        <p:txBody>
          <a:bodyPr wrap="square" rtlCol="0">
            <a:spAutoFit/>
          </a:bodyPr>
          <a:lstStyle/>
          <a:p>
            <a:r>
              <a:rPr lang="es-MX" dirty="0" smtClean="0"/>
              <a:t>Para crear una presentación con una plantilla sigue estos pasos:</a:t>
            </a:r>
          </a:p>
          <a:p>
            <a:r>
              <a:rPr lang="es-MX" dirty="0" smtClean="0"/>
              <a:t>- Despliega el Botón Office.</a:t>
            </a:r>
          </a:p>
          <a:p>
            <a:r>
              <a:rPr lang="es-MX" dirty="0" smtClean="0"/>
              <a:t>- Selecciona la opción Nuevo.</a:t>
            </a:r>
          </a:p>
          <a:p>
            <a:r>
              <a:rPr lang="es-MX" dirty="0" smtClean="0"/>
              <a:t>- En el cuadro de diálogo Nueva presentación haz clic sobre la categoría Plantillas instaladas y te aparecerá un cuadro de diálogo similar al que te mostramos a continuación.</a:t>
            </a:r>
          </a:p>
          <a:p>
            <a:r>
              <a:rPr lang="es-MX" dirty="0" smtClean="0"/>
              <a:t>Selecciona la plantilla de diseño que más te gusta, en la parte de la derecha te aparecerá una vista previa de la plantilla que has seleccionado para que puedas elegir mejor.</a:t>
            </a:r>
          </a:p>
          <a:p>
            <a:r>
              <a:rPr lang="es-MX" dirty="0" smtClean="0"/>
              <a:t>Una vez hayas encontrado la plantilla que más se adapte a tus gustos pulsa el botón Crear.</a:t>
            </a:r>
          </a:p>
          <a:p>
            <a:endParaRPr lang="es-MX" dirty="0"/>
          </a:p>
        </p:txBody>
      </p:sp>
      <p:pic>
        <p:nvPicPr>
          <p:cNvPr id="27650" name="Picture 2" descr="http://www.aulaclic.es/power2007/graficos/plantilla_dise_powerpoint.gif"/>
          <p:cNvPicPr>
            <a:picLocks noChangeAspect="1" noChangeArrowheads="1"/>
          </p:cNvPicPr>
          <p:nvPr/>
        </p:nvPicPr>
        <p:blipFill>
          <a:blip r:embed="rId2"/>
          <a:srcRect/>
          <a:stretch>
            <a:fillRect/>
          </a:stretch>
        </p:blipFill>
        <p:spPr bwMode="auto">
          <a:xfrm>
            <a:off x="2250266" y="3571876"/>
            <a:ext cx="4750626" cy="3167085"/>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571604" y="2928934"/>
            <a:ext cx="6691960" cy="830997"/>
          </a:xfrm>
          <a:prstGeom prst="rect">
            <a:avLst/>
          </a:prstGeom>
        </p:spPr>
        <p:txBody>
          <a:bodyPr wrap="none">
            <a:spAutoFit/>
          </a:bodyPr>
          <a:lstStyle/>
          <a:p>
            <a:r>
              <a:rPr lang="es-MX" sz="4800" dirty="0" smtClean="0"/>
              <a:t>Guardar una Presentación</a:t>
            </a:r>
            <a:endParaRPr lang="es-MX" sz="48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357158" y="285728"/>
            <a:ext cx="8501122" cy="3416320"/>
          </a:xfrm>
          <a:prstGeom prst="rect">
            <a:avLst/>
          </a:prstGeom>
          <a:noFill/>
        </p:spPr>
        <p:txBody>
          <a:bodyPr wrap="square" rtlCol="0">
            <a:spAutoFit/>
          </a:bodyPr>
          <a:lstStyle/>
          <a:p>
            <a:r>
              <a:rPr lang="es-MX" dirty="0" smtClean="0"/>
              <a:t>Para guardar una presentación podemos ir al Botón Office y seleccionar la opción Guardar o también se puede hacer con el botón .</a:t>
            </a:r>
          </a:p>
          <a:p>
            <a:endParaRPr lang="es-MX" dirty="0" smtClean="0"/>
          </a:p>
          <a:p>
            <a:r>
              <a:rPr lang="es-MX" dirty="0" smtClean="0"/>
              <a:t>Si es la primera vez que guardamos la presentación nos aparecerá una ventana similar a la que mostramos a continuación.</a:t>
            </a:r>
          </a:p>
          <a:p>
            <a:endParaRPr lang="es-MX" dirty="0" smtClean="0"/>
          </a:p>
          <a:p>
            <a:r>
              <a:rPr lang="es-MX" dirty="0" smtClean="0"/>
              <a:t>De la lista desplegable Guardar en seleccionaremos la carpeta en la cual queremos guardar la presentación.</a:t>
            </a:r>
          </a:p>
          <a:p>
            <a:r>
              <a:rPr lang="es-MX" dirty="0" smtClean="0"/>
              <a:t>También podemos crear una nueva carpeta con este icono        ,     la carpeta se creará dentro de la carpeta que figure en el campo Guardar en. </a:t>
            </a:r>
          </a:p>
          <a:p>
            <a:r>
              <a:rPr lang="es-MX" dirty="0" smtClean="0"/>
              <a:t>Después en la casilla Nombre de archivo introduciremos el nombre con el cual queremos guardar la presentación y por último pulsaremos en el botón Guardar.</a:t>
            </a:r>
            <a:endParaRPr lang="es-MX" dirty="0"/>
          </a:p>
        </p:txBody>
      </p:sp>
      <p:pic>
        <p:nvPicPr>
          <p:cNvPr id="29698" name="Picture 2" descr="http://www.aulaclic.es/power2007/graficos/boton_guardar_powerpoint.gif"/>
          <p:cNvPicPr>
            <a:picLocks noChangeAspect="1" noChangeArrowheads="1"/>
          </p:cNvPicPr>
          <p:nvPr/>
        </p:nvPicPr>
        <p:blipFill>
          <a:blip r:embed="rId2"/>
          <a:srcRect/>
          <a:stretch>
            <a:fillRect/>
          </a:stretch>
        </p:blipFill>
        <p:spPr bwMode="auto">
          <a:xfrm>
            <a:off x="5143504" y="642918"/>
            <a:ext cx="562574" cy="428628"/>
          </a:xfrm>
          <a:prstGeom prst="rect">
            <a:avLst/>
          </a:prstGeom>
          <a:noFill/>
        </p:spPr>
      </p:pic>
      <p:pic>
        <p:nvPicPr>
          <p:cNvPr id="29700" name="Picture 4" descr="http://www.aulaclic.es/power2007/graficos/v_guardar_powerpoint.gif"/>
          <p:cNvPicPr>
            <a:picLocks noChangeAspect="1" noChangeArrowheads="1"/>
          </p:cNvPicPr>
          <p:nvPr/>
        </p:nvPicPr>
        <p:blipFill>
          <a:blip r:embed="rId3"/>
          <a:srcRect/>
          <a:stretch>
            <a:fillRect/>
          </a:stretch>
        </p:blipFill>
        <p:spPr bwMode="auto">
          <a:xfrm>
            <a:off x="2500298" y="3786190"/>
            <a:ext cx="4440132" cy="2928960"/>
          </a:xfrm>
          <a:prstGeom prst="rect">
            <a:avLst/>
          </a:prstGeom>
          <a:noFill/>
        </p:spPr>
      </p:pic>
      <p:pic>
        <p:nvPicPr>
          <p:cNvPr id="29702" name="Picture 6" descr="Crear carpeta"/>
          <p:cNvPicPr>
            <a:picLocks noChangeAspect="1" noChangeArrowheads="1"/>
          </p:cNvPicPr>
          <p:nvPr/>
        </p:nvPicPr>
        <p:blipFill>
          <a:blip r:embed="rId4"/>
          <a:srcRect/>
          <a:stretch>
            <a:fillRect/>
          </a:stretch>
        </p:blipFill>
        <p:spPr bwMode="auto">
          <a:xfrm>
            <a:off x="5929322" y="2428868"/>
            <a:ext cx="571504" cy="472112"/>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85720" y="439895"/>
            <a:ext cx="8572560" cy="4801314"/>
          </a:xfrm>
          <a:prstGeom prst="rect">
            <a:avLst/>
          </a:prstGeom>
        </p:spPr>
        <p:txBody>
          <a:bodyPr wrap="square">
            <a:spAutoFit/>
          </a:bodyPr>
          <a:lstStyle/>
          <a:p>
            <a:r>
              <a:rPr lang="es-MX" dirty="0" smtClean="0"/>
              <a:t>Si por algún motivo queremos guardar la presentación con otro formato para que pueda ser abierta por otra aplicación, como por ejemplo PowerPoint 97-2003, desplegaremos la lista de Guardar como tipo: y seleccionaremos el formato adecuado de la lista desplegable. </a:t>
            </a:r>
          </a:p>
          <a:p>
            <a:r>
              <a:rPr lang="es-MX" dirty="0" smtClean="0"/>
              <a:t>Si el tipo de formato que seleccionamos es Presentación se guardará la presentación con la extensión </a:t>
            </a:r>
            <a:r>
              <a:rPr lang="es-MX" dirty="0" err="1" smtClean="0"/>
              <a:t>pptx</a:t>
            </a:r>
            <a:r>
              <a:rPr lang="es-MX" dirty="0" smtClean="0"/>
              <a:t>.</a:t>
            </a:r>
          </a:p>
          <a:p>
            <a:r>
              <a:rPr lang="es-MX" dirty="0" smtClean="0"/>
              <a:t>Si no es la primera vez que guardamos la presentación y pulsamos en el botón de guardar de la barra de acceso rápido o seleccionamos la opción Guardar del Botón Office no nos aparecerá la ventana que hemos mostrado anteriormente, guardará los cambios sin preguntar.</a:t>
            </a:r>
          </a:p>
          <a:p>
            <a:r>
              <a:rPr lang="es-MX" dirty="0" smtClean="0"/>
              <a:t> </a:t>
            </a:r>
          </a:p>
          <a:p>
            <a:r>
              <a:rPr lang="es-MX" dirty="0" smtClean="0"/>
              <a:t>Si queremos guardar una presentación con otro nombre (por ejemplo queremos crear una nueva presentación utilizando una presentación que ya tenemos) desplegaremos el Botón Office y seleccionamos la opción Guardar como, entonces aparecerá la misma ventana que cuando pulsamos por primera vez en el botón Guardar. Cuando utilizamos esta opción tenemos al final dos presentaciones, la inicial (la que estaba abierta cuando dijimos Guardar como) y otra con el nuevo nombre.</a:t>
            </a:r>
            <a:endParaRPr lang="es-MX"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142976" y="2571744"/>
            <a:ext cx="7326686" cy="1015663"/>
          </a:xfrm>
          <a:prstGeom prst="rect">
            <a:avLst/>
          </a:prstGeom>
        </p:spPr>
        <p:txBody>
          <a:bodyPr wrap="none">
            <a:spAutoFit/>
          </a:bodyPr>
          <a:lstStyle/>
          <a:p>
            <a:r>
              <a:rPr lang="es-MX" sz="6000" dirty="0" smtClean="0"/>
              <a:t>Abrir una presentación</a:t>
            </a:r>
            <a:endParaRPr lang="es-MX" sz="60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2" descr="Abrir"/>
          <p:cNvPicPr>
            <a:picLocks noChangeAspect="1" noChangeArrowheads="1"/>
          </p:cNvPicPr>
          <p:nvPr/>
        </p:nvPicPr>
        <p:blipFill>
          <a:blip r:embed="rId2"/>
          <a:srcRect/>
          <a:stretch>
            <a:fillRect/>
          </a:stretch>
        </p:blipFill>
        <p:spPr bwMode="auto">
          <a:xfrm>
            <a:off x="2643174" y="1142984"/>
            <a:ext cx="4429125" cy="2609851"/>
          </a:xfrm>
          <a:prstGeom prst="rect">
            <a:avLst/>
          </a:prstGeom>
          <a:noFill/>
        </p:spPr>
      </p:pic>
      <p:sp>
        <p:nvSpPr>
          <p:cNvPr id="3" name="2 CuadroTexto"/>
          <p:cNvSpPr txBox="1"/>
          <p:nvPr/>
        </p:nvSpPr>
        <p:spPr>
          <a:xfrm>
            <a:off x="357158" y="285728"/>
            <a:ext cx="8501122" cy="646331"/>
          </a:xfrm>
          <a:prstGeom prst="rect">
            <a:avLst/>
          </a:prstGeom>
          <a:noFill/>
        </p:spPr>
        <p:txBody>
          <a:bodyPr wrap="square" rtlCol="0">
            <a:spAutoFit/>
          </a:bodyPr>
          <a:lstStyle/>
          <a:p>
            <a:r>
              <a:rPr lang="es-MX" dirty="0" smtClean="0"/>
              <a:t>Para abrir una presentación deberemos ir al Botón Office y seleccionar la opción Abrir o pulsar la combinación de teclas CTRL + A</a:t>
            </a:r>
            <a:endParaRPr lang="es-MX" dirty="0"/>
          </a:p>
        </p:txBody>
      </p:sp>
      <p:sp>
        <p:nvSpPr>
          <p:cNvPr id="4" name="3 CuadroTexto"/>
          <p:cNvSpPr txBox="1"/>
          <p:nvPr/>
        </p:nvSpPr>
        <p:spPr>
          <a:xfrm>
            <a:off x="214282" y="4143380"/>
            <a:ext cx="8643998" cy="2585323"/>
          </a:xfrm>
          <a:prstGeom prst="rect">
            <a:avLst/>
          </a:prstGeom>
          <a:noFill/>
        </p:spPr>
        <p:txBody>
          <a:bodyPr wrap="square" rtlCol="0">
            <a:spAutoFit/>
          </a:bodyPr>
          <a:lstStyle/>
          <a:p>
            <a:r>
              <a:rPr lang="es-MX" dirty="0" smtClean="0"/>
              <a:t>En esa misma sección aparecen los nombres de las últimas presentaciones abiertas (en nuestro caso Reunión Administrativos y </a:t>
            </a:r>
            <a:r>
              <a:rPr lang="es-MX" dirty="0" err="1" smtClean="0"/>
              <a:t>aulaClic</a:t>
            </a:r>
            <a:r>
              <a:rPr lang="es-MX" dirty="0" smtClean="0"/>
              <a:t>). Si la presentación que queremos abrir se encuentra entre esas hacemos bastará con hacer clic en su nombre. Este listado se ve generando a medida que usamos PowerPoint con los últimos documentos abiertos.</a:t>
            </a:r>
          </a:p>
          <a:p>
            <a:endParaRPr lang="es-MX" dirty="0" smtClean="0"/>
          </a:p>
          <a:p>
            <a:r>
              <a:rPr lang="es-MX" dirty="0" smtClean="0"/>
              <a:t>Si quieres que alguno de estos archivos parezca siempre haz clic sobre el botón y el archivo quedará fijado en la lista, de modo que siempre que </a:t>
            </a:r>
            <a:r>
              <a:rPr lang="es-MX" dirty="0" err="1" smtClean="0"/>
              <a:t>abrás</a:t>
            </a:r>
            <a:r>
              <a:rPr lang="es-MX" dirty="0" smtClean="0"/>
              <a:t> el Botón Office podrás encontrarlo rápidamente. </a:t>
            </a:r>
          </a:p>
          <a:p>
            <a:endParaRPr lang="es-MX"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14282" y="1035683"/>
            <a:ext cx="8715436" cy="4893647"/>
          </a:xfrm>
          <a:prstGeom prst="rect">
            <a:avLst/>
          </a:prstGeom>
        </p:spPr>
        <p:txBody>
          <a:bodyPr wrap="square">
            <a:spAutoFit/>
          </a:bodyPr>
          <a:lstStyle/>
          <a:p>
            <a:r>
              <a:rPr lang="es-MX" sz="2400" dirty="0" smtClean="0"/>
              <a:t>PowerPoint es la herramienta que nos ofrece Microsoft Office para crear presentaciones. Las presentaciones son imprescindibles hoy en día ya que permiten comunicar información e ideas de forma visual y atractiva.</a:t>
            </a:r>
          </a:p>
          <a:p>
            <a:endParaRPr lang="es-MX" sz="2400" dirty="0" smtClean="0"/>
          </a:p>
          <a:p>
            <a:r>
              <a:rPr lang="es-MX" sz="2400" dirty="0" smtClean="0"/>
              <a:t>Se pueden utilizar presentaciones en la enseñanza como apoyo al profesor para desarrollar un determinado tema, para exponer resultados de una investigación, en la empresa para preparar reuniones, para presentar los resultados de un trabajo o los resultados de la empresa, para presentar un nuevo producto, etc. En definitiva siempre que se quiera exponer información de forma visual y agradable para captar la atención del interlocutor.</a:t>
            </a:r>
          </a:p>
          <a:p>
            <a:endParaRPr lang="es-MX" sz="2400"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42844" y="285728"/>
            <a:ext cx="8786874" cy="369332"/>
          </a:xfrm>
          <a:prstGeom prst="rect">
            <a:avLst/>
          </a:prstGeom>
          <a:noFill/>
        </p:spPr>
        <p:txBody>
          <a:bodyPr wrap="square" rtlCol="0">
            <a:spAutoFit/>
          </a:bodyPr>
          <a:lstStyle/>
          <a:p>
            <a:r>
              <a:rPr lang="es-MX" dirty="0" smtClean="0"/>
              <a:t>Pulsando Abrir se abrirá la siguiente ventana:</a:t>
            </a:r>
          </a:p>
        </p:txBody>
      </p:sp>
      <p:sp>
        <p:nvSpPr>
          <p:cNvPr id="3" name="2 CuadroTexto"/>
          <p:cNvSpPr txBox="1"/>
          <p:nvPr/>
        </p:nvSpPr>
        <p:spPr>
          <a:xfrm>
            <a:off x="285720" y="4675070"/>
            <a:ext cx="8572560" cy="1754326"/>
          </a:xfrm>
          <a:prstGeom prst="rect">
            <a:avLst/>
          </a:prstGeom>
          <a:noFill/>
        </p:spPr>
        <p:txBody>
          <a:bodyPr wrap="square" rtlCol="0">
            <a:spAutoFit/>
          </a:bodyPr>
          <a:lstStyle/>
          <a:p>
            <a:r>
              <a:rPr lang="es-MX" dirty="0" smtClean="0"/>
              <a:t>En la lista desplegable del cuadro Buscar en seleccionamos la unidad en la cual se encuentra la presentación que queremos abrir, a continuación seleccionamos la carpeta que contiene la presentación. Una vez hayamos seleccionado la presentación pulsamos en el botón Abrir.</a:t>
            </a:r>
          </a:p>
          <a:p>
            <a:endParaRPr lang="es-MX" dirty="0" smtClean="0"/>
          </a:p>
          <a:p>
            <a:endParaRPr lang="es-MX" dirty="0"/>
          </a:p>
        </p:txBody>
      </p:sp>
      <p:pic>
        <p:nvPicPr>
          <p:cNvPr id="33794" name="Picture 2" descr="http://www.aulaclic.es/power2007/graficos/ventana_abrir_presentacion.gif"/>
          <p:cNvPicPr>
            <a:picLocks noChangeAspect="1" noChangeArrowheads="1"/>
          </p:cNvPicPr>
          <p:nvPr/>
        </p:nvPicPr>
        <p:blipFill>
          <a:blip r:embed="rId2"/>
          <a:srcRect/>
          <a:stretch>
            <a:fillRect/>
          </a:stretch>
        </p:blipFill>
        <p:spPr bwMode="auto">
          <a:xfrm>
            <a:off x="2071670" y="1214422"/>
            <a:ext cx="5013702" cy="3071834"/>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42844" y="71414"/>
            <a:ext cx="8715436" cy="6740307"/>
          </a:xfrm>
          <a:prstGeom prst="rect">
            <a:avLst/>
          </a:prstGeom>
        </p:spPr>
        <p:txBody>
          <a:bodyPr wrap="square">
            <a:spAutoFit/>
          </a:bodyPr>
          <a:lstStyle/>
          <a:p>
            <a:r>
              <a:rPr lang="es-MX" sz="2400" dirty="0" smtClean="0"/>
              <a:t>Con PowerPoint podemos crear presentaciones de forma fácil y rápida pero con gran calidad ya que incorpora gran cantidad de herramientas que nos permiten personalizar hasta el último detalle, por ejemplo podemos controlar el estilo de los textos y de los </a:t>
            </a:r>
            <a:r>
              <a:rPr lang="es-MX" sz="2400" dirty="0" err="1" smtClean="0"/>
              <a:t>parrafos</a:t>
            </a:r>
            <a:r>
              <a:rPr lang="es-MX" sz="2400" dirty="0" smtClean="0"/>
              <a:t>, podemos insertar gráficos, dibujos, imágenes, e incluso texto </a:t>
            </a:r>
            <a:r>
              <a:rPr lang="es-MX" sz="2400" dirty="0" err="1" smtClean="0"/>
              <a:t>WordArt</a:t>
            </a:r>
            <a:r>
              <a:rPr lang="es-MX" sz="2400" dirty="0" smtClean="0"/>
              <a:t>.</a:t>
            </a:r>
          </a:p>
          <a:p>
            <a:r>
              <a:rPr lang="es-MX" sz="2400" dirty="0" smtClean="0"/>
              <a:t>También podemos insertar efectos animados, películas y sonidos. Podemos revisar la ortografía de los textos e incluso insertar notas para que el locutor pueda tener unas pequeñas aclaraciones para su exposición y muchas más cosas que veremos a lo largo del curso.</a:t>
            </a:r>
          </a:p>
          <a:p>
            <a:endParaRPr lang="es-MX" sz="2400" dirty="0" smtClean="0"/>
          </a:p>
          <a:p>
            <a:r>
              <a:rPr lang="es-MX" sz="2400" dirty="0" smtClean="0"/>
              <a:t>Para empezar veremos la forma de arrancar el programa y cuáles son los elementos básicos de PowerPoint, la pantalla, las barras, </a:t>
            </a:r>
            <a:r>
              <a:rPr lang="es-MX" sz="2400" dirty="0" err="1" smtClean="0"/>
              <a:t>etc</a:t>
            </a:r>
            <a:r>
              <a:rPr lang="es-MX" sz="2400" dirty="0" smtClean="0"/>
              <a:t>, para familiarizarnos con el entorno.</a:t>
            </a:r>
          </a:p>
          <a:p>
            <a:r>
              <a:rPr lang="es-MX" sz="2400" dirty="0" smtClean="0"/>
              <a:t>Aprenderás cómo se llaman, donde están y para qué sirven. Cuando conozcas todo esto estarás en disposición de empezar a crear presentaciones en el siguiente tema.</a:t>
            </a:r>
            <a:endParaRPr lang="es-MX"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AutoShape 6" descr="http://www.aulaclic.es/power2007/graficos/boton_inicio.gif"/>
          <p:cNvSpPr>
            <a:spLocks noChangeAspect="1" noChangeArrowheads="1"/>
          </p:cNvSpPr>
          <p:nvPr/>
        </p:nvSpPr>
        <p:spPr bwMode="auto">
          <a:xfrm>
            <a:off x="2619375" y="92075"/>
            <a:ext cx="762000" cy="219075"/>
          </a:xfrm>
          <a:prstGeom prst="rect">
            <a:avLst/>
          </a:prstGeom>
          <a:noFill/>
        </p:spPr>
        <p:txBody>
          <a:bodyPr vert="horz" wrap="square" lIns="91440" tIns="45720" rIns="91440" bIns="45720" numCol="1" anchor="t" anchorCtr="0" compatLnSpc="1">
            <a:prstTxWarp prst="textNoShape">
              <a:avLst/>
            </a:prstTxWarp>
          </a:bodyPr>
          <a:lstStyle/>
          <a:p>
            <a:endParaRPr lang="es-MX"/>
          </a:p>
        </p:txBody>
      </p:sp>
      <p:sp>
        <p:nvSpPr>
          <p:cNvPr id="10" name="9 Rectángulo"/>
          <p:cNvSpPr/>
          <p:nvPr/>
        </p:nvSpPr>
        <p:spPr>
          <a:xfrm>
            <a:off x="285720" y="1071546"/>
            <a:ext cx="2982676" cy="461665"/>
          </a:xfrm>
          <a:prstGeom prst="rect">
            <a:avLst/>
          </a:prstGeom>
        </p:spPr>
        <p:txBody>
          <a:bodyPr wrap="none">
            <a:spAutoFit/>
          </a:bodyPr>
          <a:lstStyle/>
          <a:p>
            <a:r>
              <a:rPr lang="es-MX" sz="2400" dirty="0" smtClean="0"/>
              <a:t>Desde el botón Inicio </a:t>
            </a:r>
            <a:endParaRPr lang="es-MX" sz="2400" dirty="0"/>
          </a:p>
        </p:txBody>
      </p:sp>
      <p:sp>
        <p:nvSpPr>
          <p:cNvPr id="11" name="10 Rectángulo"/>
          <p:cNvSpPr/>
          <p:nvPr/>
        </p:nvSpPr>
        <p:spPr>
          <a:xfrm>
            <a:off x="1857356" y="428604"/>
            <a:ext cx="6156044" cy="461665"/>
          </a:xfrm>
          <a:prstGeom prst="rect">
            <a:avLst/>
          </a:prstGeom>
        </p:spPr>
        <p:txBody>
          <a:bodyPr wrap="none">
            <a:spAutoFit/>
          </a:bodyPr>
          <a:lstStyle/>
          <a:p>
            <a:r>
              <a:rPr lang="es-MX" sz="2400" dirty="0" smtClean="0"/>
              <a:t>Vamos a ver las dos formas básicas de iniciar </a:t>
            </a:r>
            <a:endParaRPr lang="es-MX" sz="2400" dirty="0"/>
          </a:p>
        </p:txBody>
      </p:sp>
      <p:sp>
        <p:nvSpPr>
          <p:cNvPr id="12" name="11 Rectángulo"/>
          <p:cNvSpPr/>
          <p:nvPr/>
        </p:nvSpPr>
        <p:spPr>
          <a:xfrm>
            <a:off x="285720" y="1643050"/>
            <a:ext cx="5770490" cy="461665"/>
          </a:xfrm>
          <a:prstGeom prst="rect">
            <a:avLst/>
          </a:prstGeom>
        </p:spPr>
        <p:txBody>
          <a:bodyPr wrap="none">
            <a:spAutoFit/>
          </a:bodyPr>
          <a:lstStyle/>
          <a:p>
            <a:r>
              <a:rPr lang="es-MX" sz="2400" dirty="0" smtClean="0"/>
              <a:t>Desde el icono de PowerPoint del escritorio</a:t>
            </a:r>
            <a:endParaRPr lang="es-MX"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706741" y="214290"/>
            <a:ext cx="1793953" cy="369332"/>
          </a:xfrm>
          <a:prstGeom prst="rect">
            <a:avLst/>
          </a:prstGeom>
        </p:spPr>
        <p:txBody>
          <a:bodyPr wrap="none">
            <a:spAutoFit/>
          </a:bodyPr>
          <a:lstStyle/>
          <a:p>
            <a:r>
              <a:rPr lang="es-MX" dirty="0" smtClean="0"/>
              <a:t>La pantalla inicial</a:t>
            </a:r>
            <a:endParaRPr lang="es-MX" dirty="0"/>
          </a:p>
        </p:txBody>
      </p:sp>
      <p:pic>
        <p:nvPicPr>
          <p:cNvPr id="5" name="Picture 8" descr="http://www.aulaclic.es/power2007/graficos/pantalla_powerpoint.gif"/>
          <p:cNvPicPr>
            <a:picLocks noChangeAspect="1" noChangeArrowheads="1"/>
          </p:cNvPicPr>
          <p:nvPr/>
        </p:nvPicPr>
        <p:blipFill>
          <a:blip r:embed="rId2"/>
          <a:srcRect/>
          <a:stretch>
            <a:fillRect/>
          </a:stretch>
        </p:blipFill>
        <p:spPr bwMode="auto">
          <a:xfrm>
            <a:off x="1571604" y="571480"/>
            <a:ext cx="6086475" cy="4552951"/>
          </a:xfrm>
          <a:prstGeom prst="rect">
            <a:avLst/>
          </a:prstGeom>
          <a:noFill/>
        </p:spPr>
      </p:pic>
      <p:sp>
        <p:nvSpPr>
          <p:cNvPr id="6" name="5 Rectángulo"/>
          <p:cNvSpPr/>
          <p:nvPr/>
        </p:nvSpPr>
        <p:spPr>
          <a:xfrm>
            <a:off x="642910" y="5166382"/>
            <a:ext cx="8072494" cy="1477328"/>
          </a:xfrm>
          <a:prstGeom prst="rect">
            <a:avLst/>
          </a:prstGeom>
        </p:spPr>
        <p:txBody>
          <a:bodyPr wrap="square">
            <a:spAutoFit/>
          </a:bodyPr>
          <a:lstStyle/>
          <a:p>
            <a:r>
              <a:rPr lang="es-MX" dirty="0" smtClean="0"/>
              <a:t>La parte central de la ventana es donde visualizamos y creamos las diapositivas que formarán la presentación.</a:t>
            </a:r>
          </a:p>
          <a:p>
            <a:endParaRPr lang="es-MX" dirty="0" smtClean="0"/>
          </a:p>
          <a:p>
            <a:r>
              <a:rPr lang="es-MX" dirty="0" smtClean="0"/>
              <a:t>Una diapositiva no es más que una de las muchas pantallas que forman parte de una presentación, es como una página de un libro.</a:t>
            </a:r>
            <a:endParaRPr lang="es-MX"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barra de titulo"/>
          <p:cNvPicPr>
            <a:picLocks noChangeAspect="1" noChangeArrowheads="1"/>
          </p:cNvPicPr>
          <p:nvPr/>
        </p:nvPicPr>
        <p:blipFill>
          <a:blip r:embed="rId2"/>
          <a:srcRect/>
          <a:stretch>
            <a:fillRect/>
          </a:stretch>
        </p:blipFill>
        <p:spPr bwMode="auto">
          <a:xfrm>
            <a:off x="4429124" y="1571612"/>
            <a:ext cx="4505325" cy="295275"/>
          </a:xfrm>
          <a:prstGeom prst="rect">
            <a:avLst/>
          </a:prstGeom>
          <a:noFill/>
        </p:spPr>
      </p:pic>
      <p:pic>
        <p:nvPicPr>
          <p:cNvPr id="15363" name="Picture 3" descr="boton minimizar"/>
          <p:cNvPicPr>
            <a:picLocks noChangeAspect="1" noChangeArrowheads="1"/>
          </p:cNvPicPr>
          <p:nvPr/>
        </p:nvPicPr>
        <p:blipFill>
          <a:blip r:embed="rId3"/>
          <a:srcRect/>
          <a:stretch>
            <a:fillRect/>
          </a:stretch>
        </p:blipFill>
        <p:spPr bwMode="auto">
          <a:xfrm>
            <a:off x="15719425" y="250825"/>
            <a:ext cx="314325" cy="228600"/>
          </a:xfrm>
          <a:prstGeom prst="rect">
            <a:avLst/>
          </a:prstGeom>
          <a:noFill/>
        </p:spPr>
      </p:pic>
      <p:pic>
        <p:nvPicPr>
          <p:cNvPr id="15364" name="Picture 4" descr="boton restaurar"/>
          <p:cNvPicPr>
            <a:picLocks noChangeAspect="1" noChangeArrowheads="1"/>
          </p:cNvPicPr>
          <p:nvPr/>
        </p:nvPicPr>
        <p:blipFill>
          <a:blip r:embed="rId4"/>
          <a:srcRect/>
          <a:stretch>
            <a:fillRect/>
          </a:stretch>
        </p:blipFill>
        <p:spPr bwMode="auto">
          <a:xfrm>
            <a:off x="16390938" y="250825"/>
            <a:ext cx="323850" cy="238125"/>
          </a:xfrm>
          <a:prstGeom prst="rect">
            <a:avLst/>
          </a:prstGeom>
          <a:noFill/>
        </p:spPr>
      </p:pic>
      <p:pic>
        <p:nvPicPr>
          <p:cNvPr id="15365" name="Picture 5" descr="boton cerrar"/>
          <p:cNvPicPr>
            <a:picLocks noChangeAspect="1" noChangeArrowheads="1"/>
          </p:cNvPicPr>
          <p:nvPr/>
        </p:nvPicPr>
        <p:blipFill>
          <a:blip r:embed="rId5"/>
          <a:srcRect/>
          <a:stretch>
            <a:fillRect/>
          </a:stretch>
        </p:blipFill>
        <p:spPr bwMode="auto">
          <a:xfrm>
            <a:off x="16957675" y="250825"/>
            <a:ext cx="257175" cy="219075"/>
          </a:xfrm>
          <a:prstGeom prst="rect">
            <a:avLst/>
          </a:prstGeom>
          <a:noFill/>
        </p:spPr>
      </p:pic>
      <p:sp>
        <p:nvSpPr>
          <p:cNvPr id="15366" name="Rectangle 6"/>
          <p:cNvSpPr>
            <a:spLocks noChangeArrowheads="1"/>
          </p:cNvSpPr>
          <p:nvPr/>
        </p:nvSpPr>
        <p:spPr bwMode="auto">
          <a:xfrm>
            <a:off x="1" y="2857496"/>
            <a:ext cx="8858280" cy="2308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95250" defTabSz="914400" rtl="0" eaLnBrk="0" fontAlgn="base" latinLnBrk="0" hangingPunct="0">
              <a:lnSpc>
                <a:spcPct val="100000"/>
              </a:lnSpc>
              <a:spcBef>
                <a:spcPct val="0"/>
              </a:spcBef>
              <a:spcAft>
                <a:spcPct val="0"/>
              </a:spcAft>
              <a:buClrTx/>
              <a:buSzTx/>
              <a:buFontTx/>
              <a:buNone/>
              <a:tabLst/>
            </a:pPr>
            <a:r>
              <a:rPr kumimoji="0" lang="es-MX" sz="900" b="0" i="0" u="none" strike="noStrike" cap="none" normalizeH="0" baseline="0" dirty="0" smtClean="0">
                <a:ln>
                  <a:noFill/>
                </a:ln>
                <a:solidFill>
                  <a:schemeClr val="tx1"/>
                </a:solidFill>
                <a:effectLst/>
                <a:latin typeface="Arial" pitchFamily="34" charset="0"/>
                <a:cs typeface="Arial" pitchFamily="34" charset="0"/>
              </a:rPr>
              <a:t>  </a:t>
            </a:r>
            <a:endParaRPr kumimoji="0" lang="es-MX" sz="205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5367" name="Picture 7" descr="barra menú"/>
          <p:cNvPicPr>
            <a:picLocks noChangeAspect="1" noChangeArrowheads="1"/>
          </p:cNvPicPr>
          <p:nvPr/>
        </p:nvPicPr>
        <p:blipFill>
          <a:blip r:embed="rId6"/>
          <a:srcRect/>
          <a:stretch>
            <a:fillRect/>
          </a:stretch>
        </p:blipFill>
        <p:spPr bwMode="auto">
          <a:xfrm>
            <a:off x="3357554" y="2786058"/>
            <a:ext cx="1800238" cy="428628"/>
          </a:xfrm>
          <a:prstGeom prst="rect">
            <a:avLst/>
          </a:prstGeom>
          <a:noFill/>
        </p:spPr>
      </p:pic>
      <p:pic>
        <p:nvPicPr>
          <p:cNvPr id="15368" name="Picture 8" descr="Guardar"/>
          <p:cNvPicPr>
            <a:picLocks noChangeAspect="1" noChangeArrowheads="1"/>
          </p:cNvPicPr>
          <p:nvPr/>
        </p:nvPicPr>
        <p:blipFill>
          <a:blip r:embed="rId7"/>
          <a:srcRect/>
          <a:stretch>
            <a:fillRect/>
          </a:stretch>
        </p:blipFill>
        <p:spPr bwMode="auto">
          <a:xfrm>
            <a:off x="8675188" y="3143248"/>
            <a:ext cx="468812" cy="357190"/>
          </a:xfrm>
          <a:prstGeom prst="rect">
            <a:avLst/>
          </a:prstGeom>
          <a:noFill/>
        </p:spPr>
      </p:pic>
      <p:pic>
        <p:nvPicPr>
          <p:cNvPr id="15369" name="Picture 9" descr="Imprimir"/>
          <p:cNvPicPr>
            <a:picLocks noChangeAspect="1" noChangeArrowheads="1"/>
          </p:cNvPicPr>
          <p:nvPr/>
        </p:nvPicPr>
        <p:blipFill>
          <a:blip r:embed="rId8"/>
          <a:srcRect/>
          <a:stretch>
            <a:fillRect/>
          </a:stretch>
        </p:blipFill>
        <p:spPr bwMode="auto">
          <a:xfrm>
            <a:off x="1428728" y="3282364"/>
            <a:ext cx="428628" cy="406069"/>
          </a:xfrm>
          <a:prstGeom prst="rect">
            <a:avLst/>
          </a:prstGeom>
          <a:noFill/>
        </p:spPr>
      </p:pic>
      <p:pic>
        <p:nvPicPr>
          <p:cNvPr id="15370" name="Picture 10" descr="Deshacer"/>
          <p:cNvPicPr>
            <a:picLocks noChangeAspect="1" noChangeArrowheads="1"/>
          </p:cNvPicPr>
          <p:nvPr/>
        </p:nvPicPr>
        <p:blipFill>
          <a:blip r:embed="rId9"/>
          <a:srcRect/>
          <a:stretch>
            <a:fillRect/>
          </a:stretch>
        </p:blipFill>
        <p:spPr bwMode="auto">
          <a:xfrm>
            <a:off x="3143240" y="3286124"/>
            <a:ext cx="428628" cy="428628"/>
          </a:xfrm>
          <a:prstGeom prst="rect">
            <a:avLst/>
          </a:prstGeom>
          <a:noFill/>
        </p:spPr>
      </p:pic>
      <p:pic>
        <p:nvPicPr>
          <p:cNvPr id="15371" name="Picture 11" descr="Personalizar barra"/>
          <p:cNvPicPr>
            <a:picLocks noChangeAspect="1" noChangeArrowheads="1"/>
          </p:cNvPicPr>
          <p:nvPr/>
        </p:nvPicPr>
        <p:blipFill>
          <a:blip r:embed="rId10"/>
          <a:srcRect/>
          <a:stretch>
            <a:fillRect/>
          </a:stretch>
        </p:blipFill>
        <p:spPr bwMode="auto">
          <a:xfrm>
            <a:off x="6248881" y="4357670"/>
            <a:ext cx="2895119" cy="2500330"/>
          </a:xfrm>
          <a:prstGeom prst="rect">
            <a:avLst/>
          </a:prstGeom>
          <a:noFill/>
        </p:spPr>
      </p:pic>
      <p:sp>
        <p:nvSpPr>
          <p:cNvPr id="16" name="15 CuadroTexto"/>
          <p:cNvSpPr txBox="1"/>
          <p:nvPr/>
        </p:nvSpPr>
        <p:spPr>
          <a:xfrm>
            <a:off x="357126" y="76495"/>
            <a:ext cx="8786874" cy="2031325"/>
          </a:xfrm>
          <a:prstGeom prst="rect">
            <a:avLst/>
          </a:prstGeom>
          <a:noFill/>
        </p:spPr>
        <p:txBody>
          <a:bodyPr wrap="square" rtlCol="0">
            <a:spAutoFit/>
          </a:bodyPr>
          <a:lstStyle/>
          <a:p>
            <a:pPr lvl="0" indent="95250" algn="just" fontAlgn="base">
              <a:spcBef>
                <a:spcPct val="0"/>
              </a:spcBef>
              <a:spcAft>
                <a:spcPct val="0"/>
              </a:spcAft>
            </a:pPr>
            <a:r>
              <a:rPr kumimoji="0" lang="es-MX" b="1" i="0" u="none" strike="noStrike" cap="none" normalizeH="0" baseline="0" dirty="0" smtClean="0">
                <a:ln>
                  <a:noFill/>
                </a:ln>
                <a:solidFill>
                  <a:srgbClr val="800000"/>
                </a:solidFill>
                <a:effectLst/>
                <a:latin typeface="Arial" pitchFamily="34" charset="0"/>
                <a:cs typeface="Arial" pitchFamily="34" charset="0"/>
              </a:rPr>
              <a:t>La barra de título </a:t>
            </a:r>
            <a:endParaRPr kumimoji="0" lang="es-MX" sz="1600" b="0" i="0" u="none" strike="noStrike" cap="none" normalizeH="0" baseline="0" dirty="0" smtClean="0">
              <a:ln>
                <a:noFill/>
              </a:ln>
              <a:solidFill>
                <a:schemeClr val="tx1"/>
              </a:solidFill>
              <a:effectLst/>
              <a:latin typeface="Arial" pitchFamily="34" charset="0"/>
              <a:cs typeface="Arial" pitchFamily="34" charset="0"/>
            </a:endParaRPr>
          </a:p>
          <a:p>
            <a:pPr lvl="0" indent="95250" algn="just" eaLnBrk="0" fontAlgn="base" hangingPunct="0">
              <a:spcBef>
                <a:spcPct val="0"/>
              </a:spcBef>
              <a:spcAft>
                <a:spcPct val="0"/>
              </a:spcAft>
            </a:pPr>
            <a:r>
              <a:rPr kumimoji="0" lang="es-MX" b="0" i="0" u="none" strike="noStrike" cap="none" normalizeH="0" baseline="0" dirty="0" smtClean="0">
                <a:ln>
                  <a:noFill/>
                </a:ln>
                <a:solidFill>
                  <a:schemeClr val="tx1"/>
                </a:solidFill>
                <a:effectLst/>
                <a:latin typeface="Arial" pitchFamily="34" charset="0"/>
                <a:cs typeface="Arial" pitchFamily="34" charset="0"/>
              </a:rPr>
              <a:t>  </a:t>
            </a:r>
            <a:endParaRPr kumimoji="0" lang="es-MX" sz="1600" b="0" i="0" u="none" strike="noStrike" cap="none" normalizeH="0" baseline="0" dirty="0" smtClean="0">
              <a:ln>
                <a:noFill/>
              </a:ln>
              <a:solidFill>
                <a:schemeClr val="tx1"/>
              </a:solidFill>
              <a:effectLst/>
              <a:latin typeface="Arial" pitchFamily="34" charset="0"/>
              <a:cs typeface="Arial" pitchFamily="34" charset="0"/>
            </a:endParaRPr>
          </a:p>
          <a:p>
            <a:pPr lvl="0" indent="95250" algn="just" eaLnBrk="0" fontAlgn="base" hangingPunct="0">
              <a:spcBef>
                <a:spcPct val="0"/>
              </a:spcBef>
              <a:spcAft>
                <a:spcPct val="0"/>
              </a:spcAft>
            </a:pPr>
            <a:r>
              <a:rPr kumimoji="0" lang="es-MX" b="0" i="0" u="none" strike="noStrike" cap="none" normalizeH="0" baseline="0" dirty="0" smtClean="0">
                <a:ln>
                  <a:noFill/>
                </a:ln>
                <a:solidFill>
                  <a:schemeClr val="tx1"/>
                </a:solidFill>
                <a:effectLst/>
                <a:latin typeface="Arial" pitchFamily="34" charset="0"/>
                <a:cs typeface="Arial" pitchFamily="34" charset="0"/>
              </a:rPr>
              <a:t>Contiene el nombre del documento sobre el que se está trabajando en ese momento. Cuando creamos una presentación nueva se le asigna el nombre provisional </a:t>
            </a:r>
            <a:r>
              <a:rPr kumimoji="0" lang="es-MX" b="1" i="1" u="none" strike="noStrike" cap="none" normalizeH="0" baseline="0" dirty="0" smtClean="0">
                <a:ln>
                  <a:noFill/>
                </a:ln>
                <a:solidFill>
                  <a:schemeClr val="tx1"/>
                </a:solidFill>
                <a:effectLst/>
                <a:latin typeface="Arial" pitchFamily="34" charset="0"/>
                <a:cs typeface="Arial" pitchFamily="34" charset="0"/>
              </a:rPr>
              <a:t>Presentación1</a:t>
            </a:r>
            <a:r>
              <a:rPr kumimoji="0" lang="es-MX" b="0" i="0" u="none" strike="noStrike" cap="none" normalizeH="0" baseline="0" dirty="0" smtClean="0">
                <a:ln>
                  <a:noFill/>
                </a:ln>
                <a:solidFill>
                  <a:schemeClr val="tx1"/>
                </a:solidFill>
                <a:effectLst/>
                <a:latin typeface="Arial" pitchFamily="34" charset="0"/>
                <a:cs typeface="Arial" pitchFamily="34" charset="0"/>
              </a:rPr>
              <a:t>, hasta que la guardemos y le demos el nombre que queramos.  </a:t>
            </a:r>
            <a:endParaRPr kumimoji="0" lang="es-MX" b="1" i="0" u="none" strike="noStrike" cap="none" normalizeH="0" baseline="0" dirty="0" smtClean="0">
              <a:ln>
                <a:noFill/>
              </a:ln>
              <a:solidFill>
                <a:srgbClr val="008000"/>
              </a:solidFill>
              <a:effectLst/>
              <a:latin typeface="Arial" pitchFamily="34" charset="0"/>
              <a:cs typeface="Arial" pitchFamily="34" charset="0"/>
            </a:endParaRPr>
          </a:p>
          <a:p>
            <a:endParaRPr lang="es-MX" dirty="0"/>
          </a:p>
        </p:txBody>
      </p:sp>
      <p:sp>
        <p:nvSpPr>
          <p:cNvPr id="18" name="17 Rectángulo"/>
          <p:cNvSpPr/>
          <p:nvPr/>
        </p:nvSpPr>
        <p:spPr>
          <a:xfrm>
            <a:off x="357158" y="1845222"/>
            <a:ext cx="9144000" cy="369332"/>
          </a:xfrm>
          <a:prstGeom prst="rect">
            <a:avLst/>
          </a:prstGeom>
        </p:spPr>
        <p:txBody>
          <a:bodyPr wrap="square">
            <a:spAutoFit/>
          </a:bodyPr>
          <a:lstStyle/>
          <a:p>
            <a:r>
              <a:rPr kumimoji="0" lang="es-MX" b="0" i="0" u="none" strike="noStrike" cap="none" normalizeH="0" baseline="0" dirty="0" smtClean="0">
                <a:ln>
                  <a:noFill/>
                </a:ln>
                <a:solidFill>
                  <a:schemeClr val="tx1"/>
                </a:solidFill>
                <a:effectLst/>
                <a:latin typeface="Arial" pitchFamily="34" charset="0"/>
                <a:cs typeface="Arial" pitchFamily="34" charset="0"/>
              </a:rPr>
              <a:t>En el extremo de la derecha están los botones para </a:t>
            </a:r>
            <a:r>
              <a:rPr kumimoji="0" lang="es-MX" b="1" i="0" u="none" strike="noStrike" cap="none" normalizeH="0" baseline="0" dirty="0" smtClean="0">
                <a:ln>
                  <a:noFill/>
                </a:ln>
                <a:solidFill>
                  <a:srgbClr val="008000"/>
                </a:solidFill>
                <a:effectLst/>
                <a:latin typeface="Arial" pitchFamily="34" charset="0"/>
                <a:cs typeface="Arial" pitchFamily="34" charset="0"/>
              </a:rPr>
              <a:t>minimizar1, restaurar  y cerrar.</a:t>
            </a:r>
            <a:r>
              <a:rPr kumimoji="0" lang="es-MX" b="0" i="0" u="none" strike="noStrike" cap="none" normalizeH="0" baseline="0" dirty="0" smtClean="0">
                <a:ln>
                  <a:noFill/>
                </a:ln>
                <a:solidFill>
                  <a:schemeClr val="tx1"/>
                </a:solidFill>
                <a:effectLst/>
                <a:latin typeface="Arial" pitchFamily="34" charset="0"/>
                <a:cs typeface="Arial" pitchFamily="34" charset="0"/>
              </a:rPr>
              <a:t> </a:t>
            </a:r>
            <a:endParaRPr lang="es-MX" dirty="0"/>
          </a:p>
        </p:txBody>
      </p:sp>
      <p:sp>
        <p:nvSpPr>
          <p:cNvPr id="22" name="21 CuadroTexto"/>
          <p:cNvSpPr txBox="1"/>
          <p:nvPr/>
        </p:nvSpPr>
        <p:spPr>
          <a:xfrm>
            <a:off x="0" y="2786058"/>
            <a:ext cx="9001156" cy="2062103"/>
          </a:xfrm>
          <a:prstGeom prst="rect">
            <a:avLst/>
          </a:prstGeom>
          <a:noFill/>
        </p:spPr>
        <p:txBody>
          <a:bodyPr wrap="square" rtlCol="0">
            <a:spAutoFit/>
          </a:bodyPr>
          <a:lstStyle/>
          <a:p>
            <a:pPr lvl="0" indent="95250" fontAlgn="base">
              <a:spcBef>
                <a:spcPct val="0"/>
              </a:spcBef>
              <a:spcAft>
                <a:spcPct val="0"/>
              </a:spcAft>
            </a:pPr>
            <a:r>
              <a:rPr kumimoji="0" lang="es-MX" b="1" i="0" u="none" strike="noStrike" cap="none" normalizeH="0" baseline="0" dirty="0" smtClean="0">
                <a:ln>
                  <a:noFill/>
                </a:ln>
                <a:solidFill>
                  <a:srgbClr val="800000"/>
                </a:solidFill>
                <a:effectLst/>
                <a:latin typeface="Arial" pitchFamily="34" charset="0"/>
                <a:cs typeface="Arial" pitchFamily="34" charset="0"/>
              </a:rPr>
              <a:t>La barra de acceso rápido</a:t>
            </a:r>
            <a:endParaRPr lang="es-MX" dirty="0" smtClean="0">
              <a:latin typeface="Arial" pitchFamily="34" charset="0"/>
              <a:cs typeface="Arial" pitchFamily="34" charset="0"/>
            </a:endParaRPr>
          </a:p>
          <a:p>
            <a:pPr lvl="0" indent="95250" fontAlgn="base">
              <a:spcBef>
                <a:spcPct val="0"/>
              </a:spcBef>
              <a:spcAft>
                <a:spcPct val="0"/>
              </a:spcAft>
            </a:pPr>
            <a:r>
              <a:rPr kumimoji="0" lang="es-MX" b="0" i="0" u="none" strike="noStrike" cap="none" normalizeH="0" baseline="0" dirty="0" smtClean="0">
                <a:ln>
                  <a:noFill/>
                </a:ln>
                <a:solidFill>
                  <a:schemeClr val="tx1"/>
                </a:solidFill>
                <a:effectLst/>
                <a:latin typeface="Arial" pitchFamily="34" charset="0"/>
                <a:cs typeface="Arial" pitchFamily="34" charset="0"/>
              </a:rPr>
              <a:t>La barra de acceso rápido contiene las operaciones más habituales como </a:t>
            </a:r>
            <a:r>
              <a:rPr kumimoji="0" lang="es-MX" b="1" i="0" u="none" strike="noStrike" cap="none" normalizeH="0" baseline="0" dirty="0" smtClean="0">
                <a:ln>
                  <a:noFill/>
                </a:ln>
                <a:solidFill>
                  <a:srgbClr val="008000"/>
                </a:solidFill>
                <a:effectLst/>
                <a:latin typeface="Arial" pitchFamily="34" charset="0"/>
                <a:cs typeface="Arial" pitchFamily="34" charset="0"/>
              </a:rPr>
              <a:t>Guardar</a:t>
            </a:r>
            <a:r>
              <a:rPr kumimoji="0" lang="es-MX" b="0" i="0" u="none" strike="noStrike" cap="none" normalizeH="0" baseline="0" dirty="0" smtClean="0">
                <a:ln>
                  <a:noFill/>
                </a:ln>
                <a:solidFill>
                  <a:schemeClr val="tx1"/>
                </a:solidFill>
                <a:effectLst/>
                <a:latin typeface="Arial" pitchFamily="34" charset="0"/>
                <a:cs typeface="Arial" pitchFamily="34" charset="0"/>
              </a:rPr>
              <a:t>   , </a:t>
            </a:r>
            <a:r>
              <a:rPr kumimoji="0" lang="es-MX" b="1" i="0" u="none" strike="noStrike" cap="none" normalizeH="0" baseline="0" dirty="0" smtClean="0">
                <a:ln>
                  <a:noFill/>
                </a:ln>
                <a:solidFill>
                  <a:srgbClr val="008000"/>
                </a:solidFill>
                <a:effectLst/>
                <a:latin typeface="Arial" pitchFamily="34" charset="0"/>
                <a:cs typeface="Arial" pitchFamily="34" charset="0"/>
              </a:rPr>
              <a:t>Deshacer</a:t>
            </a:r>
            <a:r>
              <a:rPr kumimoji="0" lang="es-MX" b="0" i="0" u="none" strike="noStrike" cap="none" normalizeH="0" baseline="0" dirty="0" smtClean="0">
                <a:ln>
                  <a:noFill/>
                </a:ln>
                <a:solidFill>
                  <a:schemeClr val="tx1"/>
                </a:solidFill>
                <a:effectLst/>
                <a:latin typeface="Arial" pitchFamily="34" charset="0"/>
                <a:cs typeface="Arial" pitchFamily="34" charset="0"/>
              </a:rPr>
              <a:t>    </a:t>
            </a:r>
            <a:r>
              <a:rPr kumimoji="0" lang="es-MX" b="1" i="0" u="none" strike="noStrike" cap="none" normalizeH="0" baseline="0" dirty="0" smtClean="0">
                <a:ln>
                  <a:noFill/>
                </a:ln>
                <a:solidFill>
                  <a:schemeClr val="tx1"/>
                </a:solidFill>
                <a:effectLst/>
                <a:latin typeface="Arial" pitchFamily="34" charset="0"/>
                <a:cs typeface="Arial" pitchFamily="34" charset="0"/>
              </a:rPr>
              <a:t>  </a:t>
            </a:r>
            <a:r>
              <a:rPr kumimoji="0" lang="es-MX" sz="2000" b="0" i="0" u="none" strike="noStrike" cap="none" normalizeH="0" baseline="0" dirty="0" smtClean="0">
                <a:ln>
                  <a:noFill/>
                </a:ln>
                <a:solidFill>
                  <a:schemeClr val="tx1"/>
                </a:solidFill>
                <a:effectLst/>
                <a:latin typeface="Arial" pitchFamily="34" charset="0"/>
                <a:cs typeface="Arial" pitchFamily="34" charset="0"/>
              </a:rPr>
              <a:t>      </a:t>
            </a:r>
            <a:r>
              <a:rPr kumimoji="0" lang="es-MX" b="0" i="0" u="none" strike="noStrike" cap="none" normalizeH="0" baseline="0" dirty="0" smtClean="0">
                <a:ln>
                  <a:noFill/>
                </a:ln>
                <a:solidFill>
                  <a:schemeClr val="tx1"/>
                </a:solidFill>
                <a:effectLst/>
                <a:latin typeface="Arial" pitchFamily="34" charset="0"/>
                <a:cs typeface="Arial" pitchFamily="34" charset="0"/>
              </a:rPr>
              <a:t>o </a:t>
            </a:r>
            <a:r>
              <a:rPr kumimoji="0" lang="es-MX" b="1" i="0" u="none" strike="noStrike" cap="none" normalizeH="0" baseline="0" dirty="0" smtClean="0">
                <a:ln>
                  <a:noFill/>
                </a:ln>
                <a:solidFill>
                  <a:srgbClr val="008000"/>
                </a:solidFill>
                <a:effectLst/>
                <a:latin typeface="Arial" pitchFamily="34" charset="0"/>
                <a:cs typeface="Arial" pitchFamily="34" charset="0"/>
              </a:rPr>
              <a:t>Repetir</a:t>
            </a:r>
            <a:r>
              <a:rPr kumimoji="0" lang="es-MX" b="0" i="0" u="none" strike="noStrike" cap="none" normalizeH="0" baseline="0" dirty="0" smtClean="0">
                <a:ln>
                  <a:noFill/>
                </a:ln>
                <a:solidFill>
                  <a:schemeClr val="tx1"/>
                </a:solidFill>
                <a:effectLst/>
                <a:latin typeface="Arial" pitchFamily="34" charset="0"/>
                <a:cs typeface="Arial" pitchFamily="34" charset="0"/>
              </a:rPr>
              <a:t> </a:t>
            </a:r>
            <a:r>
              <a:rPr kumimoji="0" lang="es-MX" b="0" i="0" u="none" strike="noStrike" cap="none" normalizeH="0" dirty="0" smtClean="0">
                <a:ln>
                  <a:noFill/>
                </a:ln>
                <a:solidFill>
                  <a:schemeClr val="tx1"/>
                </a:solidFill>
                <a:effectLst/>
                <a:latin typeface="Arial" pitchFamily="34" charset="0"/>
                <a:cs typeface="Arial" pitchFamily="34" charset="0"/>
              </a:rPr>
              <a:t>     </a:t>
            </a:r>
            <a:r>
              <a:rPr kumimoji="0" lang="es-MX" b="0" i="0" u="none" strike="noStrike" cap="none" normalizeH="0" baseline="0" dirty="0" smtClean="0">
                <a:ln>
                  <a:noFill/>
                </a:ln>
                <a:solidFill>
                  <a:schemeClr val="tx1"/>
                </a:solidFill>
                <a:effectLst/>
                <a:latin typeface="Arial" pitchFamily="34" charset="0"/>
                <a:cs typeface="Arial" pitchFamily="34" charset="0"/>
              </a:rPr>
              <a:t> </a:t>
            </a:r>
            <a:r>
              <a:rPr kumimoji="0" lang="es-MX" sz="2000" b="0" i="0" u="none" strike="noStrike" cap="none" normalizeH="0" baseline="0" dirty="0" smtClean="0">
                <a:ln>
                  <a:noFill/>
                </a:ln>
                <a:solidFill>
                  <a:schemeClr val="tx1"/>
                </a:solidFill>
                <a:effectLst/>
                <a:latin typeface="Arial" pitchFamily="34" charset="0"/>
                <a:cs typeface="Arial" pitchFamily="34" charset="0"/>
              </a:rPr>
              <a:t>.</a:t>
            </a:r>
            <a:endParaRPr kumimoji="0" lang="es-MX" sz="1600" b="0" i="0" u="none" strike="noStrike" cap="none" normalizeH="0" baseline="0" dirty="0" smtClean="0">
              <a:ln>
                <a:noFill/>
              </a:ln>
              <a:solidFill>
                <a:schemeClr val="tx1"/>
              </a:solidFill>
              <a:effectLst/>
              <a:latin typeface="Arial" pitchFamily="34" charset="0"/>
              <a:cs typeface="Arial" pitchFamily="34" charset="0"/>
            </a:endParaRPr>
          </a:p>
          <a:p>
            <a:pPr lvl="0" indent="95250" eaLnBrk="0" fontAlgn="base" hangingPunct="0">
              <a:spcBef>
                <a:spcPct val="0"/>
              </a:spcBef>
              <a:spcAft>
                <a:spcPct val="0"/>
              </a:spcAft>
            </a:pPr>
            <a:r>
              <a:rPr kumimoji="0" lang="es-MX" b="0" i="0" u="none" strike="noStrike" cap="none" normalizeH="0" baseline="0" dirty="0" smtClean="0">
                <a:ln>
                  <a:noFill/>
                </a:ln>
                <a:solidFill>
                  <a:schemeClr val="tx1"/>
                </a:solidFill>
                <a:effectLst/>
                <a:latin typeface="Arial" pitchFamily="34" charset="0"/>
                <a:cs typeface="Arial" pitchFamily="34" charset="0"/>
              </a:rPr>
              <a:t>Esta barra puede personalizarse para añadir todos los botones que quieras. Para ello haz clic en la flecha desplegable de la derecha y selecciona los comandos que    </a:t>
            </a:r>
            <a:r>
              <a:rPr kumimoji="0" lang="es-MX" b="0" i="0" u="none" strike="noStrike" cap="none" normalizeH="0" dirty="0" smtClean="0">
                <a:ln>
                  <a:noFill/>
                </a:ln>
                <a:solidFill>
                  <a:schemeClr val="tx1"/>
                </a:solidFill>
                <a:effectLst/>
                <a:latin typeface="Arial" pitchFamily="34" charset="0"/>
                <a:cs typeface="Arial" pitchFamily="34" charset="0"/>
              </a:rPr>
              <a:t>    </a:t>
            </a:r>
            <a:r>
              <a:rPr kumimoji="0" lang="es-MX" b="0" i="0" u="none" strike="noStrike" cap="none" normalizeH="0" baseline="0" dirty="0" smtClean="0">
                <a:ln>
                  <a:noFill/>
                </a:ln>
                <a:solidFill>
                  <a:schemeClr val="tx1"/>
                </a:solidFill>
                <a:effectLst/>
                <a:latin typeface="Arial" pitchFamily="34" charset="0"/>
                <a:cs typeface="Arial" pitchFamily="34" charset="0"/>
              </a:rPr>
              <a:t>quieras añadir.</a:t>
            </a:r>
            <a:endParaRPr kumimoji="0" lang="es-MX" sz="1600" b="1" i="0" u="none" strike="noStrike" cap="none" normalizeH="0" baseline="0" dirty="0" smtClean="0">
              <a:ln>
                <a:noFill/>
              </a:ln>
              <a:solidFill>
                <a:schemeClr val="tx1"/>
              </a:solidFill>
              <a:effectLst/>
              <a:latin typeface="Arial" pitchFamily="34" charset="0"/>
              <a:cs typeface="Arial" pitchFamily="34" charset="0"/>
            </a:endParaRPr>
          </a:p>
          <a:p>
            <a:endParaRPr lang="es-MX"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0" y="0"/>
            <a:ext cx="771365" cy="115416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95250" algn="just" defTabSz="914400" rtl="0" eaLnBrk="0" fontAlgn="base" latinLnBrk="0" hangingPunct="0">
              <a:lnSpc>
                <a:spcPct val="100000"/>
              </a:lnSpc>
              <a:spcBef>
                <a:spcPct val="0"/>
              </a:spcBef>
              <a:spcAft>
                <a:spcPct val="0"/>
              </a:spcAft>
              <a:buClrTx/>
              <a:buSzTx/>
              <a:buFontTx/>
              <a:buNone/>
              <a:tabLst/>
            </a:pPr>
            <a:r>
              <a:rPr kumimoji="0" lang="es-MX" sz="6900" b="0" i="0" u="none" strike="noStrike" cap="none" normalizeH="0" baseline="0" dirty="0" smtClean="0">
                <a:ln>
                  <a:noFill/>
                </a:ln>
                <a:solidFill>
                  <a:schemeClr val="tx1"/>
                </a:solidFill>
                <a:effectLst/>
                <a:latin typeface="Arial" pitchFamily="34" charset="0"/>
                <a:cs typeface="Arial" pitchFamily="34" charset="0"/>
              </a:rPr>
              <a:t>  </a:t>
            </a:r>
            <a:endParaRPr kumimoji="0" lang="es-MX" sz="87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7410" name="Picture 2" descr="Banda de opciones"/>
          <p:cNvPicPr>
            <a:picLocks noChangeAspect="1" noChangeArrowheads="1"/>
          </p:cNvPicPr>
          <p:nvPr/>
        </p:nvPicPr>
        <p:blipFill>
          <a:blip r:embed="rId2"/>
          <a:srcRect/>
          <a:stretch>
            <a:fillRect/>
          </a:stretch>
        </p:blipFill>
        <p:spPr bwMode="auto">
          <a:xfrm>
            <a:off x="1571604" y="5429264"/>
            <a:ext cx="5762625" cy="1095375"/>
          </a:xfrm>
          <a:prstGeom prst="rect">
            <a:avLst/>
          </a:prstGeom>
          <a:noFill/>
        </p:spPr>
      </p:pic>
      <p:sp>
        <p:nvSpPr>
          <p:cNvPr id="7" name="6 CuadroTexto"/>
          <p:cNvSpPr txBox="1"/>
          <p:nvPr/>
        </p:nvSpPr>
        <p:spPr>
          <a:xfrm>
            <a:off x="214282" y="142853"/>
            <a:ext cx="8715436" cy="5416868"/>
          </a:xfrm>
          <a:prstGeom prst="rect">
            <a:avLst/>
          </a:prstGeom>
          <a:noFill/>
        </p:spPr>
        <p:txBody>
          <a:bodyPr wrap="square" rtlCol="0">
            <a:spAutoFit/>
          </a:bodyPr>
          <a:lstStyle/>
          <a:p>
            <a:pPr lvl="0" indent="95250" algn="just" fontAlgn="base">
              <a:spcBef>
                <a:spcPct val="0"/>
              </a:spcBef>
              <a:spcAft>
                <a:spcPct val="0"/>
              </a:spcAft>
            </a:pPr>
            <a:r>
              <a:rPr kumimoji="0" lang="es-MX" b="1" i="0" u="none" strike="noStrike" cap="none" normalizeH="0" baseline="0" dirty="0" smtClean="0">
                <a:ln>
                  <a:noFill/>
                </a:ln>
                <a:solidFill>
                  <a:srgbClr val="800000"/>
                </a:solidFill>
                <a:effectLst/>
                <a:latin typeface="Arial" pitchFamily="34" charset="0"/>
                <a:cs typeface="Arial" pitchFamily="34" charset="0"/>
              </a:rPr>
              <a:t>La Barra de Opciones </a:t>
            </a:r>
            <a:endParaRPr kumimoji="0" lang="es-MX" sz="1600" b="0" i="0" u="none" strike="noStrike" cap="none" normalizeH="0" baseline="0" dirty="0" smtClean="0">
              <a:ln>
                <a:noFill/>
              </a:ln>
              <a:solidFill>
                <a:schemeClr val="tx1"/>
              </a:solidFill>
              <a:effectLst/>
              <a:latin typeface="Arial" pitchFamily="34" charset="0"/>
              <a:cs typeface="Arial" pitchFamily="34" charset="0"/>
            </a:endParaRPr>
          </a:p>
          <a:p>
            <a:pPr lvl="0" indent="95250" algn="just" eaLnBrk="0" fontAlgn="base" hangingPunct="0">
              <a:spcBef>
                <a:spcPct val="0"/>
              </a:spcBef>
              <a:spcAft>
                <a:spcPct val="0"/>
              </a:spcAft>
            </a:pPr>
            <a:r>
              <a:rPr kumimoji="0" lang="es-MX" sz="4400" b="0" i="0" u="none" strike="noStrike" cap="none" normalizeH="0" baseline="0" dirty="0" smtClean="0">
                <a:ln>
                  <a:noFill/>
                </a:ln>
                <a:solidFill>
                  <a:schemeClr val="tx1"/>
                </a:solidFill>
                <a:effectLst/>
                <a:latin typeface="Arial" pitchFamily="34" charset="0"/>
                <a:cs typeface="Arial" pitchFamily="34" charset="0"/>
              </a:rPr>
              <a:t>  </a:t>
            </a:r>
            <a:endParaRPr kumimoji="0" lang="es-MX" sz="9600" b="0" i="0" u="none" strike="noStrike" cap="none" normalizeH="0" baseline="0" dirty="0" smtClean="0">
              <a:ln>
                <a:noFill/>
              </a:ln>
              <a:solidFill>
                <a:schemeClr val="tx1"/>
              </a:solidFill>
              <a:effectLst/>
              <a:latin typeface="Arial" pitchFamily="34" charset="0"/>
              <a:cs typeface="Arial" pitchFamily="34" charset="0"/>
            </a:endParaRPr>
          </a:p>
          <a:p>
            <a:pPr lvl="0" indent="95250" algn="just" eaLnBrk="0" fontAlgn="base" hangingPunct="0">
              <a:spcBef>
                <a:spcPct val="0"/>
              </a:spcBef>
              <a:spcAft>
                <a:spcPct val="0"/>
              </a:spcAft>
            </a:pPr>
            <a:r>
              <a:rPr kumimoji="0" lang="es-MX" b="0" i="0" u="none" strike="noStrike" cap="none" normalizeH="0" baseline="0" dirty="0" smtClean="0">
                <a:ln>
                  <a:noFill/>
                </a:ln>
                <a:solidFill>
                  <a:schemeClr val="tx1"/>
                </a:solidFill>
                <a:effectLst/>
                <a:latin typeface="Arial" pitchFamily="34" charset="0"/>
                <a:cs typeface="Arial" pitchFamily="34" charset="0"/>
              </a:rPr>
              <a:t>La </a:t>
            </a:r>
            <a:r>
              <a:rPr kumimoji="0" lang="es-MX" b="1" i="0" u="none" strike="noStrike" cap="none" normalizeH="0" baseline="0" dirty="0" smtClean="0">
                <a:ln>
                  <a:noFill/>
                </a:ln>
                <a:solidFill>
                  <a:srgbClr val="6C6CCA"/>
                </a:solidFill>
                <a:effectLst/>
                <a:latin typeface="Arial" pitchFamily="34" charset="0"/>
                <a:cs typeface="Arial" pitchFamily="34" charset="0"/>
              </a:rPr>
              <a:t>Banda de opciones</a:t>
            </a:r>
            <a:r>
              <a:rPr kumimoji="0" lang="es-MX" b="0" i="0" u="none" strike="noStrike" cap="none" normalizeH="0" baseline="0" dirty="0" smtClean="0">
                <a:ln>
                  <a:noFill/>
                </a:ln>
                <a:solidFill>
                  <a:schemeClr val="tx1"/>
                </a:solidFill>
                <a:effectLst/>
                <a:latin typeface="Arial" pitchFamily="34" charset="0"/>
                <a:cs typeface="Arial" pitchFamily="34" charset="0"/>
              </a:rPr>
              <a:t> contiene todas las opciones del programa agrupadas en pestañas. Al hacer clic en </a:t>
            </a:r>
            <a:r>
              <a:rPr kumimoji="0" lang="es-MX" b="1" i="0" u="none" strike="noStrike" cap="none" normalizeH="0" baseline="0" dirty="0" smtClean="0">
                <a:ln>
                  <a:noFill/>
                </a:ln>
                <a:solidFill>
                  <a:srgbClr val="008000"/>
                </a:solidFill>
                <a:effectLst/>
                <a:latin typeface="Arial" pitchFamily="34" charset="0"/>
                <a:cs typeface="Arial" pitchFamily="34" charset="0"/>
              </a:rPr>
              <a:t>Insertar</a:t>
            </a:r>
            <a:r>
              <a:rPr kumimoji="0" lang="es-MX" b="0" i="0" u="none" strike="noStrike" cap="none" normalizeH="0" baseline="0" dirty="0" smtClean="0">
                <a:ln>
                  <a:noFill/>
                </a:ln>
                <a:solidFill>
                  <a:schemeClr val="tx1"/>
                </a:solidFill>
                <a:effectLst/>
                <a:latin typeface="Arial" pitchFamily="34" charset="0"/>
                <a:cs typeface="Arial" pitchFamily="34" charset="0"/>
              </a:rPr>
              <a:t>, por ejemplo, veremos las operaciones relacionadas con la inserción de los diferentes elementos que se pueden crear en PowerPoint. </a:t>
            </a:r>
          </a:p>
          <a:p>
            <a:pPr lvl="0" indent="95250" algn="just" eaLnBrk="0" fontAlgn="base" hangingPunct="0">
              <a:spcBef>
                <a:spcPct val="0"/>
              </a:spcBef>
              <a:spcAft>
                <a:spcPct val="0"/>
              </a:spcAft>
            </a:pPr>
            <a:endParaRPr kumimoji="0" lang="es-MX" sz="1600" b="0" i="0" u="none" strike="noStrike" cap="none" normalizeH="0" baseline="0" dirty="0" smtClean="0">
              <a:ln>
                <a:noFill/>
              </a:ln>
              <a:solidFill>
                <a:schemeClr val="tx1"/>
              </a:solidFill>
              <a:effectLst/>
              <a:latin typeface="Arial" pitchFamily="34" charset="0"/>
              <a:cs typeface="Arial" pitchFamily="34" charset="0"/>
            </a:endParaRPr>
          </a:p>
          <a:p>
            <a:pPr lvl="0" indent="95250" algn="just" eaLnBrk="0" fontAlgn="base" hangingPunct="0">
              <a:spcBef>
                <a:spcPct val="0"/>
              </a:spcBef>
              <a:spcAft>
                <a:spcPct val="0"/>
              </a:spcAft>
            </a:pPr>
            <a:r>
              <a:rPr kumimoji="0" lang="es-MX" b="0" i="0" u="none" strike="noStrike" cap="none" normalizeH="0" baseline="0" dirty="0" smtClean="0">
                <a:ln>
                  <a:noFill/>
                </a:ln>
                <a:solidFill>
                  <a:schemeClr val="tx1"/>
                </a:solidFill>
                <a:effectLst/>
                <a:latin typeface="Arial" pitchFamily="34" charset="0"/>
                <a:cs typeface="Arial" pitchFamily="34" charset="0"/>
              </a:rPr>
              <a:t>Puedes acceder a todas las acciones utilizando estas pestañas. Pero las más habituales podríamos añadirlas a la barra de </a:t>
            </a:r>
            <a:r>
              <a:rPr kumimoji="0" lang="es-MX" b="0" i="0" u="none" strike="noStrike" cap="none" normalizeH="0" baseline="0" dirty="0" err="1" smtClean="0">
                <a:ln>
                  <a:noFill/>
                </a:ln>
                <a:solidFill>
                  <a:schemeClr val="tx1"/>
                </a:solidFill>
                <a:effectLst/>
                <a:latin typeface="Arial" pitchFamily="34" charset="0"/>
                <a:cs typeface="Arial" pitchFamily="34" charset="0"/>
              </a:rPr>
              <a:t>accesso</a:t>
            </a:r>
            <a:r>
              <a:rPr kumimoji="0" lang="es-MX" b="0" i="0" u="none" strike="noStrike" cap="none" normalizeH="0" baseline="0" dirty="0" smtClean="0">
                <a:ln>
                  <a:noFill/>
                </a:ln>
                <a:solidFill>
                  <a:schemeClr val="tx1"/>
                </a:solidFill>
                <a:effectLst/>
                <a:latin typeface="Arial" pitchFamily="34" charset="0"/>
                <a:cs typeface="Arial" pitchFamily="34" charset="0"/>
              </a:rPr>
              <a:t> rápido como hemos visto en el punto anterior. </a:t>
            </a:r>
          </a:p>
          <a:p>
            <a:pPr lvl="0" indent="95250" algn="just" eaLnBrk="0" fontAlgn="base" hangingPunct="0">
              <a:spcBef>
                <a:spcPct val="0"/>
              </a:spcBef>
              <a:spcAft>
                <a:spcPct val="0"/>
              </a:spcAft>
            </a:pPr>
            <a:endParaRPr kumimoji="0" lang="es-MX" sz="1600" b="0" i="0" u="none" strike="noStrike" cap="none" normalizeH="0" baseline="0" dirty="0" smtClean="0">
              <a:ln>
                <a:noFill/>
              </a:ln>
              <a:solidFill>
                <a:schemeClr val="tx1"/>
              </a:solidFill>
              <a:effectLst/>
              <a:latin typeface="Arial" pitchFamily="34" charset="0"/>
              <a:cs typeface="Arial" pitchFamily="34" charset="0"/>
            </a:endParaRPr>
          </a:p>
          <a:p>
            <a:pPr lvl="0" indent="95250" algn="just" eaLnBrk="0" fontAlgn="base" hangingPunct="0">
              <a:spcBef>
                <a:spcPct val="0"/>
              </a:spcBef>
              <a:spcAft>
                <a:spcPct val="0"/>
              </a:spcAft>
            </a:pPr>
            <a:r>
              <a:rPr kumimoji="0" lang="es-MX" b="0" i="0" u="none" strike="noStrike" cap="none" normalizeH="0" baseline="0" dirty="0" smtClean="0">
                <a:ln>
                  <a:noFill/>
                </a:ln>
                <a:solidFill>
                  <a:schemeClr val="tx1"/>
                </a:solidFill>
                <a:effectLst/>
                <a:latin typeface="Arial" pitchFamily="34" charset="0"/>
                <a:cs typeface="Arial" pitchFamily="34" charset="0"/>
              </a:rPr>
              <a:t>En algunos momentos algunas opciones no estarán disponibles, las reconocerás porque tienen un color atenuado.</a:t>
            </a:r>
            <a:endParaRPr kumimoji="0" lang="es-MX" sz="1600" b="0" i="0" u="none" strike="noStrike" cap="none" normalizeH="0" baseline="0" dirty="0" smtClean="0">
              <a:ln>
                <a:noFill/>
              </a:ln>
              <a:solidFill>
                <a:schemeClr val="tx1"/>
              </a:solidFill>
              <a:effectLst/>
              <a:latin typeface="Arial" pitchFamily="34" charset="0"/>
              <a:cs typeface="Arial" pitchFamily="34" charset="0"/>
            </a:endParaRPr>
          </a:p>
          <a:p>
            <a:pPr lvl="0" indent="95250" algn="just" eaLnBrk="0" fontAlgn="base" hangingPunct="0">
              <a:spcBef>
                <a:spcPct val="0"/>
              </a:spcBef>
              <a:spcAft>
                <a:spcPct val="0"/>
              </a:spcAft>
            </a:pPr>
            <a:r>
              <a:rPr kumimoji="0" lang="es-MX" b="0" i="0" u="none" strike="noStrike" cap="none" normalizeH="0" baseline="0" dirty="0" smtClean="0">
                <a:ln>
                  <a:noFill/>
                </a:ln>
                <a:solidFill>
                  <a:schemeClr val="tx1"/>
                </a:solidFill>
                <a:effectLst/>
                <a:latin typeface="Arial" pitchFamily="34" charset="0"/>
                <a:cs typeface="Arial" pitchFamily="34" charset="0"/>
              </a:rPr>
              <a:t>Las pestañas que forman la banda pueden ir cambiando según el momento en que te encuentres cuando trabajes con PowerPoint. Está diseñada para mostrar solamente aquellas opciones que te serán útiles en cada pantalla. </a:t>
            </a:r>
            <a:endParaRPr kumimoji="0" lang="es-MX" sz="1600" b="0" i="0" u="none" strike="noStrike" cap="none" normalizeH="0" baseline="0" dirty="0" smtClean="0">
              <a:ln>
                <a:noFill/>
              </a:ln>
              <a:solidFill>
                <a:schemeClr val="tx1"/>
              </a:solidFill>
              <a:effectLst/>
              <a:latin typeface="Arial" pitchFamily="34" charset="0"/>
              <a:cs typeface="Arial" pitchFamily="34" charset="0"/>
            </a:endParaRPr>
          </a:p>
          <a:p>
            <a:pPr lvl="0" indent="95250" algn="just" eaLnBrk="0" fontAlgn="base" hangingPunct="0">
              <a:spcBef>
                <a:spcPct val="0"/>
              </a:spcBef>
              <a:spcAft>
                <a:spcPct val="0"/>
              </a:spcAft>
            </a:pPr>
            <a:r>
              <a:rPr kumimoji="0" lang="es-MX" b="0" i="0" u="none" strike="noStrike" cap="none" normalizeH="0" baseline="0" dirty="0" smtClean="0">
                <a:ln>
                  <a:noFill/>
                </a:ln>
                <a:solidFill>
                  <a:schemeClr val="tx1"/>
                </a:solidFill>
                <a:effectLst/>
                <a:latin typeface="Arial" pitchFamily="34" charset="0"/>
                <a:cs typeface="Arial" pitchFamily="34" charset="0"/>
              </a:rPr>
              <a:t> </a:t>
            </a:r>
            <a:endParaRPr kumimoji="0" lang="es-MX" sz="1600" b="0" i="0" u="none" strike="noStrike" cap="none" normalizeH="0" baseline="0" dirty="0" smtClean="0">
              <a:ln>
                <a:noFill/>
              </a:ln>
              <a:solidFill>
                <a:schemeClr val="tx1"/>
              </a:solidFill>
              <a:effectLst/>
              <a:latin typeface="Arial" pitchFamily="34" charset="0"/>
              <a:cs typeface="Arial" pitchFamily="34" charset="0"/>
            </a:endParaRPr>
          </a:p>
          <a:p>
            <a:endParaRPr lang="es-MX"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Banda de opciones"/>
          <p:cNvPicPr>
            <a:picLocks noChangeAspect="1" noChangeArrowheads="1"/>
          </p:cNvPicPr>
          <p:nvPr/>
        </p:nvPicPr>
        <p:blipFill>
          <a:blip r:embed="rId2"/>
          <a:srcRect/>
          <a:stretch>
            <a:fillRect/>
          </a:stretch>
        </p:blipFill>
        <p:spPr bwMode="auto">
          <a:xfrm>
            <a:off x="1714480" y="1714488"/>
            <a:ext cx="5838825" cy="1390651"/>
          </a:xfrm>
          <a:prstGeom prst="rect">
            <a:avLst/>
          </a:prstGeom>
          <a:noFill/>
        </p:spPr>
      </p:pic>
      <p:sp>
        <p:nvSpPr>
          <p:cNvPr id="5" name="4 CuadroTexto"/>
          <p:cNvSpPr txBox="1"/>
          <p:nvPr/>
        </p:nvSpPr>
        <p:spPr>
          <a:xfrm>
            <a:off x="357158" y="3286124"/>
            <a:ext cx="8572560" cy="3631763"/>
          </a:xfrm>
          <a:prstGeom prst="rect">
            <a:avLst/>
          </a:prstGeom>
          <a:noFill/>
        </p:spPr>
        <p:txBody>
          <a:bodyPr wrap="square" rtlCol="0">
            <a:spAutoFit/>
          </a:bodyPr>
          <a:lstStyle/>
          <a:p>
            <a:pPr lvl="0" indent="95250" algn="just" eaLnBrk="0" fontAlgn="base" hangingPunct="0">
              <a:spcBef>
                <a:spcPct val="0"/>
              </a:spcBef>
              <a:spcAft>
                <a:spcPct val="0"/>
              </a:spcAft>
            </a:pPr>
            <a:r>
              <a:rPr kumimoji="0" lang="es-MX" b="0" i="0" u="none" strike="noStrike" cap="none" normalizeH="0" baseline="0" dirty="0" smtClean="0">
                <a:ln>
                  <a:noFill/>
                </a:ln>
                <a:solidFill>
                  <a:schemeClr val="tx1"/>
                </a:solidFill>
                <a:effectLst/>
                <a:latin typeface="Arial" pitchFamily="34" charset="0"/>
                <a:cs typeface="Arial" pitchFamily="34" charset="0"/>
              </a:rPr>
              <a:t>Las opciones no disponibles en el momento actual se muestran semitransparentes. </a:t>
            </a:r>
            <a:endParaRPr kumimoji="0" lang="es-MX" sz="1600" b="0" i="0" u="none" strike="noStrike" cap="none" normalizeH="0" baseline="0" dirty="0" smtClean="0">
              <a:ln>
                <a:noFill/>
              </a:ln>
              <a:solidFill>
                <a:schemeClr val="tx1"/>
              </a:solidFill>
              <a:effectLst/>
              <a:latin typeface="Arial" pitchFamily="34" charset="0"/>
              <a:cs typeface="Arial" pitchFamily="34" charset="0"/>
            </a:endParaRPr>
          </a:p>
          <a:p>
            <a:pPr lvl="0" indent="95250" algn="just" eaLnBrk="0" fontAlgn="base" hangingPunct="0">
              <a:spcBef>
                <a:spcPct val="0"/>
              </a:spcBef>
              <a:spcAft>
                <a:spcPct val="0"/>
              </a:spcAft>
            </a:pPr>
            <a:r>
              <a:rPr kumimoji="0" lang="es-MX" b="0" i="0" u="none" strike="noStrike" cap="none" normalizeH="0" baseline="0" dirty="0" smtClean="0">
                <a:ln>
                  <a:noFill/>
                </a:ln>
                <a:solidFill>
                  <a:schemeClr val="tx1"/>
                </a:solidFill>
                <a:effectLst/>
                <a:latin typeface="Arial" pitchFamily="34" charset="0"/>
                <a:cs typeface="Arial" pitchFamily="34" charset="0"/>
              </a:rPr>
              <a:t>Para salir del modo de acceso por teclado vuelve a pulsar la tecla </a:t>
            </a:r>
            <a:r>
              <a:rPr kumimoji="0" lang="es-MX" b="1" i="0" u="none" strike="noStrike" cap="none" normalizeH="0" baseline="0" dirty="0" smtClean="0">
                <a:ln>
                  <a:noFill/>
                </a:ln>
                <a:solidFill>
                  <a:srgbClr val="6C6CCA"/>
                </a:solidFill>
                <a:effectLst/>
                <a:latin typeface="Arial" pitchFamily="34" charset="0"/>
                <a:cs typeface="Arial" pitchFamily="34" charset="0"/>
              </a:rPr>
              <a:t>ALT</a:t>
            </a:r>
            <a:r>
              <a:rPr kumimoji="0" lang="es-MX" b="0" i="0" u="none" strike="noStrike" cap="none" normalizeH="0" baseline="0" dirty="0" smtClean="0">
                <a:ln>
                  <a:noFill/>
                </a:ln>
                <a:solidFill>
                  <a:schemeClr val="tx1"/>
                </a:solidFill>
                <a:effectLst/>
                <a:latin typeface="Arial" pitchFamily="34" charset="0"/>
                <a:cs typeface="Arial" pitchFamily="34" charset="0"/>
              </a:rPr>
              <a:t>. </a:t>
            </a:r>
            <a:endParaRPr kumimoji="0" lang="es-MX" sz="1600" b="0" i="0" u="none" strike="noStrike" cap="none" normalizeH="0" baseline="0" dirty="0" smtClean="0">
              <a:ln>
                <a:noFill/>
              </a:ln>
              <a:solidFill>
                <a:schemeClr val="tx1"/>
              </a:solidFill>
              <a:effectLst/>
              <a:latin typeface="Arial" pitchFamily="34" charset="0"/>
              <a:cs typeface="Arial" pitchFamily="34" charset="0"/>
            </a:endParaRPr>
          </a:p>
          <a:p>
            <a:pPr lvl="0" indent="95250" algn="just" eaLnBrk="0" fontAlgn="base" hangingPunct="0">
              <a:spcBef>
                <a:spcPct val="0"/>
              </a:spcBef>
              <a:spcAft>
                <a:spcPct val="0"/>
              </a:spcAft>
            </a:pPr>
            <a:r>
              <a:rPr kumimoji="0" lang="es-MX" b="0" i="0" u="none" strike="noStrike" cap="none" normalizeH="0" baseline="0" dirty="0" smtClean="0">
                <a:ln>
                  <a:noFill/>
                </a:ln>
                <a:solidFill>
                  <a:schemeClr val="tx1"/>
                </a:solidFill>
                <a:effectLst/>
                <a:latin typeface="Arial" pitchFamily="34" charset="0"/>
                <a:cs typeface="Arial" pitchFamily="34" charset="0"/>
              </a:rPr>
              <a:t> </a:t>
            </a:r>
            <a:endParaRPr kumimoji="0" lang="es-MX" sz="1600" b="0" i="0" u="none" strike="noStrike" cap="none" normalizeH="0" baseline="0" dirty="0" smtClean="0">
              <a:ln>
                <a:noFill/>
              </a:ln>
              <a:solidFill>
                <a:schemeClr val="tx1"/>
              </a:solidFill>
              <a:effectLst/>
              <a:latin typeface="Arial" pitchFamily="34" charset="0"/>
              <a:cs typeface="Arial" pitchFamily="34" charset="0"/>
            </a:endParaRPr>
          </a:p>
          <a:p>
            <a:pPr lvl="0" indent="95250" algn="just" eaLnBrk="0" fontAlgn="base" hangingPunct="0">
              <a:spcBef>
                <a:spcPct val="0"/>
              </a:spcBef>
              <a:spcAft>
                <a:spcPct val="0"/>
              </a:spcAft>
            </a:pPr>
            <a:r>
              <a:rPr kumimoji="0" lang="es-MX" b="0" i="0" u="none" strike="noStrike" cap="none" normalizeH="0" baseline="0" dirty="0" smtClean="0">
                <a:ln>
                  <a:noFill/>
                </a:ln>
                <a:solidFill>
                  <a:schemeClr val="tx1"/>
                </a:solidFill>
                <a:effectLst/>
                <a:latin typeface="Arial" pitchFamily="34" charset="0"/>
                <a:cs typeface="Arial" pitchFamily="34" charset="0"/>
              </a:rPr>
              <a:t>Si haces doble clic sobre cualquiera de las pestañas, la barra se minimizará para ocupar menos espacio.</a:t>
            </a:r>
          </a:p>
          <a:p>
            <a:pPr lvl="0" indent="95250" algn="just" eaLnBrk="0" fontAlgn="base" hangingPunct="0">
              <a:spcBef>
                <a:spcPct val="0"/>
              </a:spcBef>
              <a:spcAft>
                <a:spcPct val="0"/>
              </a:spcAft>
            </a:pPr>
            <a:endParaRPr kumimoji="0" lang="es-MX" sz="1600" b="0" i="0" u="none" strike="noStrike" cap="none" normalizeH="0" baseline="0" dirty="0" smtClean="0">
              <a:ln>
                <a:noFill/>
              </a:ln>
              <a:solidFill>
                <a:schemeClr val="tx1"/>
              </a:solidFill>
              <a:effectLst/>
              <a:latin typeface="Arial" pitchFamily="34" charset="0"/>
              <a:cs typeface="Arial" pitchFamily="34" charset="0"/>
            </a:endParaRPr>
          </a:p>
          <a:p>
            <a:pPr lvl="0" indent="95250" algn="just" eaLnBrk="0" fontAlgn="base" hangingPunct="0">
              <a:spcBef>
                <a:spcPct val="0"/>
              </a:spcBef>
              <a:spcAft>
                <a:spcPct val="0"/>
              </a:spcAft>
            </a:pPr>
            <a:r>
              <a:rPr kumimoji="0" lang="es-MX" b="0" i="0" u="none" strike="noStrike" cap="none" normalizeH="0" baseline="0" dirty="0" smtClean="0">
                <a:ln>
                  <a:noFill/>
                </a:ln>
                <a:solidFill>
                  <a:schemeClr val="tx1"/>
                </a:solidFill>
                <a:effectLst/>
                <a:latin typeface="Arial" pitchFamily="34" charset="0"/>
                <a:cs typeface="Arial" pitchFamily="34" charset="0"/>
              </a:rPr>
              <a:t>De esta forma sólo muestra el nombre de las pestañas y las opciones quedarán ocultas.</a:t>
            </a:r>
          </a:p>
          <a:p>
            <a:pPr lvl="0" indent="95250" algn="just" eaLnBrk="0" fontAlgn="base" hangingPunct="0">
              <a:spcBef>
                <a:spcPct val="0"/>
              </a:spcBef>
              <a:spcAft>
                <a:spcPct val="0"/>
              </a:spcAft>
            </a:pPr>
            <a:endParaRPr kumimoji="0" lang="es-MX" sz="1600" b="0" i="0" u="none" strike="noStrike" cap="none" normalizeH="0" baseline="0" dirty="0" smtClean="0">
              <a:ln>
                <a:noFill/>
              </a:ln>
              <a:solidFill>
                <a:schemeClr val="tx1"/>
              </a:solidFill>
              <a:effectLst/>
              <a:latin typeface="Arial" pitchFamily="34" charset="0"/>
              <a:cs typeface="Arial" pitchFamily="34" charset="0"/>
            </a:endParaRPr>
          </a:p>
          <a:p>
            <a:pPr lvl="0" indent="95250" algn="just" eaLnBrk="0" fontAlgn="base" hangingPunct="0">
              <a:spcBef>
                <a:spcPct val="0"/>
              </a:spcBef>
              <a:spcAft>
                <a:spcPct val="0"/>
              </a:spcAft>
            </a:pPr>
            <a:r>
              <a:rPr kumimoji="0" lang="es-MX" b="0" i="0" u="none" strike="noStrike" cap="none" normalizeH="0" baseline="0" dirty="0" smtClean="0">
                <a:ln>
                  <a:noFill/>
                </a:ln>
                <a:solidFill>
                  <a:schemeClr val="tx1"/>
                </a:solidFill>
                <a:effectLst/>
                <a:latin typeface="Arial" pitchFamily="34" charset="0"/>
                <a:cs typeface="Arial" pitchFamily="34" charset="0"/>
              </a:rPr>
              <a:t>Las opciones volverán a mostrarse en el momento en el que vuelvas a hacer clic en cualquier pestaña.</a:t>
            </a:r>
            <a:endParaRPr kumimoji="0" lang="es-MX" sz="9600" b="0" i="0" u="none" strike="noStrike" cap="none" normalizeH="0" baseline="0" dirty="0" smtClean="0">
              <a:ln>
                <a:noFill/>
              </a:ln>
              <a:solidFill>
                <a:schemeClr val="tx1"/>
              </a:solidFill>
              <a:effectLst/>
              <a:latin typeface="Arial" pitchFamily="34" charset="0"/>
              <a:cs typeface="Arial" pitchFamily="34" charset="0"/>
            </a:endParaRPr>
          </a:p>
          <a:p>
            <a:endParaRPr lang="es-MX" dirty="0"/>
          </a:p>
        </p:txBody>
      </p:sp>
      <p:sp>
        <p:nvSpPr>
          <p:cNvPr id="6" name="5 CuadroTexto"/>
          <p:cNvSpPr txBox="1"/>
          <p:nvPr/>
        </p:nvSpPr>
        <p:spPr>
          <a:xfrm>
            <a:off x="571472" y="428604"/>
            <a:ext cx="7929618" cy="1477328"/>
          </a:xfrm>
          <a:prstGeom prst="rect">
            <a:avLst/>
          </a:prstGeom>
          <a:noFill/>
        </p:spPr>
        <p:txBody>
          <a:bodyPr wrap="square" rtlCol="0">
            <a:spAutoFit/>
          </a:bodyPr>
          <a:lstStyle/>
          <a:p>
            <a:pPr lvl="0"/>
            <a:r>
              <a:rPr kumimoji="0" lang="es-MX" b="0" i="0" u="none" strike="noStrike" cap="none" normalizeH="0" baseline="0" dirty="0" smtClean="0">
                <a:ln>
                  <a:noFill/>
                </a:ln>
                <a:solidFill>
                  <a:schemeClr val="tx1"/>
                </a:solidFill>
                <a:effectLst/>
                <a:latin typeface="Arial" pitchFamily="34" charset="0"/>
                <a:cs typeface="Arial" pitchFamily="34" charset="0"/>
              </a:rPr>
              <a:t>Pulsando la tecla </a:t>
            </a:r>
            <a:r>
              <a:rPr kumimoji="0" lang="es-MX" b="1" i="0" u="none" strike="noStrike" cap="none" normalizeH="0" baseline="0" dirty="0" smtClean="0">
                <a:ln>
                  <a:noFill/>
                </a:ln>
                <a:solidFill>
                  <a:srgbClr val="6C6CCA"/>
                </a:solidFill>
                <a:effectLst/>
                <a:latin typeface="Arial" pitchFamily="34" charset="0"/>
                <a:cs typeface="Arial" pitchFamily="34" charset="0"/>
              </a:rPr>
              <a:t>ALT</a:t>
            </a:r>
            <a:r>
              <a:rPr kumimoji="0" lang="es-MX" b="0" i="0" u="none" strike="noStrike" cap="none" normalizeH="0" baseline="0" dirty="0" smtClean="0">
                <a:ln>
                  <a:noFill/>
                </a:ln>
                <a:solidFill>
                  <a:schemeClr val="tx1"/>
                </a:solidFill>
                <a:effectLst/>
                <a:latin typeface="Arial" pitchFamily="34" charset="0"/>
                <a:cs typeface="Arial" pitchFamily="34" charset="0"/>
              </a:rPr>
              <a:t> entraremos en el modo de acceso por teclado. De esta forma aparecerán pequeños recuadros junto a las pestañas y opciones indicando la tecla (o conjunto de teclas) que deberás pulsar para acceder a esa opción sin la necesidad del ratón.</a:t>
            </a:r>
            <a:endParaRPr kumimoji="0" lang="es-MX" sz="1600" b="0" i="0" u="none" strike="noStrike" cap="none" normalizeH="0" baseline="0" dirty="0" smtClean="0">
              <a:ln>
                <a:noFill/>
              </a:ln>
              <a:solidFill>
                <a:schemeClr val="tx1"/>
              </a:solidFill>
              <a:effectLst/>
              <a:latin typeface="Arial" pitchFamily="34" charset="0"/>
              <a:cs typeface="Arial" pitchFamily="34" charset="0"/>
            </a:endParaRPr>
          </a:p>
          <a:p>
            <a:endParaRPr lang="es-MX"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http://www.aulaclic.es/power2007/graficos/pestanya_diapositiva.gif"/>
          <p:cNvPicPr>
            <a:picLocks noChangeAspect="1" noChangeArrowheads="1"/>
          </p:cNvPicPr>
          <p:nvPr/>
        </p:nvPicPr>
        <p:blipFill>
          <a:blip r:embed="rId3"/>
          <a:srcRect/>
          <a:stretch>
            <a:fillRect/>
          </a:stretch>
        </p:blipFill>
        <p:spPr bwMode="auto">
          <a:xfrm>
            <a:off x="6715140" y="1571612"/>
            <a:ext cx="1842348" cy="357190"/>
          </a:xfrm>
          <a:prstGeom prst="rect">
            <a:avLst/>
          </a:prstGeom>
          <a:noFill/>
        </p:spPr>
      </p:pic>
      <p:sp>
        <p:nvSpPr>
          <p:cNvPr id="6" name="5 CuadroTexto"/>
          <p:cNvSpPr txBox="1"/>
          <p:nvPr/>
        </p:nvSpPr>
        <p:spPr>
          <a:xfrm>
            <a:off x="142844" y="214290"/>
            <a:ext cx="8858312" cy="1908215"/>
          </a:xfrm>
          <a:prstGeom prst="rect">
            <a:avLst/>
          </a:prstGeom>
          <a:noFill/>
        </p:spPr>
        <p:txBody>
          <a:bodyPr wrap="square" rtlCol="0">
            <a:spAutoFit/>
          </a:bodyPr>
          <a:lstStyle/>
          <a:p>
            <a:pPr lvl="0" indent="95250" fontAlgn="base">
              <a:spcBef>
                <a:spcPct val="0"/>
              </a:spcBef>
              <a:spcAft>
                <a:spcPct val="0"/>
              </a:spcAft>
            </a:pPr>
            <a:r>
              <a:rPr kumimoji="0" lang="es-MX" b="1" i="0" u="none" strike="noStrike" cap="none" normalizeH="0" baseline="0" dirty="0" smtClean="0">
                <a:ln>
                  <a:noFill/>
                </a:ln>
                <a:solidFill>
                  <a:srgbClr val="6C6CCA"/>
                </a:solidFill>
                <a:effectLst/>
                <a:latin typeface="Arial" pitchFamily="34" charset="0"/>
                <a:cs typeface="Arial" pitchFamily="34" charset="0"/>
              </a:rPr>
              <a:t>El área de esquema</a:t>
            </a:r>
            <a:r>
              <a:rPr kumimoji="0" lang="es-MX" b="0" i="0" u="none" strike="noStrike" cap="none" normalizeH="0" baseline="0" dirty="0" smtClean="0">
                <a:ln>
                  <a:noFill/>
                </a:ln>
                <a:solidFill>
                  <a:schemeClr val="tx1"/>
                </a:solidFill>
                <a:effectLst/>
                <a:latin typeface="Arial" pitchFamily="34" charset="0"/>
                <a:cs typeface="Arial" pitchFamily="34" charset="0"/>
              </a:rPr>
              <a:t> </a:t>
            </a:r>
          </a:p>
          <a:p>
            <a:pPr lvl="0" indent="95250" fontAlgn="base">
              <a:spcBef>
                <a:spcPct val="0"/>
              </a:spcBef>
              <a:spcAft>
                <a:spcPct val="0"/>
              </a:spcAft>
            </a:pPr>
            <a:r>
              <a:rPr kumimoji="0" lang="es-MX" b="0" i="0" u="none" strike="noStrike" cap="none" normalizeH="0" baseline="0" dirty="0" smtClean="0">
                <a:ln>
                  <a:noFill/>
                </a:ln>
                <a:solidFill>
                  <a:schemeClr val="tx1"/>
                </a:solidFill>
                <a:effectLst/>
                <a:latin typeface="Arial" pitchFamily="34" charset="0"/>
                <a:cs typeface="Arial" pitchFamily="34" charset="0"/>
              </a:rPr>
              <a:t>muestra los títulos de las diapositivas que vamos creando con su número e incluso puede mostrar las diapositivas en miniatura si seleccionamos su pestaña   </a:t>
            </a:r>
            <a:r>
              <a:rPr kumimoji="0" lang="es-MX" sz="2800" b="0" i="0" u="none" strike="noStrike" cap="none" normalizeH="0" baseline="0" dirty="0" smtClean="0">
                <a:ln>
                  <a:noFill/>
                </a:ln>
                <a:solidFill>
                  <a:schemeClr val="tx1"/>
                </a:solidFill>
                <a:effectLst/>
                <a:latin typeface="Arial" pitchFamily="34" charset="0"/>
                <a:cs typeface="Arial" pitchFamily="34" charset="0"/>
              </a:rPr>
              <a:t>.</a:t>
            </a:r>
            <a:endParaRPr kumimoji="0" lang="es-MX" sz="1600" b="0" i="0" u="none" strike="noStrike" cap="none" normalizeH="0" baseline="0" dirty="0" smtClean="0">
              <a:ln>
                <a:noFill/>
              </a:ln>
              <a:solidFill>
                <a:schemeClr val="tx1"/>
              </a:solidFill>
              <a:effectLst/>
              <a:latin typeface="Arial" pitchFamily="34" charset="0"/>
              <a:cs typeface="Arial" pitchFamily="34" charset="0"/>
            </a:endParaRPr>
          </a:p>
          <a:p>
            <a:pPr lvl="0" indent="95250" eaLnBrk="0" fontAlgn="base" hangingPunct="0">
              <a:spcBef>
                <a:spcPct val="0"/>
              </a:spcBef>
              <a:spcAft>
                <a:spcPct val="0"/>
              </a:spcAft>
            </a:pPr>
            <a:r>
              <a:rPr kumimoji="0" lang="es-MX" b="0" i="0" u="none" strike="noStrike" cap="none" normalizeH="0" baseline="0" dirty="0" smtClean="0">
                <a:ln>
                  <a:noFill/>
                </a:ln>
                <a:solidFill>
                  <a:schemeClr val="tx1"/>
                </a:solidFill>
                <a:effectLst/>
                <a:latin typeface="Arial" pitchFamily="34" charset="0"/>
                <a:cs typeface="Arial" pitchFamily="34" charset="0"/>
              </a:rPr>
              <a:t>Al seleccionar una diapositiva en el área de esquema aparecerá inmediatamente la diapositiva en el área de trabajo para poder modificarla. </a:t>
            </a:r>
          </a:p>
          <a:p>
            <a:endParaRPr lang="es-MX" dirty="0"/>
          </a:p>
        </p:txBody>
      </p:sp>
      <p:pic>
        <p:nvPicPr>
          <p:cNvPr id="18447" name="Picture 15" descr="http://www.aulaclic.es/power2007/graficos/area_esquema_powerpoint.gif"/>
          <p:cNvPicPr>
            <a:picLocks noChangeAspect="1" noChangeArrowheads="1"/>
          </p:cNvPicPr>
          <p:nvPr/>
        </p:nvPicPr>
        <p:blipFill>
          <a:blip r:embed="rId4"/>
          <a:srcRect/>
          <a:stretch>
            <a:fillRect/>
          </a:stretch>
        </p:blipFill>
        <p:spPr bwMode="auto">
          <a:xfrm>
            <a:off x="5715008" y="2143116"/>
            <a:ext cx="1285875" cy="2581276"/>
          </a:xfrm>
          <a:prstGeom prst="rect">
            <a:avLst/>
          </a:prstGeom>
          <a:noFill/>
        </p:spPr>
      </p:pic>
      <p:pic>
        <p:nvPicPr>
          <p:cNvPr id="18448" name="Picture 16" descr="http://www.aulaclic.es/power2007/graficos/area_esquemat_powerpoint.gif"/>
          <p:cNvPicPr>
            <a:picLocks noChangeAspect="1" noChangeArrowheads="1"/>
          </p:cNvPicPr>
          <p:nvPr/>
        </p:nvPicPr>
        <p:blipFill>
          <a:blip r:embed="rId5"/>
          <a:srcRect/>
          <a:stretch>
            <a:fillRect/>
          </a:stretch>
        </p:blipFill>
        <p:spPr bwMode="auto">
          <a:xfrm>
            <a:off x="1071538" y="2000240"/>
            <a:ext cx="1895475" cy="2581276"/>
          </a:xfrm>
          <a:prstGeom prst="rect">
            <a:avLst/>
          </a:prstGeom>
          <a:noFill/>
        </p:spPr>
      </p:pic>
      <p:sp>
        <p:nvSpPr>
          <p:cNvPr id="18450" name="Rectangle 18"/>
          <p:cNvSpPr>
            <a:spLocks noChangeArrowheads="1"/>
          </p:cNvSpPr>
          <p:nvPr/>
        </p:nvSpPr>
        <p:spPr bwMode="auto">
          <a:xfrm>
            <a:off x="0" y="0"/>
            <a:ext cx="388248" cy="27699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95250" algn="just" defTabSz="914400" rtl="0" eaLnBrk="1" fontAlgn="base" latinLnBrk="0" hangingPunct="1">
              <a:lnSpc>
                <a:spcPct val="100000"/>
              </a:lnSpc>
              <a:spcBef>
                <a:spcPct val="0"/>
              </a:spcBef>
              <a:spcAft>
                <a:spcPct val="0"/>
              </a:spcAft>
              <a:buClrTx/>
              <a:buSzTx/>
              <a:buFontTx/>
              <a:buNone/>
              <a:tabLst/>
            </a:pPr>
            <a:r>
              <a:rPr kumimoji="0" lang="es-MX" sz="900" b="0" i="0" u="none" strike="noStrike" cap="none" normalizeH="0" baseline="0" dirty="0" smtClean="0">
                <a:ln>
                  <a:noFill/>
                </a:ln>
                <a:solidFill>
                  <a:schemeClr val="tx1"/>
                </a:solidFill>
                <a:effectLst/>
                <a:latin typeface="Arial" pitchFamily="34" charset="0"/>
                <a:cs typeface="Arial" pitchFamily="34" charset="0"/>
              </a:rPr>
              <a:t>  </a:t>
            </a:r>
            <a:r>
              <a:rPr kumimoji="0" lang="es-MX" sz="1200" b="1" i="0" u="none" strike="noStrike" cap="none" normalizeH="0" baseline="0" dirty="0" smtClean="0">
                <a:ln>
                  <a:noFill/>
                </a:ln>
                <a:solidFill>
                  <a:srgbClr val="6C6CCA"/>
                </a:solidFill>
                <a:effectLst/>
                <a:latin typeface="Arial" pitchFamily="34" charset="0"/>
                <a:cs typeface="Arial" pitchFamily="34" charset="0"/>
              </a:rPr>
              <a:t> </a:t>
            </a:r>
            <a:endParaRPr kumimoji="0" lang="es-MX" sz="9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8451" name="Picture 19" descr="http://www.aulaclic.es/power2007/graficos/botones_vista.gif"/>
          <p:cNvPicPr>
            <a:picLocks noChangeAspect="1" noChangeArrowheads="1"/>
          </p:cNvPicPr>
          <p:nvPr/>
        </p:nvPicPr>
        <p:blipFill>
          <a:blip r:embed="rId6"/>
          <a:srcRect/>
          <a:stretch>
            <a:fillRect/>
          </a:stretch>
        </p:blipFill>
        <p:spPr bwMode="auto">
          <a:xfrm>
            <a:off x="7000892" y="5715016"/>
            <a:ext cx="1952634" cy="585790"/>
          </a:xfrm>
          <a:prstGeom prst="rect">
            <a:avLst/>
          </a:prstGeom>
          <a:noFill/>
        </p:spPr>
      </p:pic>
      <p:sp>
        <p:nvSpPr>
          <p:cNvPr id="17" name="16 CuadroTexto"/>
          <p:cNvSpPr txBox="1"/>
          <p:nvPr/>
        </p:nvSpPr>
        <p:spPr>
          <a:xfrm>
            <a:off x="0" y="5000636"/>
            <a:ext cx="6929454" cy="2031325"/>
          </a:xfrm>
          <a:prstGeom prst="rect">
            <a:avLst/>
          </a:prstGeom>
          <a:noFill/>
        </p:spPr>
        <p:txBody>
          <a:bodyPr wrap="square" rtlCol="0">
            <a:spAutoFit/>
          </a:bodyPr>
          <a:lstStyle/>
          <a:p>
            <a:pPr lvl="0"/>
            <a:r>
              <a:rPr kumimoji="0" lang="es-MX" b="1" i="0" u="none" strike="noStrike" cap="none" normalizeH="0" baseline="0" dirty="0" smtClean="0">
                <a:ln>
                  <a:noFill/>
                </a:ln>
                <a:solidFill>
                  <a:srgbClr val="6C6CCA"/>
                </a:solidFill>
                <a:effectLst/>
                <a:latin typeface="Arial" pitchFamily="34" charset="0"/>
                <a:cs typeface="Arial" pitchFamily="34" charset="0"/>
              </a:rPr>
              <a:t>Los Botones de vistas</a:t>
            </a:r>
            <a:r>
              <a:rPr kumimoji="0" lang="es-MX" b="0" i="0" u="none" strike="noStrike" cap="none" normalizeH="0" baseline="0" dirty="0" smtClean="0">
                <a:ln>
                  <a:noFill/>
                </a:ln>
                <a:solidFill>
                  <a:schemeClr val="tx1"/>
                </a:solidFill>
                <a:effectLst/>
                <a:latin typeface="Arial" pitchFamily="34" charset="0"/>
                <a:cs typeface="Arial" pitchFamily="34" charset="0"/>
              </a:rPr>
              <a:t>, con ellos podemos elegir el </a:t>
            </a:r>
            <a:r>
              <a:rPr kumimoji="0" lang="es-MX" b="1" i="0" u="none" strike="noStrike" cap="none" normalizeH="0" baseline="0" dirty="0" smtClean="0">
                <a:ln>
                  <a:noFill/>
                </a:ln>
                <a:solidFill>
                  <a:srgbClr val="6C6CCA"/>
                </a:solidFill>
                <a:effectLst/>
                <a:latin typeface="Arial" pitchFamily="34" charset="0"/>
                <a:cs typeface="Arial" pitchFamily="34" charset="0"/>
              </a:rPr>
              <a:t>tipo de Vista</a:t>
            </a:r>
            <a:r>
              <a:rPr kumimoji="0" lang="es-MX" b="0" i="0" u="none" strike="noStrike" cap="none" normalizeH="0" baseline="0" dirty="0" smtClean="0">
                <a:ln>
                  <a:noFill/>
                </a:ln>
                <a:solidFill>
                  <a:schemeClr val="tx1"/>
                </a:solidFill>
                <a:effectLst/>
                <a:latin typeface="Arial" pitchFamily="34" charset="0"/>
                <a:cs typeface="Arial" pitchFamily="34" charset="0"/>
              </a:rPr>
              <a:t> en la cual queremos encontrarnos según nos convenga, por ejemplo podemos tener una vista general de todas las diapositivas que tenemos, también podemos ejecutar la presentación para ver cómo queda, etc. El icono que queda resaltado nos indica la vista en la que nos encontramos.</a:t>
            </a:r>
          </a:p>
          <a:p>
            <a:endParaRPr lang="es-MX"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1522</TotalTime>
  <Words>1421</Words>
  <Application>Microsoft Office PowerPoint</Application>
  <PresentationFormat>Presentación en pantalla (4:3)</PresentationFormat>
  <Paragraphs>102</Paragraphs>
  <Slides>20</Slides>
  <Notes>1</Notes>
  <HiddenSlides>0</HiddenSlides>
  <MMClips>0</MMClips>
  <ScaleCrop>false</ScaleCrop>
  <HeadingPairs>
    <vt:vector size="4" baseType="variant">
      <vt:variant>
        <vt:lpstr>Tema</vt:lpstr>
      </vt:variant>
      <vt:variant>
        <vt:i4>1</vt:i4>
      </vt:variant>
      <vt:variant>
        <vt:lpstr>Títulos de diapositiva</vt:lpstr>
      </vt:variant>
      <vt:variant>
        <vt:i4>20</vt:i4>
      </vt:variant>
    </vt:vector>
  </HeadingPairs>
  <TitlesOfParts>
    <vt:vector size="21" baseType="lpstr">
      <vt:lpstr>Viajes</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Credenciales</dc:creator>
  <cp:lastModifiedBy>Credenciales</cp:lastModifiedBy>
  <cp:revision>24</cp:revision>
  <dcterms:created xsi:type="dcterms:W3CDTF">2009-09-01T15:41:41Z</dcterms:created>
  <dcterms:modified xsi:type="dcterms:W3CDTF">2009-09-02T17:03:47Z</dcterms:modified>
</cp:coreProperties>
</file>