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AE8F-CD69-4B09-BB6E-C07822FB33BE}" type="datetimeFigureOut">
              <a:rPr lang="es-ES" smtClean="0"/>
              <a:t>04/10/2009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7071702-360D-44EB-9B7F-086CF06536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AE8F-CD69-4B09-BB6E-C07822FB33BE}" type="datetimeFigureOut">
              <a:rPr lang="es-ES" smtClean="0"/>
              <a:t>04/10/2009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1702-360D-44EB-9B7F-086CF06536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AE8F-CD69-4B09-BB6E-C07822FB33BE}" type="datetimeFigureOut">
              <a:rPr lang="es-ES" smtClean="0"/>
              <a:t>04/10/2009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1702-360D-44EB-9B7F-086CF06536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AE8F-CD69-4B09-BB6E-C07822FB33BE}" type="datetimeFigureOut">
              <a:rPr lang="es-ES" smtClean="0"/>
              <a:t>04/10/2009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7071702-360D-44EB-9B7F-086CF06536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AE8F-CD69-4B09-BB6E-C07822FB33BE}" type="datetimeFigureOut">
              <a:rPr lang="es-ES" smtClean="0"/>
              <a:t>04/10/2009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1702-360D-44EB-9B7F-086CF0653675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AE8F-CD69-4B09-BB6E-C07822FB33BE}" type="datetimeFigureOut">
              <a:rPr lang="es-ES" smtClean="0"/>
              <a:t>04/10/2009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1702-360D-44EB-9B7F-086CF06536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AE8F-CD69-4B09-BB6E-C07822FB33BE}" type="datetimeFigureOut">
              <a:rPr lang="es-ES" smtClean="0"/>
              <a:t>04/10/2009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7071702-360D-44EB-9B7F-086CF0653675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AE8F-CD69-4B09-BB6E-C07822FB33BE}" type="datetimeFigureOut">
              <a:rPr lang="es-ES" smtClean="0"/>
              <a:t>04/10/2009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1702-360D-44EB-9B7F-086CF06536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AE8F-CD69-4B09-BB6E-C07822FB33BE}" type="datetimeFigureOut">
              <a:rPr lang="es-ES" smtClean="0"/>
              <a:t>04/10/2009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1702-360D-44EB-9B7F-086CF06536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AE8F-CD69-4B09-BB6E-C07822FB33BE}" type="datetimeFigureOut">
              <a:rPr lang="es-ES" smtClean="0"/>
              <a:t>04/10/2009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1702-360D-44EB-9B7F-086CF065367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AE8F-CD69-4B09-BB6E-C07822FB33BE}" type="datetimeFigureOut">
              <a:rPr lang="es-ES" smtClean="0"/>
              <a:t>04/10/2009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71702-360D-44EB-9B7F-086CF0653675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5F1AE8F-CD69-4B09-BB6E-C07822FB33BE}" type="datetimeFigureOut">
              <a:rPr lang="es-ES" smtClean="0"/>
              <a:t>04/10/2009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7071702-360D-44EB-9B7F-086CF0653675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ransition>
    <p:comb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0"/>
            <a:ext cx="8358246" cy="64291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b="1" dirty="0" smtClean="0"/>
              <a:t> Bloque I. La práctica docente reflexiva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5720" y="1428736"/>
            <a:ext cx="8572560" cy="5072098"/>
          </a:xfrm>
        </p:spPr>
        <p:txBody>
          <a:bodyPr>
            <a:normAutofit/>
          </a:bodyPr>
          <a:lstStyle/>
          <a:p>
            <a:pPr algn="l"/>
            <a:r>
              <a:rPr lang="es-ES" sz="3200" b="1" u="sng" dirty="0" smtClean="0">
                <a:latin typeface="Comic Sans MS" pitchFamily="66" charset="0"/>
              </a:rPr>
              <a:t>Temas </a:t>
            </a:r>
          </a:p>
          <a:p>
            <a:pPr algn="l"/>
            <a:endParaRPr lang="es-ES" b="1" u="sng" dirty="0" smtClean="0">
              <a:latin typeface="Comic Sans MS" pitchFamily="66" charset="0"/>
            </a:endParaRPr>
          </a:p>
          <a:p>
            <a:pPr algn="l"/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1. La naturaleza de la profesión docente. </a:t>
            </a:r>
            <a:b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2. ¿Por qué es necesaria una docencia reflexiva? </a:t>
            </a:r>
            <a:b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La reflexión como habilidad docente.</a:t>
            </a:r>
            <a:b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La reflexión y su vínculo con la acción.</a:t>
            </a:r>
            <a:b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Actitudes básicas para llevar a cabo la reflexión.</a:t>
            </a:r>
            <a:b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El sentido de la reflexión en la formación inicial de los maestros y en el mejoramiento continuo de la práctica.</a:t>
            </a:r>
            <a:b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3. Preparación de la práctica docente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858180" cy="71438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PROPÓSITOS GENERALES</a:t>
            </a:r>
            <a:endParaRPr lang="es-ES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5720" y="1285860"/>
            <a:ext cx="8572560" cy="5286412"/>
          </a:xfrm>
        </p:spPr>
        <p:txBody>
          <a:bodyPr>
            <a:normAutofit/>
          </a:bodyPr>
          <a:lstStyle/>
          <a:p>
            <a:pPr algn="l"/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Al concluir el estudio de los temas y las actividades propuestas en el curso se espera que las estudiantes normalistas:</a:t>
            </a:r>
          </a:p>
          <a:p>
            <a:pPr algn="l"/>
            <a:endParaRPr lang="es-ES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l">
              <a:buAutoNum type="arabicPeriod"/>
            </a:pPr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Comprendan que la reflexión sistemática que realiza el profesor sobre su trabajo docente es un medio para el mejoramiento continuo de sus competencias profesionales.</a:t>
            </a:r>
          </a:p>
          <a:p>
            <a:pPr marL="514350" indent="-514350" algn="l">
              <a:buAutoNum type="arabicPeriod"/>
            </a:pPr>
            <a:endParaRPr lang="es-ES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l"/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2. Fortalezcan sus capacidades de observación y de diálogo, considerando que son recursos que favorecen el trabajo con los niños y permiten obtener información necesaria para reflexionar sobre la práctica.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571480"/>
            <a:ext cx="8572560" cy="5857916"/>
          </a:xfrm>
        </p:spPr>
        <p:txBody>
          <a:bodyPr>
            <a:noAutofit/>
          </a:bodyPr>
          <a:lstStyle/>
          <a:p>
            <a:pPr algn="l"/>
            <a:r>
              <a:rPr lang="es-ES" sz="2200" b="1" dirty="0" smtClean="0">
                <a:solidFill>
                  <a:schemeClr val="tx1"/>
                </a:solidFill>
                <a:latin typeface="Comic Sans MS" pitchFamily="66" charset="0"/>
              </a:rPr>
              <a:t>3</a:t>
            </a:r>
            <a:r>
              <a:rPr lang="es-ES" sz="2200" b="1" dirty="0" smtClean="0">
                <a:latin typeface="Comic Sans MS" pitchFamily="66" charset="0"/>
              </a:rPr>
              <a:t>. Avancen en el desarrollo de conocimientos y habilidades para planificar y poner en marcha actividades didácticas congruentes con los propósitos de la educación preescolar y con las características del grupo escolar. </a:t>
            </a:r>
            <a:br>
              <a:rPr lang="es-ES" sz="2200" b="1" dirty="0" smtClean="0">
                <a:latin typeface="Comic Sans MS" pitchFamily="66" charset="0"/>
              </a:rPr>
            </a:br>
            <a:r>
              <a:rPr lang="es-ES" sz="2200" b="1" dirty="0" smtClean="0">
                <a:latin typeface="Comic Sans MS" pitchFamily="66" charset="0"/>
              </a:rPr>
              <a:t/>
            </a:r>
            <a:br>
              <a:rPr lang="es-ES" sz="2200" b="1" dirty="0" smtClean="0">
                <a:latin typeface="Comic Sans MS" pitchFamily="66" charset="0"/>
              </a:rPr>
            </a:br>
            <a:r>
              <a:rPr lang="es-ES" sz="2200" b="1" dirty="0" smtClean="0">
                <a:latin typeface="Comic Sans MS" pitchFamily="66" charset="0"/>
              </a:rPr>
              <a:t>4. Desarrollen la capacidad para aprender de las experiencias obtenidas en el jardín de niños y para proponerse nuevos retos a través de la reflexión sobre esas experiencias. </a:t>
            </a:r>
            <a:br>
              <a:rPr lang="es-ES" sz="2200" b="1" dirty="0" smtClean="0">
                <a:latin typeface="Comic Sans MS" pitchFamily="66" charset="0"/>
              </a:rPr>
            </a:br>
            <a:r>
              <a:rPr lang="es-ES" sz="2200" b="1" dirty="0" smtClean="0">
                <a:latin typeface="Comic Sans MS" pitchFamily="66" charset="0"/>
              </a:rPr>
              <a:t/>
            </a:r>
            <a:br>
              <a:rPr lang="es-ES" sz="2200" b="1" dirty="0" smtClean="0">
                <a:latin typeface="Comic Sans MS" pitchFamily="66" charset="0"/>
              </a:rPr>
            </a:br>
            <a:r>
              <a:rPr lang="es-ES" sz="2200" b="1" dirty="0" smtClean="0">
                <a:latin typeface="Comic Sans MS" pitchFamily="66" charset="0"/>
              </a:rPr>
              <a:t>5. Valoren las actividades de observación y práctica en el plantel de educación preescolar como experiencias formativas que les permiten desarrollar la competencia didáctica en situaciones reales de trabajo con los niños y conformar su estilo propio de docencia</a:t>
            </a:r>
            <a:br>
              <a:rPr lang="es-ES" sz="2200" b="1" dirty="0" smtClean="0">
                <a:latin typeface="Comic Sans MS" pitchFamily="66" charset="0"/>
              </a:rPr>
            </a:br>
            <a:endParaRPr lang="es-ES" sz="2200" b="1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0"/>
            <a:ext cx="4714908" cy="1714488"/>
          </a:xfrm>
        </p:spPr>
        <p:txBody>
          <a:bodyPr>
            <a:normAutofit/>
          </a:bodyPr>
          <a:lstStyle/>
          <a:p>
            <a:r>
              <a:rPr lang="es-ES" dirty="0" smtClean="0">
                <a:latin typeface="Comic Sans MS" pitchFamily="66" charset="0"/>
              </a:rPr>
              <a:t>En el trabajo realizado hemos analizado 8 temas de 6 autores diferentes 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idx="2"/>
          </p:nvPr>
        </p:nvSpPr>
        <p:spPr>
          <a:xfrm>
            <a:off x="0" y="1500174"/>
            <a:ext cx="4857752" cy="5357826"/>
          </a:xfrm>
        </p:spPr>
        <p:txBody>
          <a:bodyPr>
            <a:noAutofit/>
          </a:bodyPr>
          <a:lstStyle/>
          <a:p>
            <a:r>
              <a:rPr lang="es-ES" sz="2200" b="1" dirty="0" smtClean="0">
                <a:latin typeface="Comic Sans MS" pitchFamily="66" charset="0"/>
              </a:rPr>
              <a:t>Los retos del docente al realizar su práctica</a:t>
            </a:r>
          </a:p>
          <a:p>
            <a:r>
              <a:rPr lang="es-ES" sz="2200" b="1" dirty="0" smtClean="0">
                <a:latin typeface="Comic Sans MS" pitchFamily="66" charset="0"/>
              </a:rPr>
              <a:t>La importancia de reflexionar:</a:t>
            </a:r>
          </a:p>
          <a:p>
            <a:r>
              <a:rPr lang="es-ES" sz="2200" b="1" dirty="0" smtClean="0">
                <a:latin typeface="Comic Sans MS" pitchFamily="66" charset="0"/>
              </a:rPr>
              <a:t>Antes durante y después de la acción</a:t>
            </a:r>
          </a:p>
          <a:p>
            <a:r>
              <a:rPr lang="es-ES" sz="2200" b="1" dirty="0" smtClean="0">
                <a:latin typeface="Comic Sans MS" pitchFamily="66" charset="0"/>
              </a:rPr>
              <a:t>El tacto, la solicitud y la comprensión pedagógica.</a:t>
            </a:r>
          </a:p>
          <a:p>
            <a:r>
              <a:rPr lang="es-ES" sz="2200" b="1" dirty="0" smtClean="0">
                <a:latin typeface="Comic Sans MS" pitchFamily="66" charset="0"/>
              </a:rPr>
              <a:t>El docente debe ser honesto, responsable y de mente abierta</a:t>
            </a:r>
          </a:p>
          <a:p>
            <a:r>
              <a:rPr lang="es-ES" sz="2200" b="1" dirty="0" smtClean="0">
                <a:latin typeface="Comic Sans MS" pitchFamily="66" charset="0"/>
              </a:rPr>
              <a:t>La función de la inferencia en la actividad docente</a:t>
            </a:r>
          </a:p>
          <a:p>
            <a:r>
              <a:rPr lang="es-ES" sz="2200" b="1" dirty="0" smtClean="0">
                <a:latin typeface="Comic Sans MS" pitchFamily="66" charset="0"/>
              </a:rPr>
              <a:t>Recomendaciones para realizar la acción reflexiva. </a:t>
            </a:r>
            <a:endParaRPr lang="es-ES" sz="2200" b="1" dirty="0">
              <a:latin typeface="Comic Sans MS" pitchFamily="66" charset="0"/>
            </a:endParaRPr>
          </a:p>
        </p:txBody>
      </p:sp>
      <p:pic>
        <p:nvPicPr>
          <p:cNvPr id="6" name="5 Marcador de contenido" descr="images[1].jpg"/>
          <p:cNvPicPr>
            <a:picLocks noGrp="1" noChangeAspect="1"/>
          </p:cNvPicPr>
          <p:nvPr>
            <p:ph sz="half" idx="1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5072066" y="428604"/>
            <a:ext cx="3525469" cy="6072230"/>
          </a:xfrm>
          <a:ln cmpd="dbl">
            <a:solidFill>
              <a:schemeClr val="tx1"/>
            </a:solidFill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57158" y="357166"/>
            <a:ext cx="8129590" cy="1000132"/>
          </a:xfrm>
        </p:spPr>
        <p:txBody>
          <a:bodyPr>
            <a:normAutofit/>
          </a:bodyPr>
          <a:lstStyle/>
          <a:p>
            <a:r>
              <a:rPr lang="es-ES" dirty="0" smtClean="0"/>
              <a:t>Los jardines de práctica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1142984"/>
            <a:ext cx="8286808" cy="4929222"/>
          </a:xfrm>
        </p:spPr>
        <p:txBody>
          <a:bodyPr>
            <a:noAutofit/>
          </a:bodyPr>
          <a:lstStyle/>
          <a:p>
            <a:pPr algn="l"/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1 Educación preescolar   Ramos </a:t>
            </a:r>
            <a:r>
              <a:rPr lang="es-ES" sz="2800" dirty="0" err="1" smtClean="0">
                <a:solidFill>
                  <a:schemeClr val="tx1"/>
                </a:solidFill>
                <a:latin typeface="Comic Sans MS" pitchFamily="66" charset="0"/>
              </a:rPr>
              <a:t>Arizpe</a:t>
            </a:r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            4</a:t>
            </a:r>
          </a:p>
          <a:p>
            <a:pPr algn="l"/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2 Nueva Creación              Saltillo                   4</a:t>
            </a:r>
          </a:p>
          <a:p>
            <a:pPr algn="l"/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3 </a:t>
            </a:r>
            <a:r>
              <a:rPr lang="es-ES" sz="2800" dirty="0" err="1" smtClean="0">
                <a:solidFill>
                  <a:schemeClr val="tx1"/>
                </a:solidFill>
                <a:latin typeface="Comic Sans MS" pitchFamily="66" charset="0"/>
              </a:rPr>
              <a:t>Tonila</a:t>
            </a:r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 de la Fuente        Arteaga                  4</a:t>
            </a:r>
          </a:p>
          <a:p>
            <a:pPr algn="l"/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4 Educadoras de Coahuila  Saltillo                   3</a:t>
            </a:r>
          </a:p>
          <a:p>
            <a:pPr algn="l"/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5 Margarita Maza de Juárez  Saltillo              4</a:t>
            </a:r>
          </a:p>
          <a:p>
            <a:pPr algn="l"/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6 Rosario Castellanos           Saltillo                 3</a:t>
            </a:r>
          </a:p>
          <a:p>
            <a:pPr algn="l"/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7 Leona Vicario                      Saltillo               4</a:t>
            </a:r>
          </a:p>
          <a:p>
            <a:pPr marL="514350" indent="-514350" algn="l"/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8 Bertha Carbajal </a:t>
            </a:r>
            <a:r>
              <a:rPr lang="es-ES" sz="2800" dirty="0" err="1" smtClean="0">
                <a:solidFill>
                  <a:schemeClr val="tx1"/>
                </a:solidFill>
                <a:latin typeface="Comic Sans MS" pitchFamily="66" charset="0"/>
              </a:rPr>
              <a:t>Rdz.</a:t>
            </a:r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      Ramos </a:t>
            </a:r>
            <a:r>
              <a:rPr lang="es-ES" sz="2800" dirty="0" err="1" smtClean="0">
                <a:solidFill>
                  <a:schemeClr val="tx1"/>
                </a:solidFill>
                <a:latin typeface="Comic Sans MS" pitchFamily="66" charset="0"/>
              </a:rPr>
              <a:t>Arizpe</a:t>
            </a:r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         2</a:t>
            </a:r>
          </a:p>
          <a:p>
            <a:pPr marL="514350" indent="-514350" algn="l"/>
            <a:r>
              <a:rPr lang="es-ES" sz="2800" dirty="0" smtClean="0">
                <a:solidFill>
                  <a:schemeClr val="tx1"/>
                </a:solidFill>
                <a:latin typeface="Comic Sans MS" pitchFamily="66" charset="0"/>
              </a:rPr>
              <a:t>9 Escuela de Educación P.       “   “                   2</a:t>
            </a:r>
            <a:endParaRPr lang="es-ES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7772400" cy="1470025"/>
          </a:xfrm>
        </p:spPr>
        <p:txBody>
          <a:bodyPr>
            <a:normAutofit/>
          </a:bodyPr>
          <a:lstStyle/>
          <a:p>
            <a:r>
              <a:rPr lang="es-ES" sz="3200" b="1" dirty="0" smtClean="0">
                <a:latin typeface="Comic Sans MS" pitchFamily="66" charset="0"/>
              </a:rPr>
              <a:t>DISTRIBUCIÓN DE EQUIPOS DE PRÁCTICA</a:t>
            </a:r>
            <a:endParaRPr lang="es-ES" sz="3200" b="1" dirty="0">
              <a:latin typeface="Comic Sans MS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2000192"/>
            <a:ext cx="9144000" cy="4857808"/>
          </a:xfrm>
        </p:spPr>
        <p:txBody>
          <a:bodyPr>
            <a:noAutofit/>
          </a:bodyPr>
          <a:lstStyle/>
          <a:p>
            <a:pPr marL="514350" indent="-514350" algn="l"/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1  Mónica, </a:t>
            </a:r>
            <a:r>
              <a:rPr lang="es-ES" b="1" dirty="0" err="1" smtClean="0">
                <a:solidFill>
                  <a:schemeClr val="tx1"/>
                </a:solidFill>
                <a:latin typeface="Comic Sans MS" pitchFamily="66" charset="0"/>
              </a:rPr>
              <a:t>Aleida</a:t>
            </a:r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, Karen </a:t>
            </a:r>
            <a:r>
              <a:rPr lang="es-ES" b="1" dirty="0" err="1" smtClean="0">
                <a:solidFill>
                  <a:schemeClr val="tx1"/>
                </a:solidFill>
                <a:latin typeface="Comic Sans MS" pitchFamily="66" charset="0"/>
              </a:rPr>
              <a:t>Denisse</a:t>
            </a:r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 y Adriana Alejandra</a:t>
            </a:r>
          </a:p>
          <a:p>
            <a:pPr marL="514350" indent="-514350" algn="l"/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2  Pamela </a:t>
            </a:r>
            <a:r>
              <a:rPr lang="es-ES" b="1" dirty="0">
                <a:solidFill>
                  <a:schemeClr val="tx1"/>
                </a:solidFill>
                <a:latin typeface="Comic Sans MS" pitchFamily="66" charset="0"/>
              </a:rPr>
              <a:t>M</a:t>
            </a:r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arisol , Claudia Isabel, Adriana Hernández e Ingrid </a:t>
            </a:r>
            <a:r>
              <a:rPr lang="es-ES" b="1" dirty="0" err="1" smtClean="0">
                <a:solidFill>
                  <a:schemeClr val="tx1"/>
                </a:solidFill>
                <a:latin typeface="Comic Sans MS" pitchFamily="66" charset="0"/>
              </a:rPr>
              <a:t>Rubi</a:t>
            </a:r>
            <a:endParaRPr lang="es-ES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l"/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3  Claudia Yadira, </a:t>
            </a:r>
            <a:r>
              <a:rPr lang="es-ES" b="1" dirty="0" err="1" smtClean="0">
                <a:solidFill>
                  <a:schemeClr val="tx1"/>
                </a:solidFill>
                <a:latin typeface="Comic Sans MS" pitchFamily="66" charset="0"/>
              </a:rPr>
              <a:t>Senyazen</a:t>
            </a:r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 Macarena, </a:t>
            </a:r>
            <a:r>
              <a:rPr lang="es-ES" b="1" dirty="0" err="1" smtClean="0">
                <a:solidFill>
                  <a:schemeClr val="tx1"/>
                </a:solidFill>
                <a:latin typeface="Comic Sans MS" pitchFamily="66" charset="0"/>
              </a:rPr>
              <a:t>Lesly</a:t>
            </a:r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 Rocío y Karla Ivonne</a:t>
            </a:r>
          </a:p>
          <a:p>
            <a:pPr marL="514350" indent="-514350" algn="l"/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4  Karina </a:t>
            </a:r>
            <a:r>
              <a:rPr lang="es-ES" b="1" dirty="0" err="1" smtClean="0">
                <a:solidFill>
                  <a:schemeClr val="tx1"/>
                </a:solidFill>
                <a:latin typeface="Comic Sans MS" pitchFamily="66" charset="0"/>
              </a:rPr>
              <a:t>Juliette</a:t>
            </a:r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, Alejandra Tovar y Lucero</a:t>
            </a:r>
          </a:p>
          <a:p>
            <a:pPr marL="514350" indent="-514350" algn="l"/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5  Carolina, </a:t>
            </a:r>
            <a:r>
              <a:rPr lang="es-ES" b="1" dirty="0" err="1" smtClean="0">
                <a:solidFill>
                  <a:schemeClr val="tx1"/>
                </a:solidFill>
                <a:latin typeface="Comic Sans MS" pitchFamily="66" charset="0"/>
              </a:rPr>
              <a:t>Isamara</a:t>
            </a:r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, Érika </a:t>
            </a:r>
            <a:r>
              <a:rPr lang="es-ES" b="1" dirty="0" err="1" smtClean="0">
                <a:solidFill>
                  <a:schemeClr val="tx1"/>
                </a:solidFill>
                <a:latin typeface="Comic Sans MS" pitchFamily="66" charset="0"/>
              </a:rPr>
              <a:t>Lizeth</a:t>
            </a:r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 y Magali </a:t>
            </a:r>
            <a:r>
              <a:rPr lang="es-ES" b="1" dirty="0" err="1" smtClean="0">
                <a:solidFill>
                  <a:schemeClr val="tx1"/>
                </a:solidFill>
                <a:latin typeface="Comic Sans MS" pitchFamily="66" charset="0"/>
              </a:rPr>
              <a:t>Polet</a:t>
            </a:r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  <a:p>
            <a:pPr marL="514350" indent="-514350" algn="l"/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6  Martha Mireya, Ada Rocío,  Érika Alejandra</a:t>
            </a:r>
          </a:p>
          <a:p>
            <a:pPr marL="514350" indent="-514350" algn="l"/>
            <a:r>
              <a:rPr lang="es-ES" b="1" smtClean="0">
                <a:solidFill>
                  <a:schemeClr val="tx1"/>
                </a:solidFill>
                <a:latin typeface="Comic Sans MS" pitchFamily="66" charset="0"/>
              </a:rPr>
              <a:t>7  Adriana  </a:t>
            </a:r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Lorena, Rosa Josefina, Daniela Alejandra y Nelly </a:t>
            </a:r>
            <a:r>
              <a:rPr lang="es-ES" b="1" dirty="0" err="1" smtClean="0">
                <a:solidFill>
                  <a:schemeClr val="tx1"/>
                </a:solidFill>
                <a:latin typeface="Comic Sans MS" pitchFamily="66" charset="0"/>
              </a:rPr>
              <a:t>Yazmín</a:t>
            </a:r>
            <a:endParaRPr lang="es-ES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marL="514350" indent="-514350" algn="l"/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8 </a:t>
            </a:r>
            <a:r>
              <a:rPr lang="es-ES" b="1" dirty="0" err="1" smtClean="0">
                <a:solidFill>
                  <a:schemeClr val="tx1"/>
                </a:solidFill>
                <a:latin typeface="Comic Sans MS" pitchFamily="66" charset="0"/>
              </a:rPr>
              <a:t>Cecila</a:t>
            </a:r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 Rodríguez y </a:t>
            </a:r>
            <a:r>
              <a:rPr lang="es-ES" b="1" dirty="0" err="1" smtClean="0">
                <a:solidFill>
                  <a:schemeClr val="tx1"/>
                </a:solidFill>
                <a:latin typeface="Comic Sans MS" pitchFamily="66" charset="0"/>
              </a:rPr>
              <a:t>Laslie</a:t>
            </a:r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 Guadalupe</a:t>
            </a:r>
          </a:p>
          <a:p>
            <a:pPr marL="514350" indent="-514350" algn="l"/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9  Alejandra </a:t>
            </a:r>
            <a:r>
              <a:rPr lang="es-ES" b="1" dirty="0" err="1" smtClean="0">
                <a:solidFill>
                  <a:schemeClr val="tx1"/>
                </a:solidFill>
                <a:latin typeface="Comic Sans MS" pitchFamily="66" charset="0"/>
              </a:rPr>
              <a:t>Soberón</a:t>
            </a:r>
            <a:r>
              <a:rPr lang="es-ES" b="1" dirty="0" smtClean="0">
                <a:solidFill>
                  <a:schemeClr val="tx1"/>
                </a:solidFill>
                <a:latin typeface="Comic Sans MS" pitchFamily="66" charset="0"/>
              </a:rPr>
              <a:t> y Diana Gabriela.</a:t>
            </a:r>
          </a:p>
          <a:p>
            <a:pPr marL="514350" indent="-514350" algn="l"/>
            <a:endParaRPr lang="es-E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107</TotalTime>
  <Words>347</Words>
  <Application>Microsoft Office PowerPoint</Application>
  <PresentationFormat>Presentación en pantalla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  Bloque I. La práctica docente reflexiva</vt:lpstr>
      <vt:lpstr>PROPÓSITOS GENERALES</vt:lpstr>
      <vt:lpstr>3. Avancen en el desarrollo de conocimientos y habilidades para planificar y poner en marcha actividades didácticas congruentes con los propósitos de la educación preescolar y con las características del grupo escolar.   4. Desarrollen la capacidad para aprender de las experiencias obtenidas en el jardín de niños y para proponerse nuevos retos a través de la reflexión sobre esas experiencias.   5. Valoren las actividades de observación y práctica en el plantel de educación preescolar como experiencias formativas que les permiten desarrollar la competencia didáctica en situaciones reales de trabajo con los niños y conformar su estilo propio de docencia </vt:lpstr>
      <vt:lpstr>En el trabajo realizado hemos analizado 8 temas de 6 autores diferentes </vt:lpstr>
      <vt:lpstr>Los jardines de práctica</vt:lpstr>
      <vt:lpstr>DISTRIBUCIÓN DE EQUIPOS DE PRÁCTICA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Bloque I. La práctica docente reflexiva</dc:title>
  <dc:creator>Valued Acer Customer</dc:creator>
  <cp:lastModifiedBy>Valued Acer Customer</cp:lastModifiedBy>
  <cp:revision>11</cp:revision>
  <dcterms:created xsi:type="dcterms:W3CDTF">2009-10-05T00:01:33Z</dcterms:created>
  <dcterms:modified xsi:type="dcterms:W3CDTF">2009-10-05T01:48:58Z</dcterms:modified>
</cp:coreProperties>
</file>