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7" r:id="rId2"/>
    <p:sldId id="256" r:id="rId3"/>
    <p:sldId id="260" r:id="rId4"/>
    <p:sldId id="258" r:id="rId5"/>
    <p:sldId id="259" r:id="rId6"/>
    <p:sldId id="261" r:id="rId7"/>
    <p:sldId id="262" r:id="rId8"/>
    <p:sldId id="265" r:id="rId9"/>
    <p:sldId id="263" r:id="rId10"/>
    <p:sldId id="264" r:id="rId1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660"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F88D7A56-701B-44A8-AEB7-F7929704D68D}" type="datetimeFigureOut">
              <a:rPr lang="es-MX" smtClean="0"/>
              <a:pPr/>
              <a:t>08/10/2009</a:t>
            </a:fld>
            <a:endParaRPr lang="es-MX"/>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MX"/>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03DF6C76-3281-4588-BB26-5A5017375E87}"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88D7A56-701B-44A8-AEB7-F7929704D68D}" type="datetimeFigureOut">
              <a:rPr lang="es-MX" smtClean="0"/>
              <a:pPr/>
              <a:t>08/10/2009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3DF6C76-3281-4588-BB26-5A5017375E87}"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88D7A56-701B-44A8-AEB7-F7929704D68D}" type="datetimeFigureOut">
              <a:rPr lang="es-MX" smtClean="0"/>
              <a:pPr/>
              <a:t>08/10/2009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3DF6C76-3281-4588-BB26-5A5017375E87}"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F88D7A56-701B-44A8-AEB7-F7929704D68D}" type="datetimeFigureOut">
              <a:rPr lang="es-MX" smtClean="0"/>
              <a:pPr/>
              <a:t>08/10/2009</a:t>
            </a:fld>
            <a:endParaRPr lang="es-MX"/>
          </a:p>
        </p:txBody>
      </p:sp>
      <p:sp>
        <p:nvSpPr>
          <p:cNvPr id="5" name="4 Marcador de pie de página"/>
          <p:cNvSpPr>
            <a:spLocks noGrp="1"/>
          </p:cNvSpPr>
          <p:nvPr>
            <p:ph type="ftr" sz="quarter" idx="11"/>
          </p:nvPr>
        </p:nvSpPr>
        <p:spPr>
          <a:xfrm>
            <a:off x="457200" y="6480969"/>
            <a:ext cx="4260056" cy="300831"/>
          </a:xfrm>
        </p:spPr>
        <p:txBody>
          <a:bodyPr/>
          <a:lstStyle/>
          <a:p>
            <a:endParaRPr lang="es-MX"/>
          </a:p>
        </p:txBody>
      </p:sp>
      <p:sp>
        <p:nvSpPr>
          <p:cNvPr id="6" name="5 Marcador de número de diapositiva"/>
          <p:cNvSpPr>
            <a:spLocks noGrp="1"/>
          </p:cNvSpPr>
          <p:nvPr>
            <p:ph type="sldNum" sz="quarter" idx="12"/>
          </p:nvPr>
        </p:nvSpPr>
        <p:spPr/>
        <p:txBody>
          <a:bodyPr/>
          <a:lstStyle/>
          <a:p>
            <a:fld id="{03DF6C76-3281-4588-BB26-5A5017375E87}"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F88D7A56-701B-44A8-AEB7-F7929704D68D}" type="datetimeFigureOut">
              <a:rPr lang="es-MX" smtClean="0"/>
              <a:pPr/>
              <a:t>08/10/2009</a:t>
            </a:fld>
            <a:endParaRPr lang="es-MX"/>
          </a:p>
        </p:txBody>
      </p:sp>
      <p:sp>
        <p:nvSpPr>
          <p:cNvPr id="5" name="4 Marcador de pie de página"/>
          <p:cNvSpPr>
            <a:spLocks noGrp="1"/>
          </p:cNvSpPr>
          <p:nvPr>
            <p:ph type="ftr" sz="quarter" idx="11"/>
          </p:nvPr>
        </p:nvSpPr>
        <p:spPr>
          <a:xfrm>
            <a:off x="2619376" y="6480969"/>
            <a:ext cx="4260056" cy="300831"/>
          </a:xfrm>
        </p:spPr>
        <p:txBody>
          <a:bodyPr/>
          <a:lstStyle/>
          <a:p>
            <a:endParaRPr lang="es-MX"/>
          </a:p>
        </p:txBody>
      </p:sp>
      <p:sp>
        <p:nvSpPr>
          <p:cNvPr id="6" name="5 Marcador de número de diapositiva"/>
          <p:cNvSpPr>
            <a:spLocks noGrp="1"/>
          </p:cNvSpPr>
          <p:nvPr>
            <p:ph type="sldNum" sz="quarter" idx="12"/>
          </p:nvPr>
        </p:nvSpPr>
        <p:spPr>
          <a:xfrm>
            <a:off x="8451056" y="809624"/>
            <a:ext cx="502920" cy="300831"/>
          </a:xfrm>
        </p:spPr>
        <p:txBody>
          <a:bodyPr/>
          <a:lstStyle/>
          <a:p>
            <a:fld id="{03DF6C76-3281-4588-BB26-5A5017375E87}" type="slidenum">
              <a:rPr lang="es-MX" smtClean="0"/>
              <a:pPr/>
              <a:t>‹Nº›</a:t>
            </a:fld>
            <a:endParaRPr lang="es-MX"/>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F88D7A56-701B-44A8-AEB7-F7929704D68D}" type="datetimeFigureOut">
              <a:rPr lang="es-MX" smtClean="0"/>
              <a:pPr/>
              <a:t>08/10/2009</a:t>
            </a:fld>
            <a:endParaRPr lang="es-MX"/>
          </a:p>
        </p:txBody>
      </p:sp>
      <p:sp>
        <p:nvSpPr>
          <p:cNvPr id="6" name="5 Marcador de pie de página"/>
          <p:cNvSpPr>
            <a:spLocks noGrp="1"/>
          </p:cNvSpPr>
          <p:nvPr>
            <p:ph type="ftr" sz="quarter" idx="11"/>
          </p:nvPr>
        </p:nvSpPr>
        <p:spPr>
          <a:xfrm>
            <a:off x="457200" y="6480969"/>
            <a:ext cx="4260056" cy="301752"/>
          </a:xfrm>
        </p:spPr>
        <p:txBody>
          <a:bodyPr/>
          <a:lstStyle/>
          <a:p>
            <a:endParaRPr lang="es-MX"/>
          </a:p>
        </p:txBody>
      </p:sp>
      <p:sp>
        <p:nvSpPr>
          <p:cNvPr id="7" name="6 Marcador de número de diapositiva"/>
          <p:cNvSpPr>
            <a:spLocks noGrp="1"/>
          </p:cNvSpPr>
          <p:nvPr>
            <p:ph type="sldNum" sz="quarter" idx="12"/>
          </p:nvPr>
        </p:nvSpPr>
        <p:spPr>
          <a:xfrm>
            <a:off x="7589520" y="6480969"/>
            <a:ext cx="502920" cy="301752"/>
          </a:xfrm>
        </p:spPr>
        <p:txBody>
          <a:bodyPr/>
          <a:lstStyle/>
          <a:p>
            <a:fld id="{03DF6C76-3281-4588-BB26-5A5017375E87}"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F88D7A56-701B-44A8-AEB7-F7929704D68D}" type="datetimeFigureOut">
              <a:rPr lang="es-MX" smtClean="0"/>
              <a:pPr/>
              <a:t>08/10/2009</a:t>
            </a:fld>
            <a:endParaRPr lang="es-MX"/>
          </a:p>
        </p:txBody>
      </p:sp>
      <p:sp>
        <p:nvSpPr>
          <p:cNvPr id="8" name="7 Marcador de pie de página"/>
          <p:cNvSpPr>
            <a:spLocks noGrp="1"/>
          </p:cNvSpPr>
          <p:nvPr>
            <p:ph type="ftr" sz="quarter" idx="11"/>
          </p:nvPr>
        </p:nvSpPr>
        <p:spPr>
          <a:xfrm>
            <a:off x="457200" y="6480969"/>
            <a:ext cx="4261104" cy="301752"/>
          </a:xfrm>
        </p:spPr>
        <p:txBody>
          <a:bodyPr/>
          <a:lstStyle/>
          <a:p>
            <a:endParaRPr lang="es-MX"/>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03DF6C76-3281-4588-BB26-5A5017375E87}"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F88D7A56-701B-44A8-AEB7-F7929704D68D}" type="datetimeFigureOut">
              <a:rPr lang="es-MX" smtClean="0"/>
              <a:pPr/>
              <a:t>08/10/2009</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03DF6C76-3281-4588-BB26-5A5017375E87}"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F88D7A56-701B-44A8-AEB7-F7929704D68D}" type="datetimeFigureOut">
              <a:rPr lang="es-MX" smtClean="0"/>
              <a:pPr/>
              <a:t>08/10/2009</a:t>
            </a:fld>
            <a:endParaRPr lang="es-MX"/>
          </a:p>
        </p:txBody>
      </p:sp>
      <p:sp>
        <p:nvSpPr>
          <p:cNvPr id="3" name="2 Marcador de pie de página"/>
          <p:cNvSpPr>
            <a:spLocks noGrp="1"/>
          </p:cNvSpPr>
          <p:nvPr>
            <p:ph type="ftr" sz="quarter" idx="11"/>
          </p:nvPr>
        </p:nvSpPr>
        <p:spPr>
          <a:xfrm>
            <a:off x="457200" y="6481890"/>
            <a:ext cx="4260056" cy="300831"/>
          </a:xfrm>
        </p:spPr>
        <p:txBody>
          <a:bodyPr/>
          <a:lstStyle/>
          <a:p>
            <a:endParaRPr lang="es-MX"/>
          </a:p>
        </p:txBody>
      </p:sp>
      <p:sp>
        <p:nvSpPr>
          <p:cNvPr id="4" name="3 Marcador de número de diapositiva"/>
          <p:cNvSpPr>
            <a:spLocks noGrp="1"/>
          </p:cNvSpPr>
          <p:nvPr>
            <p:ph type="sldNum" sz="quarter" idx="12"/>
          </p:nvPr>
        </p:nvSpPr>
        <p:spPr>
          <a:xfrm>
            <a:off x="7589520" y="6480969"/>
            <a:ext cx="502920" cy="301752"/>
          </a:xfrm>
        </p:spPr>
        <p:txBody>
          <a:bodyPr/>
          <a:lstStyle/>
          <a:p>
            <a:fld id="{03DF6C76-3281-4588-BB26-5A5017375E87}"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F88D7A56-701B-44A8-AEB7-F7929704D68D}" type="datetimeFigureOut">
              <a:rPr lang="es-MX" smtClean="0"/>
              <a:pPr/>
              <a:t>08/10/2009</a:t>
            </a:fld>
            <a:endParaRPr lang="es-MX"/>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MX"/>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03DF6C76-3281-4588-BB26-5A5017375E87}"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F88D7A56-701B-44A8-AEB7-F7929704D68D}" type="datetimeFigureOut">
              <a:rPr lang="es-MX" smtClean="0"/>
              <a:pPr/>
              <a:t>08/10/2009</a:t>
            </a:fld>
            <a:endParaRPr lang="es-MX"/>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MX"/>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03DF6C76-3281-4588-BB26-5A5017375E87}"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F88D7A56-701B-44A8-AEB7-F7929704D68D}" type="datetimeFigureOut">
              <a:rPr lang="es-MX" smtClean="0"/>
              <a:pPr/>
              <a:t>08/10/2009</a:t>
            </a:fld>
            <a:endParaRPr lang="es-MX"/>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MX"/>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03DF6C76-3281-4588-BB26-5A5017375E87}" type="slidenum">
              <a:rPr lang="es-MX" smtClean="0"/>
              <a:pPr/>
              <a:t>‹Nº›</a:t>
            </a:fld>
            <a:endParaRPr lang="es-MX"/>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714348" y="2571744"/>
            <a:ext cx="8029604" cy="1671648"/>
          </a:xfrm>
          <a:prstGeom prst="rect">
            <a:avLst/>
          </a:prstGeom>
        </p:spPr>
        <p:txBody>
          <a:bodyPr vert="horz" lIns="91440" tIns="45720" rIns="91440" bIns="45720" rtlCol="0" anchor="ctr">
            <a:normAutofit fontScale="92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8800" b="0" i="0" u="none" strike="noStrike" kern="1200" cap="none" spc="0" normalizeH="0" baseline="0" noProof="0" smtClean="0">
                <a:ln>
                  <a:noFill/>
                </a:ln>
                <a:solidFill>
                  <a:schemeClr val="tx1"/>
                </a:solidFill>
                <a:effectLst/>
                <a:uLnTx/>
                <a:uFillTx/>
                <a:latin typeface="+mj-lt"/>
                <a:ea typeface="+mj-ea"/>
                <a:cs typeface="+mj-cs"/>
              </a:rPr>
              <a:t>El aula cerrada</a:t>
            </a:r>
            <a:endParaRPr kumimoji="0" lang="es-MX" sz="88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57200" y="457200"/>
            <a:ext cx="7772400" cy="1524000"/>
          </a:xfrm>
        </p:spPr>
        <p:txBody>
          <a:bodyPr/>
          <a:lstStyle/>
          <a:p>
            <a:pPr algn="ctr"/>
            <a:r>
              <a:rPr lang="es-ES" b="1" dirty="0">
                <a:latin typeface="Comic Sans MS" pitchFamily="66" charset="0"/>
              </a:rPr>
              <a:t>CONCLUSIÒN</a:t>
            </a:r>
          </a:p>
        </p:txBody>
      </p:sp>
      <p:sp>
        <p:nvSpPr>
          <p:cNvPr id="3075" name="Rectangle 3"/>
          <p:cNvSpPr>
            <a:spLocks noGrp="1" noChangeArrowheads="1"/>
          </p:cNvSpPr>
          <p:nvPr>
            <p:ph type="subTitle" idx="1"/>
          </p:nvPr>
        </p:nvSpPr>
        <p:spPr>
          <a:xfrm>
            <a:off x="533400" y="2209800"/>
            <a:ext cx="7772400" cy="4343400"/>
          </a:xfrm>
        </p:spPr>
        <p:txBody>
          <a:bodyPr/>
          <a:lstStyle/>
          <a:p>
            <a:pPr algn="ctr"/>
            <a:r>
              <a:rPr lang="es-ES" b="1" dirty="0">
                <a:latin typeface="Comic Sans MS" pitchFamily="66" charset="0"/>
              </a:rPr>
              <a:t>ES IMPORTANTE QUE EN EL SALON DE CLASES EL MAESTRO SE CAPAZ DE CONTROLAR AL GRUPO YUA QUE ESTO TRATA DE QUE MUCHAS VECES EL DESORDEN QUE HACEN LOS ALUMNOS EN EL AULA ENTORPECE EL DESARROLLO DE CONOCIMIENTO.</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71472" y="428604"/>
            <a:ext cx="8286808" cy="1643074"/>
          </a:xfrm>
        </p:spPr>
        <p:txBody>
          <a:bodyPr>
            <a:normAutofit lnSpcReduction="10000"/>
          </a:bodyPr>
          <a:lstStyle/>
          <a:p>
            <a:pPr algn="ctr">
              <a:buFont typeface="Arial" charset="0"/>
              <a:buChar char="•"/>
            </a:pPr>
            <a:r>
              <a:rPr lang="es-MX" sz="3600" b="1" dirty="0" smtClean="0"/>
              <a:t>Es el escenario físico en el que se imparte la mayor parte de la enseñanza. </a:t>
            </a:r>
          </a:p>
        </p:txBody>
      </p:sp>
      <p:pic>
        <p:nvPicPr>
          <p:cNvPr id="5" name="4 Imagen" descr="153016.jpg"/>
          <p:cNvPicPr>
            <a:picLocks noChangeAspect="1"/>
          </p:cNvPicPr>
          <p:nvPr/>
        </p:nvPicPr>
        <p:blipFill>
          <a:blip r:embed="rId2"/>
          <a:stretch>
            <a:fillRect/>
          </a:stretch>
        </p:blipFill>
        <p:spPr>
          <a:xfrm>
            <a:off x="2428860" y="2143116"/>
            <a:ext cx="4500594" cy="4500594"/>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everestfilipinassb.jpg"/>
          <p:cNvPicPr>
            <a:picLocks noGrp="1" noChangeAspect="1"/>
          </p:cNvPicPr>
          <p:nvPr>
            <p:ph idx="1"/>
          </p:nvPr>
        </p:nvPicPr>
        <p:blipFill>
          <a:blip r:embed="rId2"/>
          <a:stretch>
            <a:fillRect/>
          </a:stretch>
        </p:blipFill>
        <p:spPr>
          <a:xfrm>
            <a:off x="1500166" y="2428868"/>
            <a:ext cx="6096000" cy="4057650"/>
          </a:xfrm>
        </p:spPr>
      </p:pic>
      <p:sp>
        <p:nvSpPr>
          <p:cNvPr id="5" name="4 Rectángulo"/>
          <p:cNvSpPr/>
          <p:nvPr/>
        </p:nvSpPr>
        <p:spPr>
          <a:xfrm>
            <a:off x="857224" y="285728"/>
            <a:ext cx="7429552" cy="2062103"/>
          </a:xfrm>
          <a:prstGeom prst="rect">
            <a:avLst/>
          </a:prstGeom>
        </p:spPr>
        <p:txBody>
          <a:bodyPr wrap="square">
            <a:spAutoFit/>
          </a:bodyPr>
          <a:lstStyle/>
          <a:p>
            <a:pPr algn="ctr">
              <a:buFont typeface="Arial" charset="0"/>
              <a:buChar char="•"/>
            </a:pPr>
            <a:r>
              <a:rPr lang="es-MX" sz="3200" b="1" dirty="0" smtClean="0"/>
              <a:t>Consiste en unidades independientes, de forma rectangular, separadas una de otras por paredes y corredores.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500034" y="500042"/>
            <a:ext cx="7858180" cy="1200329"/>
          </a:xfrm>
          <a:prstGeom prst="rect">
            <a:avLst/>
          </a:prstGeom>
        </p:spPr>
        <p:txBody>
          <a:bodyPr wrap="square">
            <a:spAutoFit/>
          </a:bodyPr>
          <a:lstStyle/>
          <a:p>
            <a:pPr algn="ctr">
              <a:buFont typeface="Arial" charset="0"/>
              <a:buChar char="•"/>
            </a:pPr>
            <a:r>
              <a:rPr lang="es-MX" sz="3600" b="1" dirty="0" smtClean="0"/>
              <a:t>Contiene un maestro y un cierto numero de alumnos.</a:t>
            </a:r>
          </a:p>
        </p:txBody>
      </p:sp>
      <p:pic>
        <p:nvPicPr>
          <p:cNvPr id="7" name="3 Marcador de contenido" descr="maestro.jpg"/>
          <p:cNvPicPr>
            <a:picLocks noGrp="1" noChangeAspect="1"/>
          </p:cNvPicPr>
          <p:nvPr>
            <p:ph idx="1"/>
          </p:nvPr>
        </p:nvPicPr>
        <p:blipFill>
          <a:blip r:embed="rId2"/>
          <a:stretch>
            <a:fillRect/>
          </a:stretch>
        </p:blipFill>
        <p:spPr>
          <a:xfrm>
            <a:off x="2285984" y="2643182"/>
            <a:ext cx="4452958" cy="3478873"/>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a:xfrm>
            <a:off x="0" y="357166"/>
            <a:ext cx="7000924" cy="1428760"/>
          </a:xfrm>
        </p:spPr>
        <p:txBody>
          <a:bodyPr/>
          <a:lstStyle/>
          <a:p>
            <a:pPr algn="ctr">
              <a:buNone/>
            </a:pPr>
            <a:r>
              <a:rPr lang="es-MX" b="1" dirty="0" smtClean="0"/>
              <a:t>* El aula es considerada un santuario para el maestro.</a:t>
            </a:r>
          </a:p>
        </p:txBody>
      </p:sp>
      <p:pic>
        <p:nvPicPr>
          <p:cNvPr id="6" name="5 Imagen" descr="familia.gif"/>
          <p:cNvPicPr>
            <a:picLocks noChangeAspect="1"/>
          </p:cNvPicPr>
          <p:nvPr/>
        </p:nvPicPr>
        <p:blipFill>
          <a:blip r:embed="rId2"/>
          <a:stretch>
            <a:fillRect/>
          </a:stretch>
        </p:blipFill>
        <p:spPr>
          <a:xfrm>
            <a:off x="6786578" y="4766604"/>
            <a:ext cx="2143140" cy="1945971"/>
          </a:xfrm>
          <a:prstGeom prst="rect">
            <a:avLst/>
          </a:prstGeom>
        </p:spPr>
      </p:pic>
      <p:sp>
        <p:nvSpPr>
          <p:cNvPr id="4" name="4 Marcador de contenido"/>
          <p:cNvSpPr txBox="1">
            <a:spLocks/>
          </p:cNvSpPr>
          <p:nvPr/>
        </p:nvSpPr>
        <p:spPr>
          <a:xfrm>
            <a:off x="357158" y="1428736"/>
            <a:ext cx="7286676" cy="2643206"/>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Char char="•"/>
              <a:tabLst/>
              <a:defRPr/>
            </a:pPr>
            <a:r>
              <a:rPr lang="es-MX" sz="3200" b="1" dirty="0" smtClean="0"/>
              <a:t>Proporciona un mayor grado de libertad.</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MX" sz="3200" b="1" i="0" u="none" strike="noStrike" kern="1200" cap="none" spc="0" normalizeH="0" baseline="0" noProof="0" dirty="0" smtClean="0">
                <a:ln>
                  <a:noFill/>
                </a:ln>
                <a:solidFill>
                  <a:schemeClr val="tx1"/>
                </a:solidFill>
                <a:effectLst/>
                <a:uLnTx/>
                <a:uFillTx/>
                <a:latin typeface="+mn-lt"/>
                <a:ea typeface="+mn-ea"/>
                <a:cs typeface="+mn-cs"/>
              </a:rPr>
              <a:t>Mayor</a:t>
            </a:r>
            <a:r>
              <a:rPr kumimoji="0" lang="es-MX" sz="3200" b="1" i="0" u="none" strike="noStrike" kern="1200" cap="none" spc="0" normalizeH="0" noProof="0" dirty="0" smtClean="0">
                <a:ln>
                  <a:noFill/>
                </a:ln>
                <a:solidFill>
                  <a:schemeClr val="tx1"/>
                </a:solidFill>
                <a:effectLst/>
                <a:uLnTx/>
                <a:uFillTx/>
                <a:latin typeface="+mn-lt"/>
                <a:ea typeface="+mn-ea"/>
                <a:cs typeface="+mn-cs"/>
              </a:rPr>
              <a:t> elección y discreción profesional.</a:t>
            </a:r>
            <a:endParaRPr kumimoji="0" lang="es-MX" sz="3200" b="1"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9" name="4 Marcador de contenido"/>
          <p:cNvSpPr txBox="1">
            <a:spLocks/>
          </p:cNvSpPr>
          <p:nvPr/>
        </p:nvSpPr>
        <p:spPr>
          <a:xfrm>
            <a:off x="-214346" y="3714752"/>
            <a:ext cx="8072494" cy="2571768"/>
          </a:xfrm>
          <a:prstGeom prst="rect">
            <a:avLst/>
          </a:prstGeom>
        </p:spPr>
        <p:txBody>
          <a:bodyPr vert="horz" lIns="91440" tIns="45720" rIns="91440" bIns="45720" rtlCol="0">
            <a:normAutofit lnSpcReduction="10000"/>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MX" sz="3200" b="1" i="0" u="none" strike="noStrike" kern="1200" cap="none" spc="0" normalizeH="0" baseline="0" noProof="0" dirty="0" smtClean="0">
                <a:ln>
                  <a:noFill/>
                </a:ln>
                <a:solidFill>
                  <a:schemeClr val="tx1"/>
                </a:solidFill>
                <a:effectLst/>
                <a:uLnTx/>
                <a:uFillTx/>
                <a:latin typeface="+mn-lt"/>
                <a:ea typeface="+mn-ea"/>
                <a:cs typeface="+mn-cs"/>
              </a:rPr>
              <a:t>Unidad</a:t>
            </a:r>
            <a:r>
              <a:rPr kumimoji="0" lang="es-MX" sz="3200" b="1" i="0" u="none" strike="noStrike" kern="1200" cap="none" spc="0" normalizeH="0" noProof="0" dirty="0" smtClean="0">
                <a:ln>
                  <a:noFill/>
                </a:ln>
                <a:solidFill>
                  <a:schemeClr val="tx1"/>
                </a:solidFill>
                <a:effectLst/>
                <a:uLnTx/>
                <a:uFillTx/>
                <a:latin typeface="+mn-lt"/>
                <a:ea typeface="+mn-ea"/>
                <a:cs typeface="+mn-cs"/>
              </a:rPr>
              <a:t> totalmente separada del medio ambiente y libre de presiones externas.</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Char char="•"/>
              <a:tabLst/>
              <a:defRPr/>
            </a:pPr>
            <a:r>
              <a:rPr lang="es-MX" sz="3200" b="1" baseline="0" dirty="0" smtClean="0"/>
              <a:t>Proporciona</a:t>
            </a:r>
            <a:r>
              <a:rPr lang="es-MX" sz="3200" b="1" dirty="0" smtClean="0"/>
              <a:t> un aislamiento </a:t>
            </a:r>
          </a:p>
          <a:p>
            <a:pPr marL="342900" marR="0" lvl="0" indent="-342900" algn="ctr" defTabSz="914400" rtl="0" eaLnBrk="1" fontAlgn="auto" latinLnBrk="0" hangingPunct="1">
              <a:lnSpc>
                <a:spcPct val="100000"/>
              </a:lnSpc>
              <a:spcBef>
                <a:spcPct val="20000"/>
              </a:spcBef>
              <a:spcAft>
                <a:spcPts val="0"/>
              </a:spcAft>
              <a:buClrTx/>
              <a:buSzTx/>
              <a:tabLst/>
              <a:defRPr/>
            </a:pPr>
            <a:r>
              <a:rPr lang="es-MX" sz="3200" b="1" dirty="0" smtClean="0"/>
              <a:t>completo.</a:t>
            </a:r>
            <a:endParaRPr kumimoji="0" lang="es-MX" sz="3200" b="1"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214313" y="211138"/>
            <a:ext cx="8643937" cy="5539978"/>
          </a:xfrm>
          <a:prstGeom prst="rect">
            <a:avLst/>
          </a:prstGeom>
          <a:noFill/>
        </p:spPr>
        <p:txBody>
          <a:bodyPr>
            <a:spAutoFit/>
          </a:bodyPr>
          <a:lstStyle/>
          <a:p>
            <a:pPr algn="just">
              <a:defRPr/>
            </a:pPr>
            <a:r>
              <a:rPr lang="es-MX" sz="2400" cap="all" dirty="0">
                <a:latin typeface="Berlin Sans FB" pitchFamily="34" charset="0"/>
              </a:rPr>
              <a:t>Las formas en que las presiones externas infieren en el aula cerrada son de dos tipos.</a:t>
            </a:r>
          </a:p>
          <a:p>
            <a:pPr algn="just">
              <a:defRPr/>
            </a:pPr>
            <a:r>
              <a:rPr lang="es-MX" sz="2400" cap="all" dirty="0">
                <a:latin typeface="Berlin Sans FB" pitchFamily="34" charset="0"/>
              </a:rPr>
              <a:t>Lo que esperan los miembros de grupo.</a:t>
            </a:r>
          </a:p>
          <a:p>
            <a:pPr algn="just">
              <a:defRPr/>
            </a:pPr>
            <a:endParaRPr lang="es-MX" sz="2400" cap="all" dirty="0">
              <a:latin typeface="Berlin Sans FB" pitchFamily="34" charset="0"/>
            </a:endParaRPr>
          </a:p>
          <a:p>
            <a:pPr algn="just">
              <a:defRPr/>
            </a:pPr>
            <a:r>
              <a:rPr lang="es-MX" sz="2400" cap="all" dirty="0">
                <a:solidFill>
                  <a:schemeClr val="bg1">
                    <a:lumMod val="95000"/>
                    <a:lumOff val="5000"/>
                  </a:schemeClr>
                </a:solidFill>
                <a:latin typeface="Berlin Sans FB" pitchFamily="34" charset="0"/>
              </a:rPr>
              <a:t>Fuentes de información que trascienden el aislamiento de escenario. </a:t>
            </a:r>
          </a:p>
          <a:p>
            <a:pPr algn="just">
              <a:defRPr/>
            </a:pPr>
            <a:endParaRPr lang="es-MX" sz="2400" cap="all" dirty="0">
              <a:latin typeface="Berlin Sans FB" pitchFamily="34" charset="0"/>
            </a:endParaRPr>
          </a:p>
          <a:p>
            <a:pPr algn="just">
              <a:defRPr/>
            </a:pPr>
            <a:r>
              <a:rPr lang="es-MX" sz="2400" cap="all" dirty="0">
                <a:latin typeface="Berlin Sans FB" pitchFamily="34" charset="0"/>
              </a:rPr>
              <a:t>La naturaleza “discreta” del aula cerrada se ve a prueba por factores que proporcionan información: vaga o imágenes, sobre lo que sucede dentro del salón.</a:t>
            </a:r>
          </a:p>
          <a:p>
            <a:pPr algn="just">
              <a:defRPr/>
            </a:pPr>
            <a:endParaRPr lang="es-MX" sz="2400" cap="all" dirty="0">
              <a:solidFill>
                <a:srgbClr val="7030A0"/>
              </a:solidFill>
              <a:latin typeface="Berlin Sans FB" pitchFamily="34" charset="0"/>
            </a:endParaRPr>
          </a:p>
          <a:p>
            <a:pPr algn="just">
              <a:defRPr/>
            </a:pPr>
            <a:r>
              <a:rPr lang="es-MX" sz="2400" cap="all" dirty="0">
                <a:solidFill>
                  <a:schemeClr val="bg1">
                    <a:lumMod val="95000"/>
                    <a:lumOff val="5000"/>
                  </a:schemeClr>
                </a:solidFill>
                <a:latin typeface="Berlin Sans FB" pitchFamily="34" charset="0"/>
              </a:rPr>
              <a:t>*actividades en el salón.</a:t>
            </a:r>
          </a:p>
          <a:p>
            <a:pPr>
              <a:defRPr/>
            </a:pPr>
            <a:endParaRPr lang="es-MX" sz="2400" dirty="0">
              <a:latin typeface="Berlin Sans FB" pitchFamily="34" charset="0"/>
            </a:endParaRPr>
          </a:p>
          <a:p>
            <a:pPr>
              <a:defRPr/>
            </a:pPr>
            <a:endParaRPr lang="es-MX" dirty="0">
              <a:latin typeface="Berlin Sans FB" pitchFamily="34" charset="0"/>
            </a:endParaRPr>
          </a:p>
        </p:txBody>
      </p:sp>
      <p:pic>
        <p:nvPicPr>
          <p:cNvPr id="2051" name="6 Imagen" descr="Preescolar02Gr.jpg"/>
          <p:cNvPicPr>
            <a:picLocks noChangeAspect="1"/>
          </p:cNvPicPr>
          <p:nvPr/>
        </p:nvPicPr>
        <p:blipFill>
          <a:blip r:embed="rId2"/>
          <a:srcRect/>
          <a:stretch>
            <a:fillRect/>
          </a:stretch>
        </p:blipFill>
        <p:spPr bwMode="auto">
          <a:xfrm>
            <a:off x="5286380" y="4071942"/>
            <a:ext cx="3429024" cy="26057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14313" y="593725"/>
            <a:ext cx="8572500" cy="4031873"/>
          </a:xfrm>
          <a:prstGeom prst="rect">
            <a:avLst/>
          </a:prstGeom>
        </p:spPr>
        <p:txBody>
          <a:bodyPr>
            <a:spAutoFit/>
          </a:bodyPr>
          <a:lstStyle/>
          <a:p>
            <a:pPr algn="just">
              <a:defRPr/>
            </a:pPr>
            <a:r>
              <a:rPr lang="es-MX" sz="2400" cap="all" dirty="0">
                <a:latin typeface="Berlin Sans FB" pitchFamily="34" charset="0"/>
              </a:rPr>
              <a:t>Las fuentes de “información  al publico” existen a pesar el aislamiento visual de los eventos que suceden dentro de la clase y no están basadas en la observación. Permiten al personas ajenas deducir lo que sucede detrás de la puerta cerrada:</a:t>
            </a:r>
          </a:p>
          <a:p>
            <a:pPr algn="just">
              <a:defRPr/>
            </a:pPr>
            <a:endParaRPr lang="es-MX" sz="2400" cap="all" dirty="0">
              <a:latin typeface="Berlin Sans FB" pitchFamily="34" charset="0"/>
            </a:endParaRPr>
          </a:p>
          <a:p>
            <a:pPr algn="just">
              <a:defRPr/>
            </a:pPr>
            <a:r>
              <a:rPr lang="es-MX" sz="2400" cap="all" dirty="0">
                <a:solidFill>
                  <a:schemeClr val="bg1">
                    <a:lumMod val="95000"/>
                    <a:lumOff val="5000"/>
                  </a:schemeClr>
                </a:solidFill>
                <a:latin typeface="Berlin Sans FB" pitchFamily="34" charset="0"/>
              </a:rPr>
              <a:t>*exámenes.</a:t>
            </a:r>
          </a:p>
          <a:p>
            <a:pPr algn="just">
              <a:defRPr/>
            </a:pPr>
            <a:r>
              <a:rPr lang="es-MX" sz="2400" cap="all" dirty="0">
                <a:solidFill>
                  <a:schemeClr val="bg1">
                    <a:lumMod val="95000"/>
                    <a:lumOff val="5000"/>
                  </a:schemeClr>
                </a:solidFill>
                <a:latin typeface="Berlin Sans FB" pitchFamily="34" charset="0"/>
              </a:rPr>
              <a:t>*chismes </a:t>
            </a:r>
          </a:p>
          <a:p>
            <a:pPr algn="just">
              <a:defRPr/>
            </a:pPr>
            <a:r>
              <a:rPr lang="es-MX" sz="2400" cap="all" dirty="0">
                <a:solidFill>
                  <a:schemeClr val="bg1">
                    <a:lumMod val="95000"/>
                    <a:lumOff val="5000"/>
                  </a:schemeClr>
                </a:solidFill>
                <a:latin typeface="Berlin Sans FB" pitchFamily="34" charset="0"/>
              </a:rPr>
              <a:t>*comentarios de los alumnos</a:t>
            </a:r>
          </a:p>
          <a:p>
            <a:pPr algn="just">
              <a:defRPr/>
            </a:pPr>
            <a:endParaRPr lang="es-MX" sz="2000" cap="all" dirty="0">
              <a:latin typeface="Berlin Sans FB" pitchFamily="34" charset="0"/>
            </a:endParaRPr>
          </a:p>
          <a:p>
            <a:pPr algn="just">
              <a:defRPr/>
            </a:pPr>
            <a:endParaRPr lang="es-MX" sz="2000" cap="all" dirty="0">
              <a:latin typeface="Berlin Sans FB" pitchFamily="34" charset="0"/>
            </a:endParaRPr>
          </a:p>
        </p:txBody>
      </p:sp>
      <p:pic>
        <p:nvPicPr>
          <p:cNvPr id="3075" name="6 Imagen" descr="preescolar12.jpg"/>
          <p:cNvPicPr>
            <a:picLocks noChangeAspect="1"/>
          </p:cNvPicPr>
          <p:nvPr/>
        </p:nvPicPr>
        <p:blipFill>
          <a:blip r:embed="rId2"/>
          <a:srcRect/>
          <a:stretch>
            <a:fillRect/>
          </a:stretch>
        </p:blipFill>
        <p:spPr bwMode="auto">
          <a:xfrm>
            <a:off x="5000628" y="3643314"/>
            <a:ext cx="3876675" cy="2557463"/>
          </a:xfrm>
          <a:prstGeom prst="rect">
            <a:avLst/>
          </a:prstGeom>
          <a:noFill/>
          <a:ln w="9525">
            <a:noFill/>
            <a:miter lim="800000"/>
            <a:headEnd/>
            <a:tailEnd/>
          </a:ln>
        </p:spPr>
      </p:pic>
      <p:sp>
        <p:nvSpPr>
          <p:cNvPr id="8" name="7 Rectángulo"/>
          <p:cNvSpPr/>
          <p:nvPr/>
        </p:nvSpPr>
        <p:spPr>
          <a:xfrm>
            <a:off x="71438" y="4425950"/>
            <a:ext cx="4786314" cy="769441"/>
          </a:xfrm>
          <a:prstGeom prst="rect">
            <a:avLst/>
          </a:prstGeom>
        </p:spPr>
        <p:txBody>
          <a:bodyPr wrap="square">
            <a:spAutoFit/>
          </a:bodyPr>
          <a:lstStyle/>
          <a:p>
            <a:pPr algn="ctr">
              <a:defRPr/>
            </a:pPr>
            <a:r>
              <a:rPr lang="es-MX" sz="2200" cap="all" dirty="0" smtClean="0">
                <a:latin typeface="Berlin Sans FB" pitchFamily="34" charset="0"/>
              </a:rPr>
              <a:t>Es información mas inmediata  y bajo ciertas circunstancias.</a:t>
            </a:r>
            <a:endParaRPr lang="es-MX" sz="2200" cap="al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1785926"/>
            <a:ext cx="8329642" cy="2447126"/>
          </a:xfrm>
        </p:spPr>
        <p:txBody>
          <a:bodyPr>
            <a:noAutofit/>
          </a:bodyPr>
          <a:lstStyle/>
          <a:p>
            <a:pPr algn="ctr"/>
            <a:r>
              <a:rPr lang="es-ES" sz="9600" dirty="0" smtClean="0">
                <a:solidFill>
                  <a:schemeClr val="tx1"/>
                </a:solidFill>
              </a:rPr>
              <a:t>El problema del ruido</a:t>
            </a:r>
            <a:endParaRPr lang="es-ES" sz="9600"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3 CuadroTexto"/>
          <p:cNvSpPr txBox="1">
            <a:spLocks noChangeArrowheads="1"/>
          </p:cNvSpPr>
          <p:nvPr/>
        </p:nvSpPr>
        <p:spPr bwMode="auto">
          <a:xfrm>
            <a:off x="285750" y="142875"/>
            <a:ext cx="3786188" cy="523875"/>
          </a:xfrm>
          <a:prstGeom prst="rect">
            <a:avLst/>
          </a:prstGeom>
          <a:noFill/>
          <a:ln w="9525">
            <a:noFill/>
            <a:miter lim="800000"/>
            <a:headEnd/>
            <a:tailEnd/>
          </a:ln>
        </p:spPr>
        <p:txBody>
          <a:bodyPr>
            <a:spAutoFit/>
          </a:bodyPr>
          <a:lstStyle/>
          <a:p>
            <a:pPr>
              <a:defRPr/>
            </a:pPr>
            <a:r>
              <a:rPr lang="es-MX" sz="2800" cap="small" dirty="0">
                <a:latin typeface="Berlin Sans FB" pitchFamily="34" charset="0"/>
              </a:rPr>
              <a:t>RUIDO = PROBLEMA</a:t>
            </a:r>
          </a:p>
        </p:txBody>
      </p:sp>
      <p:sp>
        <p:nvSpPr>
          <p:cNvPr id="4099" name="4 CuadroTexto"/>
          <p:cNvSpPr txBox="1">
            <a:spLocks noChangeArrowheads="1"/>
          </p:cNvSpPr>
          <p:nvPr/>
        </p:nvSpPr>
        <p:spPr bwMode="auto">
          <a:xfrm>
            <a:off x="285750" y="1033463"/>
            <a:ext cx="3214688" cy="1323975"/>
          </a:xfrm>
          <a:prstGeom prst="rect">
            <a:avLst/>
          </a:prstGeom>
          <a:noFill/>
          <a:ln w="9525">
            <a:noFill/>
            <a:miter lim="800000"/>
            <a:headEnd/>
            <a:tailEnd/>
          </a:ln>
        </p:spPr>
        <p:txBody>
          <a:bodyPr>
            <a:spAutoFit/>
          </a:bodyPr>
          <a:lstStyle/>
          <a:p>
            <a:pPr algn="just"/>
            <a:r>
              <a:rPr lang="es-MX" sz="2000" dirty="0">
                <a:solidFill>
                  <a:schemeClr val="bg1">
                    <a:lumMod val="95000"/>
                    <a:lumOff val="5000"/>
                  </a:schemeClr>
                </a:solidFill>
                <a:latin typeface="Berlin Sans FB" pitchFamily="34" charset="0"/>
              </a:rPr>
              <a:t>LOS MAESTROS SIEMPRE INTENTARAN REDUCIR EL RUIDO EN CLASE</a:t>
            </a:r>
          </a:p>
          <a:p>
            <a:endParaRPr lang="es-MX" sz="2000" dirty="0">
              <a:solidFill>
                <a:srgbClr val="7030A0"/>
              </a:solidFill>
              <a:latin typeface="Berlin Sans FB" pitchFamily="34" charset="0"/>
            </a:endParaRPr>
          </a:p>
        </p:txBody>
      </p:sp>
      <p:sp>
        <p:nvSpPr>
          <p:cNvPr id="4100" name="5 CuadroTexto"/>
          <p:cNvSpPr txBox="1">
            <a:spLocks noChangeArrowheads="1"/>
          </p:cNvSpPr>
          <p:nvPr/>
        </p:nvSpPr>
        <p:spPr bwMode="auto">
          <a:xfrm>
            <a:off x="285750" y="2582863"/>
            <a:ext cx="3429000" cy="1631950"/>
          </a:xfrm>
          <a:prstGeom prst="rect">
            <a:avLst/>
          </a:prstGeom>
          <a:noFill/>
          <a:ln w="9525">
            <a:noFill/>
            <a:miter lim="800000"/>
            <a:headEnd/>
            <a:tailEnd/>
          </a:ln>
        </p:spPr>
        <p:txBody>
          <a:bodyPr>
            <a:spAutoFit/>
          </a:bodyPr>
          <a:lstStyle/>
          <a:p>
            <a:pPr algn="just"/>
            <a:r>
              <a:rPr lang="es-MX" sz="2000">
                <a:latin typeface="Berlin Sans FB" pitchFamily="34" charset="0"/>
              </a:rPr>
              <a:t>EL RUIDO CUANOD ES ASOCIADO COMO AGRESION POR ESTA CAUSA SE TRATA DE TRABAJAR EN SILENCIO</a:t>
            </a:r>
          </a:p>
          <a:p>
            <a:endParaRPr lang="es-MX" sz="2000">
              <a:latin typeface="Berlin Sans FB" pitchFamily="34" charset="0"/>
            </a:endParaRPr>
          </a:p>
        </p:txBody>
      </p:sp>
      <p:sp>
        <p:nvSpPr>
          <p:cNvPr id="4101" name="7 CuadroTexto"/>
          <p:cNvSpPr txBox="1">
            <a:spLocks noChangeArrowheads="1"/>
          </p:cNvSpPr>
          <p:nvPr/>
        </p:nvSpPr>
        <p:spPr bwMode="auto">
          <a:xfrm>
            <a:off x="214313" y="4533900"/>
            <a:ext cx="5286375" cy="1323975"/>
          </a:xfrm>
          <a:prstGeom prst="rect">
            <a:avLst/>
          </a:prstGeom>
          <a:noFill/>
          <a:ln w="9525">
            <a:noFill/>
            <a:miter lim="800000"/>
            <a:headEnd/>
            <a:tailEnd/>
          </a:ln>
        </p:spPr>
        <p:txBody>
          <a:bodyPr>
            <a:spAutoFit/>
          </a:bodyPr>
          <a:lstStyle/>
          <a:p>
            <a:pPr algn="just"/>
            <a:r>
              <a:rPr lang="es-MX" sz="2000" dirty="0">
                <a:solidFill>
                  <a:schemeClr val="bg1">
                    <a:lumMod val="95000"/>
                    <a:lumOff val="5000"/>
                  </a:schemeClr>
                </a:solidFill>
                <a:latin typeface="Berlin Sans FB" pitchFamily="34" charset="0"/>
              </a:rPr>
              <a:t>EL RUIDO QUE PROVIENE DE LOS SALONES DE CLASES SE ENTIENDE COMO FALTA DE CONTRO DEL GRUPO Y OCMO CIERTA FALTA DE CAPACIDAD POR PARTE DEL MAESTRO</a:t>
            </a:r>
          </a:p>
        </p:txBody>
      </p:sp>
      <p:pic>
        <p:nvPicPr>
          <p:cNvPr id="4102" name="Picture 2" descr="http://mx.geocities.com/cuidemos_ninez/gritando.jpg"/>
          <p:cNvPicPr>
            <a:picLocks noChangeAspect="1" noChangeArrowheads="1"/>
          </p:cNvPicPr>
          <p:nvPr/>
        </p:nvPicPr>
        <p:blipFill>
          <a:blip r:embed="rId2"/>
          <a:srcRect/>
          <a:stretch>
            <a:fillRect/>
          </a:stretch>
        </p:blipFill>
        <p:spPr bwMode="auto">
          <a:xfrm>
            <a:off x="6357938" y="323850"/>
            <a:ext cx="2428875" cy="3238500"/>
          </a:xfrm>
          <a:prstGeom prst="rect">
            <a:avLst/>
          </a:prstGeom>
          <a:noFill/>
          <a:ln w="9525">
            <a:noFill/>
            <a:miter lim="800000"/>
            <a:headEnd/>
            <a:tailEnd/>
          </a:ln>
        </p:spPr>
      </p:pic>
      <p:pic>
        <p:nvPicPr>
          <p:cNvPr id="4103" name="Picture 4" descr="http://t0.gstatic.com/images?q=tbn:XKAMTv9QXIXyOM:http://thegrangehall.files.wordpress.com/2009/04/shhh.jpg"/>
          <p:cNvPicPr>
            <a:picLocks noChangeAspect="1" noChangeArrowheads="1"/>
          </p:cNvPicPr>
          <p:nvPr/>
        </p:nvPicPr>
        <p:blipFill>
          <a:blip r:embed="rId3"/>
          <a:srcRect/>
          <a:stretch>
            <a:fillRect/>
          </a:stretch>
        </p:blipFill>
        <p:spPr bwMode="auto">
          <a:xfrm>
            <a:off x="6643688" y="3681413"/>
            <a:ext cx="2071687" cy="27479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74</TotalTime>
  <Words>322</Words>
  <Application>Microsoft Office PowerPoint</Application>
  <PresentationFormat>Presentación en pantalla (4:3)</PresentationFormat>
  <Paragraphs>31</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Brío</vt:lpstr>
      <vt:lpstr>Diapositiva 1</vt:lpstr>
      <vt:lpstr>Diapositiva 2</vt:lpstr>
      <vt:lpstr>Diapositiva 3</vt:lpstr>
      <vt:lpstr>Diapositiva 4</vt:lpstr>
      <vt:lpstr>Diapositiva 5</vt:lpstr>
      <vt:lpstr>Diapositiva 6</vt:lpstr>
      <vt:lpstr>Diapositiva 7</vt:lpstr>
      <vt:lpstr>El problema del ruido</vt:lpstr>
      <vt:lpstr>Diapositiva 9</vt:lpstr>
      <vt:lpstr>CONCLUSIÒN</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faNita mtz</dc:creator>
  <cp:lastModifiedBy>comp</cp:lastModifiedBy>
  <cp:revision>9</cp:revision>
  <dcterms:created xsi:type="dcterms:W3CDTF">2009-10-06T03:57:51Z</dcterms:created>
  <dcterms:modified xsi:type="dcterms:W3CDTF">2009-10-08T09:14:28Z</dcterms:modified>
</cp:coreProperties>
</file>