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2" r:id="rId13"/>
    <p:sldId id="269" r:id="rId14"/>
    <p:sldId id="267" r:id="rId15"/>
    <p:sldId id="273" r:id="rId16"/>
    <p:sldId id="274" r:id="rId17"/>
    <p:sldId id="275" r:id="rId18"/>
    <p:sldId id="276" r:id="rId19"/>
    <p:sldId id="268" r:id="rId20"/>
    <p:sldId id="270" r:id="rId21"/>
    <p:sldId id="271" r:id="rId2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6A7D6540-A2C9-4822-AD8D-385ACF7AB67E}" type="datetimeFigureOut">
              <a:rPr lang="es-ES" smtClean="0"/>
              <a:pPr/>
              <a:t>14/02/2010</a:t>
            </a:fld>
            <a:endParaRPr lang="es-ES"/>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DF78F470-FD6C-4D77-BF4C-551D83A1935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A7D6540-A2C9-4822-AD8D-385ACF7AB67E}" type="datetimeFigureOut">
              <a:rPr lang="es-ES" smtClean="0"/>
              <a:pPr/>
              <a:t>14/02/2010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F78F470-FD6C-4D77-BF4C-551D83A1935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A7D6540-A2C9-4822-AD8D-385ACF7AB67E}" type="datetimeFigureOut">
              <a:rPr lang="es-ES" smtClean="0"/>
              <a:pPr/>
              <a:t>14/02/2010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F78F470-FD6C-4D77-BF4C-551D83A1935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6A7D6540-A2C9-4822-AD8D-385ACF7AB67E}" type="datetimeFigureOut">
              <a:rPr lang="es-ES" smtClean="0"/>
              <a:pPr/>
              <a:t>14/02/2010</a:t>
            </a:fld>
            <a:endParaRPr lang="es-ES"/>
          </a:p>
        </p:txBody>
      </p:sp>
      <p:sp>
        <p:nvSpPr>
          <p:cNvPr id="9" name="8 Marcador de número de diapositiva"/>
          <p:cNvSpPr>
            <a:spLocks noGrp="1"/>
          </p:cNvSpPr>
          <p:nvPr>
            <p:ph type="sldNum" sz="quarter" idx="15"/>
          </p:nvPr>
        </p:nvSpPr>
        <p:spPr/>
        <p:txBody>
          <a:bodyPr rtlCol="0"/>
          <a:lstStyle/>
          <a:p>
            <a:fld id="{DF78F470-FD6C-4D77-BF4C-551D83A1935C}" type="slidenum">
              <a:rPr lang="es-ES" smtClean="0"/>
              <a:pPr/>
              <a:t>‹Nº›</a:t>
            </a:fld>
            <a:endParaRPr lang="es-ES"/>
          </a:p>
        </p:txBody>
      </p:sp>
      <p:sp>
        <p:nvSpPr>
          <p:cNvPr id="10" name="9 Marcador de pie de página"/>
          <p:cNvSpPr>
            <a:spLocks noGrp="1"/>
          </p:cNvSpPr>
          <p:nvPr>
            <p:ph type="ftr" sz="quarter" idx="16"/>
          </p:nvPr>
        </p:nvSpPr>
        <p:spPr/>
        <p:txBody>
          <a:bodyPr rtlCol="0"/>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6A7D6540-A2C9-4822-AD8D-385ACF7AB67E}" type="datetimeFigureOut">
              <a:rPr lang="es-ES" smtClean="0"/>
              <a:pPr/>
              <a:t>14/02/2010</a:t>
            </a:fld>
            <a:endParaRPr lang="es-ES"/>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DF78F470-FD6C-4D77-BF4C-551D83A1935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6A7D6540-A2C9-4822-AD8D-385ACF7AB67E}" type="datetimeFigureOut">
              <a:rPr lang="es-ES" smtClean="0"/>
              <a:pPr/>
              <a:t>14/02/2010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F78F470-FD6C-4D77-BF4C-551D83A1935C}" type="slidenum">
              <a:rPr lang="es-ES" smtClean="0"/>
              <a:pPr/>
              <a:t>‹Nº›</a:t>
            </a:fld>
            <a:endParaRPr lang="es-ES"/>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6A7D6540-A2C9-4822-AD8D-385ACF7AB67E}" type="datetimeFigureOut">
              <a:rPr lang="es-ES" smtClean="0"/>
              <a:pPr/>
              <a:t>14/02/2010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DF78F470-FD6C-4D77-BF4C-551D83A1935C}" type="slidenum">
              <a:rPr lang="es-ES" smtClean="0"/>
              <a:pPr/>
              <a:t>‹Nº›</a:t>
            </a:fld>
            <a:endParaRPr lang="es-ES"/>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6A7D6540-A2C9-4822-AD8D-385ACF7AB67E}" type="datetimeFigureOut">
              <a:rPr lang="es-ES" smtClean="0"/>
              <a:pPr/>
              <a:t>14/02/2010</a:t>
            </a:fld>
            <a:endParaRPr lang="es-ES"/>
          </a:p>
        </p:txBody>
      </p:sp>
      <p:sp>
        <p:nvSpPr>
          <p:cNvPr id="7" name="6 Marcador de número de diapositiva"/>
          <p:cNvSpPr>
            <a:spLocks noGrp="1"/>
          </p:cNvSpPr>
          <p:nvPr>
            <p:ph type="sldNum" sz="quarter" idx="11"/>
          </p:nvPr>
        </p:nvSpPr>
        <p:spPr/>
        <p:txBody>
          <a:bodyPr rtlCol="0"/>
          <a:lstStyle/>
          <a:p>
            <a:fld id="{DF78F470-FD6C-4D77-BF4C-551D83A1935C}" type="slidenum">
              <a:rPr lang="es-ES" smtClean="0"/>
              <a:pPr/>
              <a:t>‹Nº›</a:t>
            </a:fld>
            <a:endParaRPr lang="es-ES"/>
          </a:p>
        </p:txBody>
      </p:sp>
      <p:sp>
        <p:nvSpPr>
          <p:cNvPr id="8" name="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A7D6540-A2C9-4822-AD8D-385ACF7AB67E}" type="datetimeFigureOut">
              <a:rPr lang="es-ES" smtClean="0"/>
              <a:pPr/>
              <a:t>14/02/2010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DF78F470-FD6C-4D77-BF4C-551D83A1935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6A7D6540-A2C9-4822-AD8D-385ACF7AB67E}" type="datetimeFigureOut">
              <a:rPr lang="es-ES" smtClean="0"/>
              <a:pPr/>
              <a:t>14/02/2010</a:t>
            </a:fld>
            <a:endParaRPr lang="es-ES"/>
          </a:p>
        </p:txBody>
      </p:sp>
      <p:sp>
        <p:nvSpPr>
          <p:cNvPr id="22" name="21 Marcador de número de diapositiva"/>
          <p:cNvSpPr>
            <a:spLocks noGrp="1"/>
          </p:cNvSpPr>
          <p:nvPr>
            <p:ph type="sldNum" sz="quarter" idx="15"/>
          </p:nvPr>
        </p:nvSpPr>
        <p:spPr/>
        <p:txBody>
          <a:bodyPr rtlCol="0"/>
          <a:lstStyle/>
          <a:p>
            <a:fld id="{DF78F470-FD6C-4D77-BF4C-551D83A1935C}" type="slidenum">
              <a:rPr lang="es-ES" smtClean="0"/>
              <a:pPr/>
              <a:t>‹Nº›</a:t>
            </a:fld>
            <a:endParaRPr lang="es-ES"/>
          </a:p>
        </p:txBody>
      </p:sp>
      <p:sp>
        <p:nvSpPr>
          <p:cNvPr id="23" name="22 Marcador de pie de página"/>
          <p:cNvSpPr>
            <a:spLocks noGrp="1"/>
          </p:cNvSpPr>
          <p:nvPr>
            <p:ph type="ftr" sz="quarter" idx="16"/>
          </p:nvPr>
        </p:nvSpPr>
        <p:spPr/>
        <p:txBody>
          <a:bodyPr rtlCol="0"/>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6A7D6540-A2C9-4822-AD8D-385ACF7AB67E}" type="datetimeFigureOut">
              <a:rPr lang="es-ES" smtClean="0"/>
              <a:pPr/>
              <a:t>14/02/2010</a:t>
            </a:fld>
            <a:endParaRPr lang="es-ES"/>
          </a:p>
        </p:txBody>
      </p:sp>
      <p:sp>
        <p:nvSpPr>
          <p:cNvPr id="18" name="17 Marcador de número de diapositiva"/>
          <p:cNvSpPr>
            <a:spLocks noGrp="1"/>
          </p:cNvSpPr>
          <p:nvPr>
            <p:ph type="sldNum" sz="quarter" idx="11"/>
          </p:nvPr>
        </p:nvSpPr>
        <p:spPr/>
        <p:txBody>
          <a:bodyPr rtlCol="0"/>
          <a:lstStyle/>
          <a:p>
            <a:fld id="{DF78F470-FD6C-4D77-BF4C-551D83A1935C}" type="slidenum">
              <a:rPr lang="es-ES" smtClean="0"/>
              <a:pPr/>
              <a:t>‹Nº›</a:t>
            </a:fld>
            <a:endParaRPr lang="es-ES"/>
          </a:p>
        </p:txBody>
      </p:sp>
      <p:sp>
        <p:nvSpPr>
          <p:cNvPr id="21" name="20 Marcador de pie de página"/>
          <p:cNvSpPr>
            <a:spLocks noGrp="1"/>
          </p:cNvSpPr>
          <p:nvPr>
            <p:ph type="ftr" sz="quarter" idx="12"/>
          </p:nvPr>
        </p:nvSpPr>
        <p:spPr/>
        <p:txBody>
          <a:bodyPr rtlCol="0"/>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A7D6540-A2C9-4822-AD8D-385ACF7AB67E}" type="datetimeFigureOut">
              <a:rPr lang="es-ES" smtClean="0"/>
              <a:pPr/>
              <a:t>14/02/2010</a:t>
            </a:fld>
            <a:endParaRPr lang="es-ES"/>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F78F470-FD6C-4D77-BF4C-551D83A1935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es.wikipedia.org/wiki/Software" TargetMode="External"/><Relationship Id="rId7" Type="http://schemas.openxmlformats.org/officeDocument/2006/relationships/hyperlink" Target="http://es.wikipedia.org/wiki/Vulnerabilidad" TargetMode="External"/><Relationship Id="rId2" Type="http://schemas.openxmlformats.org/officeDocument/2006/relationships/hyperlink" Target="http://es.wikipedia.org/wiki/Idioma_ingl%C3%A9s" TargetMode="External"/><Relationship Id="rId1" Type="http://schemas.openxmlformats.org/officeDocument/2006/relationships/slideLayout" Target="../slideLayouts/slideLayout7.xml"/><Relationship Id="rId6" Type="http://schemas.openxmlformats.org/officeDocument/2006/relationships/hyperlink" Target="http://es.wikipedia.org/wiki/Spyware" TargetMode="External"/><Relationship Id="rId5" Type="http://schemas.openxmlformats.org/officeDocument/2006/relationships/hyperlink" Target="http://es.wikipedia.org/wiki/Troyano_%28inform%C3%A1tica%29" TargetMode="External"/><Relationship Id="rId4" Type="http://schemas.openxmlformats.org/officeDocument/2006/relationships/hyperlink" Target="http://es.wikipedia.org/wiki/Computadora"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es.wikipedia.org/wiki/E-mail"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es.wikipedia.org/wiki/Malware#cite_note-17" TargetMode="External"/><Relationship Id="rId2" Type="http://schemas.openxmlformats.org/officeDocument/2006/relationships/hyperlink" Target="http://es.wikipedia.org/wiki/Spam" TargetMode="External"/><Relationship Id="rId1" Type="http://schemas.openxmlformats.org/officeDocument/2006/relationships/slideLayout" Target="../slideLayouts/slideLayout7.xml"/><Relationship Id="rId4" Type="http://schemas.openxmlformats.org/officeDocument/2006/relationships/hyperlink" Target="http://es.wikipedia.org/wiki/Malware#cite_note-20"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es.wikipedia.org/wiki/Programa_esp%C3%ADa"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monografias.com/Computacion/Sistemas_Operativos/"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monografias.com/trabajos16/memorias/memorias.shtml" TargetMode="External"/><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ttp://www.monografias.com/trabajos7/arch/arch.shtml"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www.monografias.com/trabajos15/computadoras/computadoras.shtml"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virus-pc"/>
          <p:cNvPicPr/>
          <p:nvPr/>
        </p:nvPicPr>
        <p:blipFill>
          <a:blip r:embed="rId2" cstate="print"/>
          <a:srcRect/>
          <a:stretch>
            <a:fillRect/>
          </a:stretch>
        </p:blipFill>
        <p:spPr bwMode="auto">
          <a:xfrm>
            <a:off x="2857488" y="2081684"/>
            <a:ext cx="4948263" cy="4776316"/>
          </a:xfrm>
          <a:prstGeom prst="rect">
            <a:avLst/>
          </a:prstGeom>
          <a:noFill/>
          <a:ln w="9525">
            <a:noFill/>
            <a:miter lim="800000"/>
            <a:headEnd/>
            <a:tailEnd/>
          </a:ln>
        </p:spPr>
      </p:pic>
      <p:sp>
        <p:nvSpPr>
          <p:cNvPr id="4" name="3 CuadroTexto"/>
          <p:cNvSpPr txBox="1"/>
          <p:nvPr/>
        </p:nvSpPr>
        <p:spPr>
          <a:xfrm>
            <a:off x="0" y="142852"/>
            <a:ext cx="9144000" cy="1569660"/>
          </a:xfrm>
          <a:prstGeom prst="rect">
            <a:avLst/>
          </a:prstGeom>
          <a:noFill/>
        </p:spPr>
        <p:txBody>
          <a:bodyPr wrap="square" rtlCol="0">
            <a:spAutoFit/>
          </a:bodyPr>
          <a:lstStyle/>
          <a:p>
            <a:pPr algn="ctr"/>
            <a:r>
              <a:rPr lang="es-ES_tradnl" sz="3200" dirty="0" smtClean="0"/>
              <a:t>VIRUS </a:t>
            </a:r>
          </a:p>
          <a:p>
            <a:pPr algn="ctr"/>
            <a:r>
              <a:rPr lang="es-ES_tradnl" sz="3200" dirty="0" smtClean="0"/>
              <a:t>INFORMATICOS </a:t>
            </a:r>
          </a:p>
          <a:p>
            <a:pPr algn="ctr"/>
            <a:r>
              <a:rPr lang="es-ES_tradnl" sz="3200" dirty="0" smtClean="0"/>
              <a:t>Y OTROS CODIGOS </a:t>
            </a:r>
            <a:r>
              <a:rPr lang="es-ES_tradnl" sz="3200" dirty="0" smtClean="0"/>
              <a:t>MALICIOSOS (malware)</a:t>
            </a:r>
            <a:endParaRPr lang="es-E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00034" y="285728"/>
            <a:ext cx="2704587" cy="523220"/>
          </a:xfrm>
          <a:prstGeom prst="rect">
            <a:avLst/>
          </a:prstGeom>
        </p:spPr>
        <p:txBody>
          <a:bodyPr wrap="none">
            <a:spAutoFit/>
          </a:bodyPr>
          <a:lstStyle/>
          <a:p>
            <a:r>
              <a:rPr lang="es-ES" sz="2800" dirty="0" smtClean="0"/>
              <a:t>Virus de macro</a:t>
            </a:r>
            <a:endParaRPr lang="es-ES" sz="2800" dirty="0"/>
          </a:p>
        </p:txBody>
      </p:sp>
      <p:sp>
        <p:nvSpPr>
          <p:cNvPr id="3" name="2 Rectángulo"/>
          <p:cNvSpPr/>
          <p:nvPr/>
        </p:nvSpPr>
        <p:spPr>
          <a:xfrm>
            <a:off x="214282" y="857232"/>
            <a:ext cx="8286808" cy="4093428"/>
          </a:xfrm>
          <a:prstGeom prst="rect">
            <a:avLst/>
          </a:prstGeom>
        </p:spPr>
        <p:txBody>
          <a:bodyPr wrap="square">
            <a:spAutoFit/>
          </a:bodyPr>
          <a:lstStyle/>
          <a:p>
            <a:r>
              <a:rPr lang="es-ES" sz="2000" dirty="0" smtClean="0"/>
              <a:t>Estos virus infectan los archivos de datos. Son los más comunes y han costado a empresas importantes gran cantidad de tiempo y dinero para eliminarlos. Con la llegada de Visual Basic en Microsoft Office 97, se puede crear un virus de macro que no sólo infecte los archivos de datos, sino también otros archivos. Los virus de macro infectan archivos de Microsoft Office: Word, Excel, PowerPoint y Access. Actualmente están surgiendo también nuevos derivados en otros programas. Todos estos virus utilizan el lenguaje de programación interno de otro programa, creado para permitir a los usuarios automatizar ciertas tareas dentro del programa. Debido a la facilidad con que se pueden crear estos virus, existen actualmente miles de ellos en circulación. Algunos ejemplos de virus de macro son W97M.Melissa, </a:t>
            </a:r>
            <a:r>
              <a:rPr lang="es-ES" sz="2000" dirty="0" err="1" smtClean="0"/>
              <a:t>WM.NiceDay</a:t>
            </a:r>
            <a:r>
              <a:rPr lang="es-ES" sz="2000" dirty="0" smtClean="0"/>
              <a:t> y W97M.Groov</a:t>
            </a:r>
            <a:endParaRPr lang="es-E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57158" y="142852"/>
            <a:ext cx="8429684" cy="1077218"/>
          </a:xfrm>
          <a:prstGeom prst="rect">
            <a:avLst/>
          </a:prstGeom>
        </p:spPr>
        <p:txBody>
          <a:bodyPr wrap="square">
            <a:spAutoFit/>
          </a:bodyPr>
          <a:lstStyle/>
          <a:p>
            <a:pPr algn="ctr"/>
            <a:r>
              <a:rPr lang="es-ES_tradnl" sz="3200" dirty="0" smtClean="0"/>
              <a:t>OTROS CODIGOS </a:t>
            </a:r>
            <a:r>
              <a:rPr lang="es-ES_tradnl" sz="3200" dirty="0" smtClean="0"/>
              <a:t>MALICIOSOS o MALWARE</a:t>
            </a:r>
            <a:endParaRPr lang="es-ES" sz="3200" dirty="0"/>
          </a:p>
        </p:txBody>
      </p:sp>
      <p:sp>
        <p:nvSpPr>
          <p:cNvPr id="5" name="4 Rectángulo"/>
          <p:cNvSpPr/>
          <p:nvPr/>
        </p:nvSpPr>
        <p:spPr>
          <a:xfrm>
            <a:off x="214282" y="1500174"/>
            <a:ext cx="8429684" cy="2677656"/>
          </a:xfrm>
          <a:prstGeom prst="rect">
            <a:avLst/>
          </a:prstGeom>
        </p:spPr>
        <p:txBody>
          <a:bodyPr wrap="square">
            <a:spAutoFit/>
          </a:bodyPr>
          <a:lstStyle/>
          <a:p>
            <a:r>
              <a:rPr lang="es-ES" sz="2400" b="1" dirty="0" smtClean="0"/>
              <a:t>Malware</a:t>
            </a:r>
            <a:r>
              <a:rPr lang="es-ES" sz="2400" dirty="0" smtClean="0"/>
              <a:t> (del </a:t>
            </a:r>
            <a:r>
              <a:rPr lang="es-ES" sz="2400" dirty="0" smtClean="0">
                <a:hlinkClick r:id="rId2" tooltip="Idioma inglés"/>
              </a:rPr>
              <a:t>inglés</a:t>
            </a:r>
            <a:r>
              <a:rPr lang="es-ES" sz="2400" dirty="0" smtClean="0"/>
              <a:t> </a:t>
            </a:r>
            <a:r>
              <a:rPr lang="es-ES" sz="2400" b="1" i="1" dirty="0" err="1" smtClean="0"/>
              <a:t>mal</a:t>
            </a:r>
            <a:r>
              <a:rPr lang="es-ES" sz="2400" i="1" dirty="0" err="1" smtClean="0"/>
              <a:t>icious</a:t>
            </a:r>
            <a:r>
              <a:rPr lang="es-ES" sz="2400" i="1" dirty="0" smtClean="0"/>
              <a:t> soft</a:t>
            </a:r>
            <a:r>
              <a:rPr lang="es-ES" sz="2400" b="1" i="1" dirty="0" smtClean="0"/>
              <a:t>ware</a:t>
            </a:r>
            <a:r>
              <a:rPr lang="es-ES" sz="2400" dirty="0" smtClean="0"/>
              <a:t>, también llamado </a:t>
            </a:r>
            <a:r>
              <a:rPr lang="es-ES" sz="2400" b="1" dirty="0" err="1" smtClean="0"/>
              <a:t>badware</a:t>
            </a:r>
            <a:r>
              <a:rPr lang="es-ES" sz="2400" dirty="0" smtClean="0"/>
              <a:t>, </a:t>
            </a:r>
            <a:r>
              <a:rPr lang="es-ES" sz="2400" b="1" dirty="0" smtClean="0"/>
              <a:t>software malicioso</a:t>
            </a:r>
            <a:r>
              <a:rPr lang="es-ES" sz="2400" dirty="0" smtClean="0"/>
              <a:t> o </a:t>
            </a:r>
            <a:r>
              <a:rPr lang="es-ES" sz="2400" b="1" dirty="0" smtClean="0"/>
              <a:t>software malintencionado</a:t>
            </a:r>
            <a:r>
              <a:rPr lang="es-ES" sz="2400" dirty="0" smtClean="0"/>
              <a:t>) es un </a:t>
            </a:r>
            <a:r>
              <a:rPr lang="es-ES" sz="2400" dirty="0" smtClean="0">
                <a:hlinkClick r:id="rId3" tooltip="Software"/>
              </a:rPr>
              <a:t>software</a:t>
            </a:r>
            <a:r>
              <a:rPr lang="es-ES" sz="2400" dirty="0" smtClean="0"/>
              <a:t> que tiene como objetivo infiltrarse en el sistema y dañar la </a:t>
            </a:r>
            <a:r>
              <a:rPr lang="es-ES" sz="2400" dirty="0" smtClean="0">
                <a:hlinkClick r:id="rId4" tooltip="Computadora"/>
              </a:rPr>
              <a:t>computadora</a:t>
            </a:r>
            <a:r>
              <a:rPr lang="es-ES" sz="2400" dirty="0" smtClean="0"/>
              <a:t> sin el conocimiento de su dueño, con finalidades muy diversas, ya que en esta categoría encontramos desde un </a:t>
            </a:r>
            <a:r>
              <a:rPr lang="es-ES" sz="2400" dirty="0" smtClean="0">
                <a:hlinkClick r:id="rId5" tooltip="Troyano (informática)"/>
              </a:rPr>
              <a:t>troyano</a:t>
            </a:r>
            <a:r>
              <a:rPr lang="es-ES" sz="2400" dirty="0" smtClean="0"/>
              <a:t> hasta un </a:t>
            </a:r>
            <a:r>
              <a:rPr lang="es-ES" sz="2400" dirty="0" smtClean="0">
                <a:hlinkClick r:id="rId6" tooltip="Spyware"/>
              </a:rPr>
              <a:t>spyware</a:t>
            </a:r>
            <a:r>
              <a:rPr lang="es-ES" sz="2400" dirty="0" smtClean="0"/>
              <a:t>.</a:t>
            </a:r>
            <a:endParaRPr lang="es-ES" sz="2400" dirty="0"/>
          </a:p>
        </p:txBody>
      </p:sp>
      <p:sp>
        <p:nvSpPr>
          <p:cNvPr id="6" name="5 Rectángulo"/>
          <p:cNvSpPr/>
          <p:nvPr/>
        </p:nvSpPr>
        <p:spPr>
          <a:xfrm>
            <a:off x="285720" y="4500570"/>
            <a:ext cx="8143932" cy="1200329"/>
          </a:xfrm>
          <a:prstGeom prst="rect">
            <a:avLst/>
          </a:prstGeom>
        </p:spPr>
        <p:txBody>
          <a:bodyPr wrap="square">
            <a:spAutoFit/>
          </a:bodyPr>
          <a:lstStyle/>
          <a:p>
            <a:r>
              <a:rPr lang="es-ES" sz="2400" dirty="0" smtClean="0"/>
              <a:t>Se debe considerar que el ataque a la </a:t>
            </a:r>
            <a:r>
              <a:rPr lang="es-ES" sz="2400" dirty="0" smtClean="0">
                <a:hlinkClick r:id="rId7" tooltip="Vulnerabilidad"/>
              </a:rPr>
              <a:t>vulnerabilidad</a:t>
            </a:r>
            <a:r>
              <a:rPr lang="es-ES" sz="2400" dirty="0" smtClean="0"/>
              <a:t> por malware, puede ser a una aplicación, una computadora, un sistema operativo o una red.</a:t>
            </a:r>
            <a:endParaRPr lang="es-E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500034" y="1500174"/>
            <a:ext cx="3007555" cy="523220"/>
          </a:xfrm>
          <a:prstGeom prst="rect">
            <a:avLst/>
          </a:prstGeom>
        </p:spPr>
        <p:txBody>
          <a:bodyPr wrap="none">
            <a:spAutoFit/>
          </a:bodyPr>
          <a:lstStyle/>
          <a:p>
            <a:r>
              <a:rPr lang="es-ES" sz="2800" dirty="0" smtClean="0"/>
              <a:t>Caballo </a:t>
            </a:r>
            <a:r>
              <a:rPr lang="es-ES" sz="2800" dirty="0" smtClean="0"/>
              <a:t>de Troya</a:t>
            </a:r>
            <a:endParaRPr lang="es-ES" sz="2800" dirty="0"/>
          </a:p>
        </p:txBody>
      </p:sp>
      <p:sp>
        <p:nvSpPr>
          <p:cNvPr id="4" name="3 Rectángulo"/>
          <p:cNvSpPr/>
          <p:nvPr/>
        </p:nvSpPr>
        <p:spPr>
          <a:xfrm>
            <a:off x="285720" y="2214554"/>
            <a:ext cx="8286808" cy="3785652"/>
          </a:xfrm>
          <a:prstGeom prst="rect">
            <a:avLst/>
          </a:prstGeom>
        </p:spPr>
        <p:txBody>
          <a:bodyPr wrap="square">
            <a:spAutoFit/>
          </a:bodyPr>
          <a:lstStyle/>
          <a:p>
            <a:r>
              <a:rPr lang="es-ES" sz="2400" dirty="0" smtClean="0"/>
              <a:t>Los </a:t>
            </a:r>
            <a:r>
              <a:rPr lang="es-ES" sz="2400" i="1" dirty="0" smtClean="0"/>
              <a:t>caballos de Troya</a:t>
            </a:r>
            <a:r>
              <a:rPr lang="es-ES" sz="2400" dirty="0" smtClean="0"/>
              <a:t> son impostores, es decir, archivos que pretenden ser benignos pero que, de hecho, son perjudiciales. Una diferencia muy importante con respecto a los virus reales es que no se replican a sí mismos. Los caballos de Troya contienen código dañino que, cuando se activa, provoca pérdidas o incluso robo de datos. Para que un caballo de Troya se extienda es necesario dejarlo entrar en el sistema, por ejemplo abriendo un archivo adjunto de correo. Un ejemplo de caballo de Troya es </a:t>
            </a:r>
            <a:r>
              <a:rPr lang="es-ES" sz="2400" dirty="0" err="1" smtClean="0"/>
              <a:t>PWSteal.Trojan</a:t>
            </a:r>
            <a:r>
              <a:rPr lang="es-ES" sz="2400" dirty="0" smtClean="0"/>
              <a:t>.</a:t>
            </a:r>
            <a:endParaRPr lang="es-E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42910" y="428604"/>
            <a:ext cx="2702984" cy="523220"/>
          </a:xfrm>
          <a:prstGeom prst="rect">
            <a:avLst/>
          </a:prstGeom>
        </p:spPr>
        <p:txBody>
          <a:bodyPr wrap="none">
            <a:spAutoFit/>
          </a:bodyPr>
          <a:lstStyle/>
          <a:p>
            <a:r>
              <a:rPr lang="es-ES" sz="2800" b="1" dirty="0" smtClean="0"/>
              <a:t>Bomba </a:t>
            </a:r>
            <a:r>
              <a:rPr lang="es-ES" sz="2800" b="1" dirty="0" smtClean="0"/>
              <a:t>lógica</a:t>
            </a:r>
            <a:endParaRPr lang="es-ES" sz="2800" dirty="0"/>
          </a:p>
        </p:txBody>
      </p:sp>
      <p:sp>
        <p:nvSpPr>
          <p:cNvPr id="3" name="2 Rectángulo"/>
          <p:cNvSpPr/>
          <p:nvPr/>
        </p:nvSpPr>
        <p:spPr>
          <a:xfrm>
            <a:off x="642910" y="1428736"/>
            <a:ext cx="8072494" cy="2554545"/>
          </a:xfrm>
          <a:prstGeom prst="rect">
            <a:avLst/>
          </a:prstGeom>
        </p:spPr>
        <p:txBody>
          <a:bodyPr wrap="square">
            <a:spAutoFit/>
          </a:bodyPr>
          <a:lstStyle/>
          <a:p>
            <a:r>
              <a:rPr lang="es-ES" sz="3200" dirty="0" smtClean="0"/>
              <a:t>Una </a:t>
            </a:r>
            <a:r>
              <a:rPr lang="es-ES" sz="3200" b="1" dirty="0" smtClean="0"/>
              <a:t>bomba lógica</a:t>
            </a:r>
            <a:r>
              <a:rPr lang="es-ES" sz="3200" dirty="0" smtClean="0"/>
              <a:t>, libera su carga activa cuando se cumple una condición determinada, como cuando se alcanza una fecha u hora determinada o cuando se teclea una combinación de letras.</a:t>
            </a:r>
            <a:endParaRPr lang="es-ES"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14348" y="357166"/>
            <a:ext cx="1449436" cy="523220"/>
          </a:xfrm>
          <a:prstGeom prst="rect">
            <a:avLst/>
          </a:prstGeom>
        </p:spPr>
        <p:txBody>
          <a:bodyPr wrap="none">
            <a:spAutoFit/>
          </a:bodyPr>
          <a:lstStyle/>
          <a:p>
            <a:r>
              <a:rPr lang="es-ES" sz="2800" dirty="0" smtClean="0"/>
              <a:t>Gusano</a:t>
            </a:r>
            <a:endParaRPr lang="es-ES" sz="2800" dirty="0"/>
          </a:p>
        </p:txBody>
      </p:sp>
      <p:sp>
        <p:nvSpPr>
          <p:cNvPr id="3" name="2 Rectángulo"/>
          <p:cNvSpPr/>
          <p:nvPr/>
        </p:nvSpPr>
        <p:spPr>
          <a:xfrm>
            <a:off x="428596" y="1142984"/>
            <a:ext cx="8143932" cy="4893647"/>
          </a:xfrm>
          <a:prstGeom prst="rect">
            <a:avLst/>
          </a:prstGeom>
        </p:spPr>
        <p:txBody>
          <a:bodyPr wrap="square">
            <a:spAutoFit/>
          </a:bodyPr>
          <a:lstStyle/>
          <a:p>
            <a:r>
              <a:rPr lang="es-ES" sz="2400" dirty="0" smtClean="0"/>
              <a:t>Los </a:t>
            </a:r>
            <a:r>
              <a:rPr lang="es-ES" sz="2400" i="1" dirty="0" smtClean="0"/>
              <a:t>gusanos</a:t>
            </a:r>
            <a:r>
              <a:rPr lang="es-ES" sz="2400" dirty="0" smtClean="0"/>
              <a:t> son programas que se replican a sí mismos de sistema a sistema sin utilizar un archivo para hacerlo. En esto se diferencian de los virus, que necesitan extenderse mediante un archivo infectado. Aunque los gusanos generalmente se encuentran dentro de otros archivos, a menudo documentos de Word o Excel, existe una diferencia en la forma en que los gusanos y los virus utilizan el archivo que los alberga. Normalmente el gusano generará un documento que ya contendrá la macro del gusano dentro. Todo el documento viajará de un equipo a otro, de forma que el documento completo debe considerarse como gusano. </a:t>
            </a:r>
            <a:r>
              <a:rPr lang="es-ES" sz="2400" dirty="0" err="1" smtClean="0"/>
              <a:t>PrettyPark.Worm</a:t>
            </a:r>
            <a:r>
              <a:rPr lang="es-ES" sz="2400" dirty="0" smtClean="0"/>
              <a:t> es un buen ejemplo de gusano.</a:t>
            </a:r>
            <a:endParaRPr lang="es-E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42910" y="428604"/>
            <a:ext cx="1627369" cy="523220"/>
          </a:xfrm>
          <a:prstGeom prst="rect">
            <a:avLst/>
          </a:prstGeom>
        </p:spPr>
        <p:txBody>
          <a:bodyPr wrap="none">
            <a:spAutoFit/>
          </a:bodyPr>
          <a:lstStyle/>
          <a:p>
            <a:r>
              <a:rPr lang="es-ES" sz="2800" b="1" dirty="0" err="1" smtClean="0"/>
              <a:t>Adware</a:t>
            </a:r>
            <a:endParaRPr lang="es-ES" sz="2800" b="1" dirty="0"/>
          </a:p>
        </p:txBody>
      </p:sp>
      <p:sp>
        <p:nvSpPr>
          <p:cNvPr id="3" name="2 Rectángulo"/>
          <p:cNvSpPr/>
          <p:nvPr/>
        </p:nvSpPr>
        <p:spPr>
          <a:xfrm>
            <a:off x="571472" y="1071546"/>
            <a:ext cx="7858180" cy="5632311"/>
          </a:xfrm>
          <a:prstGeom prst="rect">
            <a:avLst/>
          </a:prstGeom>
        </p:spPr>
        <p:txBody>
          <a:bodyPr wrap="square">
            <a:spAutoFit/>
          </a:bodyPr>
          <a:lstStyle/>
          <a:p>
            <a:r>
              <a:rPr lang="es-ES" sz="2400" dirty="0" smtClean="0"/>
              <a:t>E</a:t>
            </a:r>
            <a:r>
              <a:rPr lang="es-ES" sz="2400" dirty="0" smtClean="0"/>
              <a:t>s </a:t>
            </a:r>
            <a:r>
              <a:rPr lang="es-ES" sz="2400" dirty="0" smtClean="0"/>
              <a:t>una aplicación que muestra publicidad y que suele acompañar a otros programas. Si bien esto puede hacerse, en algunas oportunidades, bajo el conocimiento del usuario, el problema radica en los casos en los cuales se recoge información sin consultar.</a:t>
            </a:r>
          </a:p>
          <a:p>
            <a:r>
              <a:rPr lang="es-ES" sz="2400" dirty="0" smtClean="0"/>
              <a:t>También pueden ser fuente de avisos engañosos. Por lo general los programas </a:t>
            </a:r>
            <a:r>
              <a:rPr lang="es-ES" sz="2400" dirty="0" err="1" smtClean="0"/>
              <a:t>adware</a:t>
            </a:r>
            <a:r>
              <a:rPr lang="es-ES" sz="2400" dirty="0" smtClean="0"/>
              <a:t> tiene la capacidad de conectarse a servidores en línea para obtener publicidades y enviar la información obtenida. Cabe aclarar que no toda aplicación que muestra algún tipo de publicidad incluye </a:t>
            </a:r>
            <a:r>
              <a:rPr lang="es-ES" sz="2400" dirty="0" err="1" smtClean="0"/>
              <a:t>adware</a:t>
            </a:r>
            <a:r>
              <a:rPr lang="es-ES" sz="2400" dirty="0" smtClean="0"/>
              <a:t> y esto, en muchos casos, se ha transformado en una controversia para determinar cuando un elemento se encuadra dentro de estas características.</a:t>
            </a:r>
            <a:endParaRPr lang="es-E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42910" y="285728"/>
            <a:ext cx="2501006" cy="646331"/>
          </a:xfrm>
          <a:prstGeom prst="rect">
            <a:avLst/>
          </a:prstGeom>
        </p:spPr>
        <p:txBody>
          <a:bodyPr wrap="none">
            <a:spAutoFit/>
          </a:bodyPr>
          <a:lstStyle/>
          <a:p>
            <a:r>
              <a:rPr lang="es-ES" sz="3600" b="1" dirty="0" err="1" smtClean="0"/>
              <a:t>Backdoor</a:t>
            </a:r>
            <a:endParaRPr lang="es-ES" sz="3600" b="1" dirty="0"/>
          </a:p>
        </p:txBody>
      </p:sp>
      <p:sp>
        <p:nvSpPr>
          <p:cNvPr id="3" name="2 Rectángulo"/>
          <p:cNvSpPr/>
          <p:nvPr/>
        </p:nvSpPr>
        <p:spPr>
          <a:xfrm>
            <a:off x="464315" y="928670"/>
            <a:ext cx="8215370" cy="4154984"/>
          </a:xfrm>
          <a:prstGeom prst="rect">
            <a:avLst/>
          </a:prstGeom>
        </p:spPr>
        <p:txBody>
          <a:bodyPr wrap="square">
            <a:spAutoFit/>
          </a:bodyPr>
          <a:lstStyle/>
          <a:p>
            <a:r>
              <a:rPr lang="es-ES" sz="2400" dirty="0" smtClean="0"/>
              <a:t>Una puerta trasera (también conocidos como </a:t>
            </a:r>
            <a:r>
              <a:rPr lang="es-ES" sz="2400" i="1" dirty="0" err="1" smtClean="0"/>
              <a:t>Backdoor</a:t>
            </a:r>
            <a:r>
              <a:rPr lang="es-ES" sz="2400" dirty="0" smtClean="0"/>
              <a:t>) es un software que permite el acceso al sistema de la computadora ignorando los procedimientos normales de autenticación o facilita la entrada a la información de un usuario sin su permiso o conocimiento. Como es el caso de </a:t>
            </a:r>
            <a:r>
              <a:rPr lang="es-ES" sz="2400" dirty="0" smtClean="0">
                <a:hlinkClick r:id="rId2" tooltip="E-mail"/>
              </a:rPr>
              <a:t>e-mail</a:t>
            </a:r>
            <a:r>
              <a:rPr lang="es-ES" sz="2400" dirty="0" smtClean="0"/>
              <a:t>, que aparentan ser enlaces a actualizaciones y que al pulsarla nos conecta a páginas similares a las originales, descargando archivos </a:t>
            </a:r>
            <a:r>
              <a:rPr lang="es-ES" sz="2400" dirty="0" err="1" smtClean="0"/>
              <a:t>backdoor</a:t>
            </a:r>
            <a:r>
              <a:rPr lang="es-ES" sz="2400" dirty="0" smtClean="0"/>
              <a:t> que al instalarlos, abrirá un puerto del equipo, dejándolo a expensas del autor del </a:t>
            </a:r>
            <a:r>
              <a:rPr lang="es-ES" sz="2400" b="1" dirty="0" smtClean="0"/>
              <a:t>malware</a:t>
            </a:r>
            <a:r>
              <a:rPr lang="es-ES" sz="2400" dirty="0" smtClean="0"/>
              <a:t> o para poder descargar otros códigos maliciosos.</a:t>
            </a:r>
            <a:endParaRPr lang="es-E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42910" y="214290"/>
            <a:ext cx="1079142" cy="461665"/>
          </a:xfrm>
          <a:prstGeom prst="rect">
            <a:avLst/>
          </a:prstGeom>
        </p:spPr>
        <p:txBody>
          <a:bodyPr wrap="none">
            <a:spAutoFit/>
          </a:bodyPr>
          <a:lstStyle/>
          <a:p>
            <a:r>
              <a:rPr lang="es-ES" sz="2400" b="1" dirty="0" err="1" smtClean="0"/>
              <a:t>Spam</a:t>
            </a:r>
            <a:endParaRPr lang="es-ES" sz="2400" b="1" dirty="0"/>
          </a:p>
        </p:txBody>
      </p:sp>
      <p:sp>
        <p:nvSpPr>
          <p:cNvPr id="3" name="2 Rectángulo"/>
          <p:cNvSpPr/>
          <p:nvPr/>
        </p:nvSpPr>
        <p:spPr>
          <a:xfrm>
            <a:off x="571472" y="1000108"/>
            <a:ext cx="8072494" cy="2862322"/>
          </a:xfrm>
          <a:prstGeom prst="rect">
            <a:avLst/>
          </a:prstGeom>
        </p:spPr>
        <p:txBody>
          <a:bodyPr wrap="square">
            <a:spAutoFit/>
          </a:bodyPr>
          <a:lstStyle/>
          <a:p>
            <a:r>
              <a:rPr lang="es-ES" sz="2000" dirty="0" smtClean="0"/>
              <a:t>Se le llama </a:t>
            </a:r>
            <a:r>
              <a:rPr lang="es-ES" sz="2000" dirty="0" err="1" smtClean="0">
                <a:hlinkClick r:id="rId2" tooltip="Spam"/>
              </a:rPr>
              <a:t>spam</a:t>
            </a:r>
            <a:r>
              <a:rPr lang="es-ES" sz="2000" dirty="0" smtClean="0"/>
              <a:t> a los e-</a:t>
            </a:r>
            <a:r>
              <a:rPr lang="es-ES" sz="2000" dirty="0" err="1" smtClean="0"/>
              <a:t>mailes</a:t>
            </a:r>
            <a:r>
              <a:rPr lang="es-ES" sz="2000" dirty="0" smtClean="0"/>
              <a:t> basura, que son enviados masivamente a direcciones electrónicas compradas por empresas con la finalidad de vender sus productos.</a:t>
            </a:r>
            <a:r>
              <a:rPr lang="es-ES" sz="2000" baseline="30000" dirty="0" smtClean="0">
                <a:hlinkClick r:id="rId3"/>
              </a:rPr>
              <a:t>[</a:t>
            </a:r>
            <a:r>
              <a:rPr lang="es-ES" sz="2000" dirty="0" smtClean="0"/>
              <a:t>Actualmente existen filtros que bloquean los </a:t>
            </a:r>
            <a:r>
              <a:rPr lang="es-ES" sz="2000" dirty="0" err="1" smtClean="0"/>
              <a:t>spam</a:t>
            </a:r>
            <a:r>
              <a:rPr lang="es-ES" sz="2000" dirty="0" smtClean="0"/>
              <a:t> en la mayoría de los servidores de correo, además de que muchos países ya cuentan con legislación contra el </a:t>
            </a:r>
            <a:r>
              <a:rPr lang="es-ES" sz="2000" dirty="0" err="1" smtClean="0"/>
              <a:t>spam</a:t>
            </a:r>
            <a:r>
              <a:rPr lang="es-ES" sz="2000" dirty="0" smtClean="0"/>
              <a:t>,</a:t>
            </a:r>
            <a:r>
              <a:rPr lang="es-ES" sz="2000" baseline="30000" dirty="0" smtClean="0">
                <a:hlinkClick r:id="rId4"/>
              </a:rPr>
              <a:t>[21]</a:t>
            </a:r>
            <a:r>
              <a:rPr lang="es-ES" sz="2000" dirty="0" smtClean="0"/>
              <a:t> México cuenta desde el 2000,con una ley en donde se prohíben las practicas comerciales no solicitas por correo </a:t>
            </a:r>
            <a:r>
              <a:rPr lang="es-ES" sz="2000" dirty="0" err="1" smtClean="0"/>
              <a:t>electrónicoSe</a:t>
            </a:r>
            <a:r>
              <a:rPr lang="es-ES" sz="2000" dirty="0" smtClean="0"/>
              <a:t> calcula que alrededor del 75% del correo electrónico que circula en la red son </a:t>
            </a:r>
            <a:r>
              <a:rPr lang="es-ES" sz="2000" dirty="0" err="1" smtClean="0"/>
              <a:t>spam</a:t>
            </a:r>
            <a:endParaRPr lang="es-E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57158" y="357166"/>
            <a:ext cx="1813317" cy="523220"/>
          </a:xfrm>
          <a:prstGeom prst="rect">
            <a:avLst/>
          </a:prstGeom>
        </p:spPr>
        <p:txBody>
          <a:bodyPr wrap="none">
            <a:spAutoFit/>
          </a:bodyPr>
          <a:lstStyle/>
          <a:p>
            <a:r>
              <a:rPr lang="es-ES" sz="2800" b="1" dirty="0" smtClean="0"/>
              <a:t>Spyware</a:t>
            </a:r>
            <a:endParaRPr lang="es-ES" sz="2800" b="1" dirty="0"/>
          </a:p>
        </p:txBody>
      </p:sp>
      <p:sp>
        <p:nvSpPr>
          <p:cNvPr id="3" name="2 Rectángulo"/>
          <p:cNvSpPr/>
          <p:nvPr/>
        </p:nvSpPr>
        <p:spPr>
          <a:xfrm>
            <a:off x="428596" y="1000108"/>
            <a:ext cx="8143932" cy="4154984"/>
          </a:xfrm>
          <a:prstGeom prst="rect">
            <a:avLst/>
          </a:prstGeom>
        </p:spPr>
        <p:txBody>
          <a:bodyPr wrap="square">
            <a:spAutoFit/>
          </a:bodyPr>
          <a:lstStyle/>
          <a:p>
            <a:r>
              <a:rPr lang="es-ES" sz="2400" dirty="0" smtClean="0"/>
              <a:t>Los </a:t>
            </a:r>
            <a:r>
              <a:rPr lang="es-ES" sz="2400" dirty="0" err="1" smtClean="0"/>
              <a:t>Spywares</a:t>
            </a:r>
            <a:r>
              <a:rPr lang="es-ES" sz="2400" dirty="0" smtClean="0"/>
              <a:t> o </a:t>
            </a:r>
            <a:r>
              <a:rPr lang="es-ES" sz="2400" dirty="0" smtClean="0">
                <a:hlinkClick r:id="rId2" tooltip="Programa espía"/>
              </a:rPr>
              <a:t>Programa espía</a:t>
            </a:r>
            <a:r>
              <a:rPr lang="es-ES" sz="2400" dirty="0" smtClean="0"/>
              <a:t>, son aplicaciones que se dedican a recopilar información del sistema en el que se encuentran instaladas(“husmean” la información que está en nuestro equipo) para luego enviarla a través de </a:t>
            </a:r>
            <a:r>
              <a:rPr lang="es-ES" sz="2400" dirty="0" smtClean="0"/>
              <a:t>Internet, generalmente </a:t>
            </a:r>
            <a:r>
              <a:rPr lang="es-ES" sz="2400" dirty="0" smtClean="0"/>
              <a:t>a alguna empresa de publicidad en algunos casos lo hacen para obtener direcciones de e-mail. Todas estas acciones se enmascaran tras confusas autorizaciones al instalar programas de terceros, por lo que rara vez el usuario es consciente de ello. Estos agentes espía, pueden ingresar a la PC por medio de otras aplicaciones.</a:t>
            </a:r>
            <a:endParaRPr lang="es-E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57158" y="357166"/>
            <a:ext cx="3286148" cy="830997"/>
          </a:xfrm>
          <a:prstGeom prst="rect">
            <a:avLst/>
          </a:prstGeom>
        </p:spPr>
        <p:txBody>
          <a:bodyPr wrap="square">
            <a:spAutoFit/>
          </a:bodyPr>
          <a:lstStyle/>
          <a:p>
            <a:r>
              <a:rPr lang="es-ES" sz="2400" b="1" dirty="0" smtClean="0"/>
              <a:t>Vías de infección</a:t>
            </a:r>
            <a:r>
              <a:rPr lang="es-ES" sz="2400" dirty="0" smtClean="0"/>
              <a:t> </a:t>
            </a:r>
            <a:br>
              <a:rPr lang="es-ES" sz="2400" dirty="0" smtClean="0"/>
            </a:br>
            <a:endParaRPr lang="es-ES" sz="2400" dirty="0"/>
          </a:p>
        </p:txBody>
      </p:sp>
      <p:sp>
        <p:nvSpPr>
          <p:cNvPr id="3" name="2 Rectángulo"/>
          <p:cNvSpPr/>
          <p:nvPr/>
        </p:nvSpPr>
        <p:spPr>
          <a:xfrm>
            <a:off x="357158" y="1000108"/>
            <a:ext cx="8215370" cy="3785652"/>
          </a:xfrm>
          <a:prstGeom prst="rect">
            <a:avLst/>
          </a:prstGeom>
        </p:spPr>
        <p:txBody>
          <a:bodyPr wrap="square">
            <a:spAutoFit/>
          </a:bodyPr>
          <a:lstStyle/>
          <a:p>
            <a:r>
              <a:rPr lang="es-ES" sz="2400" dirty="0" smtClean="0"/>
              <a:t>Internet y el correo electrónico han llegado a ser herramientas imprescindibles para todas las personas en cualquier ámbito de su vida, al representar una manera de acceso y difusión rápida y versátil. Pero al mismo tiempo, los virus evolucionan usando estas mismas vías para difundirse de forma masiva. Con el fin de cerrar el paso en cada una de las principales vías usadas por los virus para ingresar en las computadoras, se debe tener presente algunas precauciones específicas según sea el caso. </a:t>
            </a:r>
            <a:endParaRPr lang="es-E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14348" y="357166"/>
            <a:ext cx="7277954" cy="707886"/>
          </a:xfrm>
          <a:prstGeom prst="rect">
            <a:avLst/>
          </a:prstGeom>
          <a:noFill/>
        </p:spPr>
        <p:txBody>
          <a:bodyPr wrap="none" rtlCol="0">
            <a:spAutoFit/>
          </a:bodyPr>
          <a:lstStyle/>
          <a:p>
            <a:r>
              <a:rPr lang="es-ES_tradnl" sz="4000" dirty="0" smtClean="0"/>
              <a:t>¿Que es un virus Informático?</a:t>
            </a:r>
            <a:endParaRPr lang="es-ES" sz="4000" dirty="0"/>
          </a:p>
        </p:txBody>
      </p:sp>
      <p:sp>
        <p:nvSpPr>
          <p:cNvPr id="2051" name="Rectangle 3"/>
          <p:cNvSpPr>
            <a:spLocks noChangeArrowheads="1"/>
          </p:cNvSpPr>
          <p:nvPr/>
        </p:nvSpPr>
        <p:spPr bwMode="auto">
          <a:xfrm>
            <a:off x="285720" y="1500174"/>
            <a:ext cx="8358246"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32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En inform</a:t>
            </a:r>
            <a:r>
              <a:rPr kumimoji="0" lang="es-ES" sz="3200" b="0" i="0" u="none" strike="noStrike" cap="none" normalizeH="0" baseline="0" dirty="0" smtClean="0">
                <a:ln>
                  <a:noFill/>
                </a:ln>
                <a:solidFill>
                  <a:srgbClr val="445555"/>
                </a:solidFill>
                <a:effectLst/>
                <a:latin typeface="Calibri"/>
                <a:ea typeface="Calibri" pitchFamily="34" charset="0"/>
                <a:cs typeface="Arial" pitchFamily="34" charset="0"/>
              </a:rPr>
              <a:t>á</a:t>
            </a:r>
            <a:r>
              <a:rPr kumimoji="0" lang="es-ES" sz="32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tica se conoce como </a:t>
            </a:r>
            <a:r>
              <a:rPr kumimoji="0" lang="es-ES" sz="3200" b="0" i="0" u="none" strike="noStrike" cap="none" normalizeH="0" baseline="0" dirty="0" smtClean="0">
                <a:ln>
                  <a:noFill/>
                </a:ln>
                <a:solidFill>
                  <a:srgbClr val="445555"/>
                </a:solidFill>
                <a:effectLst/>
                <a:latin typeface="Calibri"/>
                <a:ea typeface="Calibri" pitchFamily="34" charset="0"/>
                <a:cs typeface="Arial" pitchFamily="34" charset="0"/>
              </a:rPr>
              <a:t> </a:t>
            </a:r>
            <a:r>
              <a:rPr kumimoji="0" lang="es-ES" sz="3200" b="1" i="0" u="none" strike="noStrike" cap="none" normalizeH="0" baseline="0" dirty="0" smtClean="0">
                <a:ln>
                  <a:noFill/>
                </a:ln>
                <a:solidFill>
                  <a:srgbClr val="445555"/>
                </a:solidFill>
                <a:effectLst/>
                <a:latin typeface="Georgia" pitchFamily="18" charset="0"/>
                <a:ea typeface="Calibri" pitchFamily="34" charset="0"/>
                <a:cs typeface="Arial" pitchFamily="34" charset="0"/>
              </a:rPr>
              <a:t>Virus</a:t>
            </a:r>
            <a:r>
              <a:rPr kumimoji="0" lang="es-ES" sz="32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 a un programa de ordenador que se reproduce a s</a:t>
            </a:r>
            <a:r>
              <a:rPr kumimoji="0" lang="es-ES" sz="3200" b="0" i="0" u="none" strike="noStrike" cap="none" normalizeH="0" baseline="0" dirty="0" smtClean="0">
                <a:ln>
                  <a:noFill/>
                </a:ln>
                <a:solidFill>
                  <a:srgbClr val="445555"/>
                </a:solidFill>
                <a:effectLst/>
                <a:latin typeface="Calibri"/>
                <a:ea typeface="Calibri" pitchFamily="34" charset="0"/>
                <a:cs typeface="Arial" pitchFamily="34" charset="0"/>
              </a:rPr>
              <a:t>í</a:t>
            </a:r>
            <a:r>
              <a:rPr kumimoji="0" lang="es-ES" sz="32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 mismo e interfiere con el </a:t>
            </a:r>
            <a:r>
              <a:rPr kumimoji="0" lang="es-ES" sz="3200" b="0" i="1" u="none" strike="noStrike" cap="none" normalizeH="0" baseline="0" dirty="0" smtClean="0">
                <a:ln>
                  <a:noFill/>
                </a:ln>
                <a:solidFill>
                  <a:srgbClr val="445555"/>
                </a:solidFill>
                <a:effectLst/>
                <a:latin typeface="Georgia" pitchFamily="18" charset="0"/>
                <a:ea typeface="Calibri" pitchFamily="34" charset="0"/>
                <a:cs typeface="Arial" pitchFamily="34" charset="0"/>
              </a:rPr>
              <a:t>hardware</a:t>
            </a:r>
            <a:r>
              <a:rPr kumimoji="0" lang="es-ES" sz="32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 de una computadora o con su </a:t>
            </a:r>
            <a:r>
              <a:rPr kumimoji="0" lang="es-ES" sz="3200" b="0" i="0" u="none" strike="noStrike" cap="none" normalizeH="0" baseline="0" dirty="0" smtClean="0">
                <a:ln>
                  <a:noFill/>
                </a:ln>
                <a:solidFill>
                  <a:srgbClr val="008040"/>
                </a:solidFill>
                <a:effectLst/>
                <a:latin typeface="Georgia" pitchFamily="18" charset="0"/>
                <a:ea typeface="Calibri" pitchFamily="34" charset="0"/>
                <a:cs typeface="Arial" pitchFamily="34" charset="0"/>
                <a:hlinkClick r:id="rId2"/>
              </a:rPr>
              <a:t>sistema operativo</a:t>
            </a:r>
            <a:r>
              <a:rPr kumimoji="0" lang="es-ES" sz="32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 (el </a:t>
            </a:r>
            <a:r>
              <a:rPr kumimoji="0" lang="es-ES" sz="3200" b="0" i="1" u="none" strike="noStrike" cap="none" normalizeH="0" baseline="0" dirty="0" smtClean="0">
                <a:ln>
                  <a:noFill/>
                </a:ln>
                <a:solidFill>
                  <a:srgbClr val="445555"/>
                </a:solidFill>
                <a:effectLst/>
                <a:latin typeface="Georgia" pitchFamily="18" charset="0"/>
                <a:ea typeface="Calibri" pitchFamily="34" charset="0"/>
                <a:cs typeface="Arial" pitchFamily="34" charset="0"/>
              </a:rPr>
              <a:t>software</a:t>
            </a:r>
            <a:r>
              <a:rPr kumimoji="0" lang="es-ES" sz="32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 b</a:t>
            </a:r>
            <a:r>
              <a:rPr kumimoji="0" lang="es-ES" sz="3200" b="0" i="0" u="none" strike="noStrike" cap="none" normalizeH="0" baseline="0" dirty="0" smtClean="0">
                <a:ln>
                  <a:noFill/>
                </a:ln>
                <a:solidFill>
                  <a:srgbClr val="445555"/>
                </a:solidFill>
                <a:effectLst/>
                <a:latin typeface="Calibri"/>
                <a:ea typeface="Calibri" pitchFamily="34" charset="0"/>
                <a:cs typeface="Arial" pitchFamily="34" charset="0"/>
              </a:rPr>
              <a:t>á</a:t>
            </a:r>
            <a:r>
              <a:rPr kumimoji="0" lang="es-ES" sz="32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sico que controla la computadora).</a:t>
            </a:r>
            <a:endParaRPr kumimoji="0" lang="es-ES" sz="6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 y="-24"/>
            <a:ext cx="9215502" cy="954107"/>
          </a:xfrm>
          <a:prstGeom prst="rect">
            <a:avLst/>
          </a:prstGeom>
        </p:spPr>
        <p:txBody>
          <a:bodyPr wrap="square">
            <a:spAutoFit/>
          </a:bodyPr>
          <a:lstStyle/>
          <a:p>
            <a:r>
              <a:rPr lang="es-ES" sz="2800" dirty="0" smtClean="0"/>
              <a:t>Algunos indicios de aviso de la presencia de virus son:</a:t>
            </a:r>
            <a:br>
              <a:rPr lang="es-ES" sz="2800" dirty="0" smtClean="0"/>
            </a:br>
            <a:endParaRPr lang="es-ES" sz="2800" dirty="0"/>
          </a:p>
        </p:txBody>
      </p:sp>
      <p:sp>
        <p:nvSpPr>
          <p:cNvPr id="3" name="2 Rectángulo"/>
          <p:cNvSpPr/>
          <p:nvPr/>
        </p:nvSpPr>
        <p:spPr>
          <a:xfrm>
            <a:off x="214282" y="642918"/>
            <a:ext cx="8715436" cy="6370975"/>
          </a:xfrm>
          <a:prstGeom prst="rect">
            <a:avLst/>
          </a:prstGeom>
        </p:spPr>
        <p:txBody>
          <a:bodyPr wrap="square">
            <a:spAutoFit/>
          </a:bodyPr>
          <a:lstStyle/>
          <a:p>
            <a:r>
              <a:rPr lang="es-ES" sz="2400" dirty="0" smtClean="0"/>
              <a:t>Las </a:t>
            </a:r>
            <a:r>
              <a:rPr lang="es-ES" sz="2400" dirty="0" smtClean="0"/>
              <a:t>operaciones informáticas parecen lentas</a:t>
            </a:r>
            <a:r>
              <a:rPr lang="es-ES" sz="2400" dirty="0" smtClean="0"/>
              <a:t>.</a:t>
            </a:r>
          </a:p>
          <a:p>
            <a:r>
              <a:rPr lang="es-ES" sz="2400" dirty="0" smtClean="0"/>
              <a:t/>
            </a:r>
            <a:br>
              <a:rPr lang="es-ES" sz="2400" dirty="0" smtClean="0"/>
            </a:br>
            <a:r>
              <a:rPr lang="es-ES" sz="2400" dirty="0" smtClean="0"/>
              <a:t>El </a:t>
            </a:r>
            <a:r>
              <a:rPr lang="es-ES" sz="2400" dirty="0" smtClean="0"/>
              <a:t>sistema operativo u otro programa, toma mucho tiempo en cargar sin razón aparente</a:t>
            </a:r>
            <a:r>
              <a:rPr lang="es-ES" sz="2400" dirty="0" smtClean="0"/>
              <a:t>.</a:t>
            </a:r>
          </a:p>
          <a:p>
            <a:r>
              <a:rPr lang="es-ES" sz="2400" dirty="0" smtClean="0"/>
              <a:t/>
            </a:r>
            <a:br>
              <a:rPr lang="es-ES" sz="2400" dirty="0" smtClean="0"/>
            </a:br>
            <a:r>
              <a:rPr lang="es-ES" sz="2400" dirty="0" smtClean="0"/>
              <a:t>Programas </a:t>
            </a:r>
            <a:r>
              <a:rPr lang="es-ES" sz="2400" dirty="0" smtClean="0"/>
              <a:t>que normalmente funcionan bien se comportan de manera anormal o se caen </a:t>
            </a:r>
            <a:r>
              <a:rPr lang="es-ES" sz="2400" dirty="0" smtClean="0"/>
              <a:t>sin motivo.</a:t>
            </a:r>
          </a:p>
          <a:p>
            <a:r>
              <a:rPr lang="es-ES" sz="2400" dirty="0" smtClean="0"/>
              <a:t/>
            </a:r>
            <a:br>
              <a:rPr lang="es-ES" sz="2400" dirty="0" smtClean="0"/>
            </a:br>
            <a:r>
              <a:rPr lang="es-ES" sz="2400" dirty="0" smtClean="0"/>
              <a:t>Se </a:t>
            </a:r>
            <a:r>
              <a:rPr lang="es-ES" sz="2400" dirty="0" smtClean="0"/>
              <a:t>generan mensajes no documentados</a:t>
            </a:r>
            <a:r>
              <a:rPr lang="es-ES" sz="2400" dirty="0" smtClean="0"/>
              <a:t>.</a:t>
            </a:r>
          </a:p>
          <a:p>
            <a:r>
              <a:rPr lang="es-ES" sz="2400" dirty="0" smtClean="0"/>
              <a:t/>
            </a:r>
            <a:br>
              <a:rPr lang="es-ES" sz="2400" dirty="0" smtClean="0"/>
            </a:br>
            <a:r>
              <a:rPr lang="es-ES" sz="2400" dirty="0" smtClean="0"/>
              <a:t>El </a:t>
            </a:r>
            <a:r>
              <a:rPr lang="es-ES" sz="2400" dirty="0" smtClean="0"/>
              <a:t>tamaño de los programas cambia sin razón aparente.</a:t>
            </a:r>
            <a:br>
              <a:rPr lang="es-ES" sz="2400" dirty="0" smtClean="0"/>
            </a:br>
            <a:r>
              <a:rPr lang="es-ES" sz="2400" dirty="0" smtClean="0"/>
              <a:t>Desaparición </a:t>
            </a:r>
            <a:r>
              <a:rPr lang="es-ES" sz="2400" dirty="0" smtClean="0"/>
              <a:t>de archivos misteriosamente</a:t>
            </a:r>
            <a:r>
              <a:rPr lang="es-ES" sz="2400" dirty="0" smtClean="0"/>
              <a:t>.</a:t>
            </a:r>
          </a:p>
          <a:p>
            <a:r>
              <a:rPr lang="es-ES" sz="2400" dirty="0" smtClean="0"/>
              <a:t/>
            </a:r>
            <a:br>
              <a:rPr lang="es-ES" sz="2400" dirty="0" smtClean="0"/>
            </a:br>
            <a:r>
              <a:rPr lang="es-ES" sz="2400" dirty="0" smtClean="0"/>
              <a:t>El </a:t>
            </a:r>
            <a:r>
              <a:rPr lang="es-ES" sz="2400" dirty="0" smtClean="0"/>
              <a:t>espacio en disco duro disminuye rápidamente, incluso se queda sin espacio o reporta falta </a:t>
            </a:r>
            <a:r>
              <a:rPr lang="es-ES" sz="2400" dirty="0" smtClean="0"/>
              <a:t>de</a:t>
            </a:r>
            <a:r>
              <a:rPr lang="es-ES" sz="2400" dirty="0" smtClean="0"/>
              <a:t> </a:t>
            </a:r>
            <a:r>
              <a:rPr lang="es-ES" sz="2400" dirty="0" smtClean="0"/>
              <a:t>espacio </a:t>
            </a:r>
            <a:r>
              <a:rPr lang="es-ES" sz="2400" dirty="0" smtClean="0"/>
              <a:t>sin que esto sea necesariamente </a:t>
            </a:r>
            <a:r>
              <a:rPr lang="es-ES" sz="2400" dirty="0" smtClean="0"/>
              <a:t>  así</a:t>
            </a:r>
            <a:r>
              <a:rPr lang="es-ES" sz="2400" dirty="0" smtClean="0"/>
              <a:t>.</a:t>
            </a:r>
            <a:br>
              <a:rPr lang="es-ES" sz="2400" dirty="0" smtClean="0"/>
            </a:br>
            <a:r>
              <a:rPr lang="es-ES" sz="2400" dirty="0" smtClean="0"/>
              <a:t>     </a:t>
            </a:r>
            <a:endParaRPr lang="es-E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28596" y="117693"/>
            <a:ext cx="8286808" cy="6740307"/>
          </a:xfrm>
          <a:prstGeom prst="rect">
            <a:avLst/>
          </a:prstGeom>
        </p:spPr>
        <p:txBody>
          <a:bodyPr wrap="square">
            <a:spAutoFit/>
          </a:bodyPr>
          <a:lstStyle/>
          <a:p>
            <a:r>
              <a:rPr lang="es-ES" sz="2400" dirty="0" smtClean="0"/>
              <a:t>La </a:t>
            </a:r>
            <a:r>
              <a:rPr lang="es-ES" sz="2400" dirty="0" smtClean="0"/>
              <a:t>luz del disco duro en la CPU continúa parpadeando aunque no se esté trabajando ni </a:t>
            </a:r>
            <a:r>
              <a:rPr lang="es-ES" sz="2400" dirty="0" smtClean="0"/>
              <a:t>haya protectores </a:t>
            </a:r>
            <a:r>
              <a:rPr lang="es-ES" sz="2400" dirty="0" smtClean="0"/>
              <a:t>de pantalla activados de manera inusual</a:t>
            </a:r>
            <a:r>
              <a:rPr lang="es-ES" sz="2400" dirty="0" smtClean="0"/>
              <a:t>.</a:t>
            </a:r>
          </a:p>
          <a:p>
            <a:r>
              <a:rPr lang="es-ES" sz="2400" dirty="0" smtClean="0"/>
              <a:t/>
            </a:r>
            <a:br>
              <a:rPr lang="es-ES" sz="2400" dirty="0" smtClean="0"/>
            </a:br>
            <a:r>
              <a:rPr lang="es-ES" sz="2400" dirty="0" smtClean="0"/>
              <a:t>Aparecen </a:t>
            </a:r>
            <a:r>
              <a:rPr lang="es-ES" sz="2400" dirty="0" smtClean="0"/>
              <a:t>archivos con nombres y extensiones </a:t>
            </a:r>
            <a:r>
              <a:rPr lang="es-ES" sz="2400" dirty="0" smtClean="0"/>
              <a:t>extrañas.</a:t>
            </a:r>
            <a:br>
              <a:rPr lang="es-ES" sz="2400" dirty="0" smtClean="0"/>
            </a:br>
            <a:r>
              <a:rPr lang="es-ES" sz="2400" dirty="0" smtClean="0"/>
              <a:t> Nombres</a:t>
            </a:r>
            <a:r>
              <a:rPr lang="es-ES" sz="2400" dirty="0" smtClean="0"/>
              <a:t>, extensiones, fechas, atributos, tamaño o datos cambian en archivos o directorios que </a:t>
            </a:r>
            <a:r>
              <a:rPr lang="es-ES" sz="2400" dirty="0" smtClean="0"/>
              <a:t>no </a:t>
            </a:r>
            <a:r>
              <a:rPr lang="es-ES" sz="2400" dirty="0" smtClean="0"/>
              <a:t>han sido modificados por los usuarios</a:t>
            </a:r>
            <a:r>
              <a:rPr lang="es-ES" sz="2400" dirty="0" smtClean="0"/>
              <a:t>.</a:t>
            </a:r>
          </a:p>
          <a:p>
            <a:r>
              <a:rPr lang="es-ES" sz="2400" dirty="0" smtClean="0"/>
              <a:t/>
            </a:r>
            <a:br>
              <a:rPr lang="es-ES" sz="2400" dirty="0" smtClean="0"/>
            </a:br>
            <a:r>
              <a:rPr lang="es-ES" sz="2400" dirty="0" smtClean="0"/>
              <a:t> </a:t>
            </a:r>
            <a:r>
              <a:rPr lang="es-ES" sz="2400" dirty="0" smtClean="0"/>
              <a:t>Aparecen </a:t>
            </a:r>
            <a:r>
              <a:rPr lang="es-ES" sz="2400" dirty="0" smtClean="0"/>
              <a:t>archivos de datos o directorios de origen desconocido</a:t>
            </a:r>
            <a:r>
              <a:rPr lang="es-ES" sz="2400" dirty="0" smtClean="0"/>
              <a:t>.</a:t>
            </a:r>
          </a:p>
          <a:p>
            <a:r>
              <a:rPr lang="es-ES" sz="2400" dirty="0" smtClean="0"/>
              <a:t/>
            </a:r>
            <a:br>
              <a:rPr lang="es-ES" sz="2400" dirty="0" smtClean="0"/>
            </a:br>
            <a:r>
              <a:rPr lang="es-ES" sz="2400" dirty="0" smtClean="0"/>
              <a:t> </a:t>
            </a:r>
            <a:r>
              <a:rPr lang="es-ES" sz="2400" dirty="0" smtClean="0"/>
              <a:t>Programas </a:t>
            </a:r>
            <a:r>
              <a:rPr lang="es-ES" sz="2400" dirty="0" smtClean="0"/>
              <a:t>aparentemente inofensivos que hacen travesuras divertidas, se </a:t>
            </a:r>
            <a:r>
              <a:rPr lang="es-ES" sz="2400" dirty="0" smtClean="0"/>
              <a:t>materializan  misteriosamente </a:t>
            </a:r>
            <a:r>
              <a:rPr lang="es-ES" sz="2400" dirty="0" smtClean="0"/>
              <a:t>sin que nadie reconozca haberlos instalado. </a:t>
            </a:r>
            <a:r>
              <a:rPr lang="es-ES" sz="2400" dirty="0" smtClean="0"/>
              <a:t>Por </a:t>
            </a:r>
            <a:r>
              <a:rPr lang="es-ES" sz="2400" dirty="0" smtClean="0"/>
              <a:t>ejemplo, agujeros negros, </a:t>
            </a:r>
            <a:r>
              <a:rPr lang="es-ES" sz="2400" dirty="0" smtClean="0"/>
              <a:t>pelotas </a:t>
            </a:r>
            <a:r>
              <a:rPr lang="es-ES" sz="2400" dirty="0" smtClean="0"/>
              <a:t>que rebotan, caras sonrientes o caracteres que caen, aparecen en pantalla.</a:t>
            </a:r>
            <a:br>
              <a:rPr lang="es-ES" sz="2400" dirty="0" smtClean="0"/>
            </a:br>
            <a:endParaRPr lang="es-E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imre.imre.oc.uh.cu/cmblog/wp-content/uploads/2008/08/virus-informatico.jpg"/>
          <p:cNvPicPr>
            <a:picLocks noChangeAspect="1" noChangeArrowheads="1"/>
          </p:cNvPicPr>
          <p:nvPr/>
        </p:nvPicPr>
        <p:blipFill>
          <a:blip r:embed="rId2" cstate="print"/>
          <a:srcRect/>
          <a:stretch>
            <a:fillRect/>
          </a:stretch>
        </p:blipFill>
        <p:spPr bwMode="auto">
          <a:xfrm>
            <a:off x="4429124" y="4324350"/>
            <a:ext cx="3238500" cy="2533650"/>
          </a:xfrm>
          <a:prstGeom prst="rect">
            <a:avLst/>
          </a:prstGeom>
          <a:noFill/>
        </p:spPr>
      </p:pic>
      <p:sp>
        <p:nvSpPr>
          <p:cNvPr id="1027" name="Rectangle 3"/>
          <p:cNvSpPr>
            <a:spLocks noChangeArrowheads="1"/>
          </p:cNvSpPr>
          <p:nvPr/>
        </p:nvSpPr>
        <p:spPr bwMode="auto">
          <a:xfrm>
            <a:off x="214282" y="357166"/>
            <a:ext cx="8643966"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4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Los </a:t>
            </a:r>
            <a:r>
              <a:rPr kumimoji="0" lang="es-ES" sz="2400" b="1" i="0" u="none" strike="noStrike" cap="none" normalizeH="0" baseline="0" dirty="0" smtClean="0">
                <a:ln>
                  <a:noFill/>
                </a:ln>
                <a:solidFill>
                  <a:srgbClr val="445555"/>
                </a:solidFill>
                <a:effectLst/>
                <a:latin typeface="Georgia" pitchFamily="18" charset="0"/>
                <a:ea typeface="Calibri" pitchFamily="34" charset="0"/>
                <a:cs typeface="Arial" pitchFamily="34" charset="0"/>
              </a:rPr>
              <a:t>virus</a:t>
            </a:r>
            <a:r>
              <a:rPr kumimoji="0" lang="es-ES" sz="24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 est</a:t>
            </a:r>
            <a:r>
              <a:rPr kumimoji="0" lang="es-ES" sz="2400" b="0" i="0" u="none" strike="noStrike" cap="none" normalizeH="0" baseline="0" dirty="0" smtClean="0">
                <a:ln>
                  <a:noFill/>
                </a:ln>
                <a:solidFill>
                  <a:srgbClr val="445555"/>
                </a:solidFill>
                <a:effectLst/>
                <a:latin typeface="Calibri"/>
                <a:ea typeface="Calibri" pitchFamily="34" charset="0"/>
                <a:cs typeface="Arial" pitchFamily="34" charset="0"/>
              </a:rPr>
              <a:t>á</a:t>
            </a:r>
            <a:r>
              <a:rPr kumimoji="0" lang="es-ES" sz="24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n dise</a:t>
            </a:r>
            <a:r>
              <a:rPr kumimoji="0" lang="es-ES" sz="2400" b="0" i="0" u="none" strike="noStrike" cap="none" normalizeH="0" baseline="0" dirty="0" smtClean="0">
                <a:ln>
                  <a:noFill/>
                </a:ln>
                <a:solidFill>
                  <a:srgbClr val="445555"/>
                </a:solidFill>
                <a:effectLst/>
                <a:latin typeface="Calibri"/>
                <a:ea typeface="Calibri" pitchFamily="34" charset="0"/>
                <a:cs typeface="Arial" pitchFamily="34" charset="0"/>
              </a:rPr>
              <a:t>ñ</a:t>
            </a:r>
            <a:r>
              <a:rPr kumimoji="0" lang="es-ES" sz="24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ados para reproducirse y evitar su detecci</a:t>
            </a:r>
            <a:r>
              <a:rPr kumimoji="0" lang="es-ES" sz="2400" b="0" i="0" u="none" strike="noStrike" cap="none" normalizeH="0" baseline="0" dirty="0" smtClean="0">
                <a:ln>
                  <a:noFill/>
                </a:ln>
                <a:solidFill>
                  <a:srgbClr val="445555"/>
                </a:solidFill>
                <a:effectLst/>
                <a:latin typeface="Calibri"/>
                <a:ea typeface="Calibri" pitchFamily="34" charset="0"/>
                <a:cs typeface="Arial" pitchFamily="34" charset="0"/>
              </a:rPr>
              <a:t>ó</a:t>
            </a:r>
            <a:r>
              <a:rPr kumimoji="0" lang="es-ES" sz="24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n.</a:t>
            </a:r>
          </a:p>
          <a:p>
            <a:pPr marL="0" marR="0" lvl="0" indent="0" algn="l" defTabSz="914400" rtl="0" eaLnBrk="1" fontAlgn="base" latinLnBrk="0" hangingPunct="1">
              <a:lnSpc>
                <a:spcPct val="100000"/>
              </a:lnSpc>
              <a:spcBef>
                <a:spcPct val="0"/>
              </a:spcBef>
              <a:spcAft>
                <a:spcPct val="0"/>
              </a:spcAft>
              <a:buClrTx/>
              <a:buSzTx/>
              <a:buFontTx/>
              <a:buNone/>
              <a:tabLst/>
            </a:pPr>
            <a:endParaRPr lang="es-ES" sz="2400" dirty="0">
              <a:solidFill>
                <a:srgbClr val="445555"/>
              </a:solidFill>
              <a:latin typeface="Georgia" pitchFamily="18"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ES" sz="24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 Como cualquier otro programa inform</a:t>
            </a:r>
            <a:r>
              <a:rPr kumimoji="0" lang="es-ES" sz="2400" b="0" i="0" u="none" strike="noStrike" cap="none" normalizeH="0" baseline="0" dirty="0" smtClean="0">
                <a:ln>
                  <a:noFill/>
                </a:ln>
                <a:solidFill>
                  <a:srgbClr val="445555"/>
                </a:solidFill>
                <a:effectLst/>
                <a:latin typeface="Calibri"/>
                <a:ea typeface="Calibri" pitchFamily="34" charset="0"/>
                <a:cs typeface="Arial" pitchFamily="34" charset="0"/>
              </a:rPr>
              <a:t>á</a:t>
            </a:r>
            <a:r>
              <a:rPr kumimoji="0" lang="es-ES" sz="24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tico, un virus debe ser ejecutado para que funcione: es decir, el ordenador debe cargar el virus desde </a:t>
            </a:r>
            <a:r>
              <a:rPr kumimoji="0" lang="es-ES" sz="2400" b="0" i="0" u="none" strike="noStrike" cap="none" normalizeH="0" baseline="0" dirty="0" smtClean="0">
                <a:ln>
                  <a:noFill/>
                </a:ln>
                <a:solidFill>
                  <a:srgbClr val="008040"/>
                </a:solidFill>
                <a:effectLst/>
                <a:latin typeface="Georgia" pitchFamily="18" charset="0"/>
                <a:ea typeface="Calibri" pitchFamily="34" charset="0"/>
                <a:cs typeface="Arial" pitchFamily="34" charset="0"/>
                <a:hlinkClick r:id="rId3"/>
              </a:rPr>
              <a:t>la memoria</a:t>
            </a:r>
            <a:r>
              <a:rPr kumimoji="0" lang="es-ES" sz="24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 del ordenador y seguir sus instrucciones. Estas instrucciones se conocen como carga activa del virus.</a:t>
            </a:r>
          </a:p>
          <a:p>
            <a:pPr marL="0" marR="0" lvl="0" indent="0" algn="l" defTabSz="914400" rtl="0" eaLnBrk="1" fontAlgn="base" latinLnBrk="0" hangingPunct="1">
              <a:lnSpc>
                <a:spcPct val="100000"/>
              </a:lnSpc>
              <a:spcBef>
                <a:spcPct val="0"/>
              </a:spcBef>
              <a:spcAft>
                <a:spcPct val="0"/>
              </a:spcAft>
              <a:buClrTx/>
              <a:buSzTx/>
              <a:buFontTx/>
              <a:buNone/>
              <a:tabLst/>
            </a:pPr>
            <a:endParaRPr lang="es-ES" sz="2400" dirty="0">
              <a:solidFill>
                <a:srgbClr val="445555"/>
              </a:solidFill>
              <a:latin typeface="Georgia" pitchFamily="18"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ES" sz="24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Un virus trastorna o modifica </a:t>
            </a:r>
            <a:r>
              <a:rPr kumimoji="0" lang="es-ES" sz="2400" b="0" i="0" u="none" strike="noStrike" cap="none" normalizeH="0" baseline="0" dirty="0" smtClean="0">
                <a:ln>
                  <a:noFill/>
                </a:ln>
                <a:solidFill>
                  <a:srgbClr val="008040"/>
                </a:solidFill>
                <a:effectLst/>
                <a:latin typeface="Georgia" pitchFamily="18" charset="0"/>
                <a:ea typeface="Calibri" pitchFamily="34" charset="0"/>
                <a:cs typeface="Arial" pitchFamily="34" charset="0"/>
                <a:hlinkClick r:id="rId4"/>
              </a:rPr>
              <a:t>archivos</a:t>
            </a:r>
            <a:r>
              <a:rPr kumimoji="0" lang="es-ES" sz="24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 de datos, presenta un determinado mensaje o provoca fallos en el sistema operativo.</a:t>
            </a:r>
            <a:endParaRPr kumimoji="0" lang="es-ES" sz="4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214282" y="357166"/>
            <a:ext cx="8429684"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800" b="1" i="0" u="none" strike="noStrike" cap="none" normalizeH="0" baseline="0" dirty="0" smtClean="0">
                <a:ln>
                  <a:noFill/>
                </a:ln>
                <a:solidFill>
                  <a:srgbClr val="445555"/>
                </a:solidFill>
                <a:effectLst/>
                <a:latin typeface="Georgia" pitchFamily="18" charset="0"/>
                <a:ea typeface="Calibri" pitchFamily="34" charset="0"/>
                <a:cs typeface="Arial" pitchFamily="34" charset="0"/>
              </a:rPr>
              <a:t>Los virus funcionan, se reproducen y liberan sus cargas activas s</a:t>
            </a:r>
            <a:r>
              <a:rPr kumimoji="0" lang="es-ES" sz="2800" b="1" i="0" u="none" strike="noStrike" cap="none" normalizeH="0" baseline="0" dirty="0" smtClean="0">
                <a:ln>
                  <a:noFill/>
                </a:ln>
                <a:solidFill>
                  <a:srgbClr val="445555"/>
                </a:solidFill>
                <a:effectLst/>
                <a:latin typeface="Calibri"/>
                <a:ea typeface="Calibri" pitchFamily="34" charset="0"/>
                <a:cs typeface="Arial" pitchFamily="34" charset="0"/>
              </a:rPr>
              <a:t>ó</a:t>
            </a:r>
            <a:r>
              <a:rPr kumimoji="0" lang="es-ES" sz="2800" b="1" i="0" u="none" strike="noStrike" cap="none" normalizeH="0" baseline="0" dirty="0" smtClean="0">
                <a:ln>
                  <a:noFill/>
                </a:ln>
                <a:solidFill>
                  <a:srgbClr val="445555"/>
                </a:solidFill>
                <a:effectLst/>
                <a:latin typeface="Georgia" pitchFamily="18" charset="0"/>
                <a:ea typeface="Calibri" pitchFamily="34" charset="0"/>
                <a:cs typeface="Arial" pitchFamily="34" charset="0"/>
              </a:rPr>
              <a:t>lo cuando se ejecutan.</a:t>
            </a:r>
            <a:r>
              <a:rPr kumimoji="0" lang="es-ES" sz="28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lang="es-ES" sz="2000" dirty="0">
              <a:solidFill>
                <a:srgbClr val="445555"/>
              </a:solidFill>
              <a:latin typeface="Georgia" pitchFamily="18" charset="0"/>
              <a:ea typeface="Calibri"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s-ES" sz="28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Por eso, si un ordenador est</a:t>
            </a:r>
            <a:r>
              <a:rPr kumimoji="0" lang="es-ES" sz="2800" b="0" i="0" u="none" strike="noStrike" cap="none" normalizeH="0" baseline="0" dirty="0" smtClean="0">
                <a:ln>
                  <a:noFill/>
                </a:ln>
                <a:solidFill>
                  <a:srgbClr val="445555"/>
                </a:solidFill>
                <a:effectLst/>
                <a:latin typeface="Calibri"/>
                <a:ea typeface="Calibri" pitchFamily="34" charset="0"/>
                <a:cs typeface="Arial" pitchFamily="34" charset="0"/>
              </a:rPr>
              <a:t>á</a:t>
            </a:r>
            <a:r>
              <a:rPr kumimoji="0" lang="es-ES" sz="28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 simplemente conectado a una red inform</a:t>
            </a:r>
            <a:r>
              <a:rPr kumimoji="0" lang="es-ES" sz="2800" b="0" i="0" u="none" strike="noStrike" cap="none" normalizeH="0" baseline="0" dirty="0" smtClean="0">
                <a:ln>
                  <a:noFill/>
                </a:ln>
                <a:solidFill>
                  <a:srgbClr val="445555"/>
                </a:solidFill>
                <a:effectLst/>
                <a:latin typeface="Calibri"/>
                <a:ea typeface="Calibri" pitchFamily="34" charset="0"/>
                <a:cs typeface="Arial" pitchFamily="34" charset="0"/>
              </a:rPr>
              <a:t>á</a:t>
            </a:r>
            <a:r>
              <a:rPr kumimoji="0" lang="es-ES" sz="28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tica infectada o se limita a cargar un programa infectado, no se infectar</a:t>
            </a:r>
            <a:r>
              <a:rPr kumimoji="0" lang="es-ES" sz="2800" b="0" i="0" u="none" strike="noStrike" cap="none" normalizeH="0" baseline="0" dirty="0" smtClean="0">
                <a:ln>
                  <a:noFill/>
                </a:ln>
                <a:solidFill>
                  <a:srgbClr val="445555"/>
                </a:solidFill>
                <a:effectLst/>
                <a:latin typeface="Calibri"/>
                <a:ea typeface="Calibri" pitchFamily="34" charset="0"/>
                <a:cs typeface="Arial" pitchFamily="34" charset="0"/>
              </a:rPr>
              <a:t>á</a:t>
            </a:r>
            <a:r>
              <a:rPr kumimoji="0" lang="es-ES" sz="28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 necesariamente. </a:t>
            </a:r>
          </a:p>
          <a:p>
            <a:pPr marL="0" marR="0" lvl="0" indent="0" algn="just" defTabSz="914400" rtl="0" eaLnBrk="1" fontAlgn="base" latinLnBrk="0" hangingPunct="1">
              <a:lnSpc>
                <a:spcPct val="100000"/>
              </a:lnSpc>
              <a:spcBef>
                <a:spcPct val="0"/>
              </a:spcBef>
              <a:spcAft>
                <a:spcPct val="0"/>
              </a:spcAft>
              <a:buClrTx/>
              <a:buSzTx/>
              <a:buFontTx/>
              <a:buNone/>
              <a:tabLst/>
            </a:pPr>
            <a:endParaRPr lang="es-ES" sz="2800" dirty="0">
              <a:solidFill>
                <a:srgbClr val="445555"/>
              </a:solidFill>
              <a:latin typeface="Georgia" pitchFamily="18" charset="0"/>
              <a:ea typeface="Calibri"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s-ES" sz="28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Normalmente, un usuario no ejecuta conscientemente un c</a:t>
            </a:r>
            <a:r>
              <a:rPr kumimoji="0" lang="es-ES" sz="2800" b="0" i="0" u="none" strike="noStrike" cap="none" normalizeH="0" baseline="0" dirty="0" smtClean="0">
                <a:ln>
                  <a:noFill/>
                </a:ln>
                <a:solidFill>
                  <a:srgbClr val="445555"/>
                </a:solidFill>
                <a:effectLst/>
                <a:latin typeface="Calibri"/>
                <a:ea typeface="Calibri" pitchFamily="34" charset="0"/>
                <a:cs typeface="Arial" pitchFamily="34" charset="0"/>
              </a:rPr>
              <a:t>ó</a:t>
            </a:r>
            <a:r>
              <a:rPr kumimoji="0" lang="es-ES" sz="28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digo inform</a:t>
            </a:r>
            <a:r>
              <a:rPr kumimoji="0" lang="es-ES" sz="2800" b="0" i="0" u="none" strike="noStrike" cap="none" normalizeH="0" baseline="0" dirty="0" smtClean="0">
                <a:ln>
                  <a:noFill/>
                </a:ln>
                <a:solidFill>
                  <a:srgbClr val="445555"/>
                </a:solidFill>
                <a:effectLst/>
                <a:latin typeface="Calibri"/>
                <a:ea typeface="Calibri" pitchFamily="34" charset="0"/>
                <a:cs typeface="Arial" pitchFamily="34" charset="0"/>
              </a:rPr>
              <a:t>á</a:t>
            </a:r>
            <a:r>
              <a:rPr kumimoji="0" lang="es-ES" sz="28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tico potencialmente nocivo; sin embargo, los virus enga</a:t>
            </a:r>
            <a:r>
              <a:rPr kumimoji="0" lang="es-ES" sz="2800" b="0" i="0" u="none" strike="noStrike" cap="none" normalizeH="0" baseline="0" dirty="0" smtClean="0">
                <a:ln>
                  <a:noFill/>
                </a:ln>
                <a:solidFill>
                  <a:srgbClr val="445555"/>
                </a:solidFill>
                <a:effectLst/>
                <a:latin typeface="Calibri"/>
                <a:ea typeface="Calibri" pitchFamily="34" charset="0"/>
                <a:cs typeface="Arial" pitchFamily="34" charset="0"/>
              </a:rPr>
              <a:t>ñ</a:t>
            </a:r>
            <a:r>
              <a:rPr kumimoji="0" lang="es-ES" sz="28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an frecuentemente al sistema operativo de </a:t>
            </a:r>
            <a:r>
              <a:rPr kumimoji="0" lang="es-ES" sz="2800" b="0" i="0" u="none" strike="noStrike" cap="none" normalizeH="0" baseline="0" dirty="0" smtClean="0">
                <a:ln>
                  <a:noFill/>
                </a:ln>
                <a:solidFill>
                  <a:srgbClr val="008040"/>
                </a:solidFill>
                <a:effectLst/>
                <a:latin typeface="Georgia" pitchFamily="18" charset="0"/>
                <a:ea typeface="Calibri" pitchFamily="34" charset="0"/>
                <a:cs typeface="Arial" pitchFamily="34" charset="0"/>
                <a:hlinkClick r:id="rId2"/>
              </a:rPr>
              <a:t>la computadora</a:t>
            </a:r>
            <a:r>
              <a:rPr kumimoji="0" lang="es-ES" sz="28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 o al usuario inform</a:t>
            </a:r>
            <a:r>
              <a:rPr kumimoji="0" lang="es-ES" sz="2800" b="0" i="0" u="none" strike="noStrike" cap="none" normalizeH="0" baseline="0" dirty="0" smtClean="0">
                <a:ln>
                  <a:noFill/>
                </a:ln>
                <a:solidFill>
                  <a:srgbClr val="445555"/>
                </a:solidFill>
                <a:effectLst/>
                <a:latin typeface="Calibri"/>
                <a:ea typeface="Calibri" pitchFamily="34" charset="0"/>
                <a:cs typeface="Arial" pitchFamily="34" charset="0"/>
              </a:rPr>
              <a:t>á</a:t>
            </a:r>
            <a:r>
              <a:rPr kumimoji="0" lang="es-ES" sz="28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tico para que ejecute el programa viral.</a:t>
            </a:r>
            <a:endParaRPr kumimoji="0" lang="es-ES" sz="5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142844" y="214290"/>
            <a:ext cx="8429684"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28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Algunos virus tienen la capacidad de adherirse a programas leg</a:t>
            </a:r>
            <a:r>
              <a:rPr kumimoji="0" lang="es-ES" sz="2800" b="0" i="0" u="none" strike="noStrike" cap="none" normalizeH="0" baseline="0" dirty="0" smtClean="0">
                <a:ln>
                  <a:noFill/>
                </a:ln>
                <a:solidFill>
                  <a:srgbClr val="445555"/>
                </a:solidFill>
                <a:effectLst/>
                <a:latin typeface="Calibri"/>
                <a:ea typeface="Calibri" pitchFamily="34" charset="0"/>
                <a:cs typeface="Arial" pitchFamily="34" charset="0"/>
              </a:rPr>
              <a:t>í</a:t>
            </a:r>
            <a:r>
              <a:rPr kumimoji="0" lang="es-ES" sz="28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timos. Esta adhesi</a:t>
            </a:r>
            <a:r>
              <a:rPr kumimoji="0" lang="es-ES" sz="2800" b="0" i="0" u="none" strike="noStrike" cap="none" normalizeH="0" baseline="0" dirty="0" smtClean="0">
                <a:ln>
                  <a:noFill/>
                </a:ln>
                <a:solidFill>
                  <a:srgbClr val="445555"/>
                </a:solidFill>
                <a:effectLst/>
                <a:latin typeface="Calibri"/>
                <a:ea typeface="Calibri" pitchFamily="34" charset="0"/>
                <a:cs typeface="Arial" pitchFamily="34" charset="0"/>
              </a:rPr>
              <a:t>ó</a:t>
            </a:r>
            <a:r>
              <a:rPr kumimoji="0" lang="es-ES" sz="28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n puede producirse cuando se crea, abre o modifica el programa leg</a:t>
            </a:r>
            <a:r>
              <a:rPr kumimoji="0" lang="es-ES" sz="2800" b="0" i="0" u="none" strike="noStrike" cap="none" normalizeH="0" baseline="0" dirty="0" smtClean="0">
                <a:ln>
                  <a:noFill/>
                </a:ln>
                <a:solidFill>
                  <a:srgbClr val="445555"/>
                </a:solidFill>
                <a:effectLst/>
                <a:latin typeface="Calibri"/>
                <a:ea typeface="Calibri" pitchFamily="34" charset="0"/>
                <a:cs typeface="Arial" pitchFamily="34" charset="0"/>
              </a:rPr>
              <a:t>í</a:t>
            </a:r>
            <a:r>
              <a:rPr kumimoji="0" lang="es-ES" sz="28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timo. Cuando se ejecuta dicho programa, lo mismo ocurre con el virus. Los virus tambi</a:t>
            </a:r>
            <a:r>
              <a:rPr kumimoji="0" lang="es-ES" sz="2800" b="0" i="0" u="none" strike="noStrike" cap="none" normalizeH="0" baseline="0" dirty="0" smtClean="0">
                <a:ln>
                  <a:noFill/>
                </a:ln>
                <a:solidFill>
                  <a:srgbClr val="445555"/>
                </a:solidFill>
                <a:effectLst/>
                <a:latin typeface="Calibri"/>
                <a:ea typeface="Calibri" pitchFamily="34" charset="0"/>
                <a:cs typeface="Arial" pitchFamily="34" charset="0"/>
              </a:rPr>
              <a:t>é</a:t>
            </a:r>
            <a:r>
              <a:rPr kumimoji="0" lang="es-ES" sz="28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n pueden residir en las partes del disco duro o flexible que cargan y ejecutan el sistema operativo cuando se arranca el ordenador, por lo que dichos virus se ejecutan autom</a:t>
            </a:r>
            <a:r>
              <a:rPr kumimoji="0" lang="es-ES" sz="2800" b="0" i="0" u="none" strike="noStrike" cap="none" normalizeH="0" baseline="0" dirty="0" smtClean="0">
                <a:ln>
                  <a:noFill/>
                </a:ln>
                <a:solidFill>
                  <a:srgbClr val="445555"/>
                </a:solidFill>
                <a:effectLst/>
                <a:latin typeface="Calibri"/>
                <a:ea typeface="Calibri" pitchFamily="34" charset="0"/>
                <a:cs typeface="Arial" pitchFamily="34" charset="0"/>
              </a:rPr>
              <a:t>á</a:t>
            </a:r>
            <a:r>
              <a:rPr kumimoji="0" lang="es-ES" sz="28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ticamente. En las redes inform</a:t>
            </a:r>
            <a:r>
              <a:rPr kumimoji="0" lang="es-ES" sz="2800" b="0" i="0" u="none" strike="noStrike" cap="none" normalizeH="0" baseline="0" dirty="0" smtClean="0">
                <a:ln>
                  <a:noFill/>
                </a:ln>
                <a:solidFill>
                  <a:srgbClr val="445555"/>
                </a:solidFill>
                <a:effectLst/>
                <a:latin typeface="Calibri"/>
                <a:ea typeface="Calibri" pitchFamily="34" charset="0"/>
                <a:cs typeface="Arial" pitchFamily="34" charset="0"/>
              </a:rPr>
              <a:t>á</a:t>
            </a:r>
            <a:r>
              <a:rPr kumimoji="0" lang="es-ES" sz="28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ticas, algunos virus se ocultan en el </a:t>
            </a:r>
            <a:r>
              <a:rPr kumimoji="0" lang="es-ES" sz="2800" b="0" i="1" u="none" strike="noStrike" cap="none" normalizeH="0" baseline="0" dirty="0" smtClean="0">
                <a:ln>
                  <a:noFill/>
                </a:ln>
                <a:solidFill>
                  <a:srgbClr val="445555"/>
                </a:solidFill>
                <a:effectLst/>
                <a:latin typeface="Georgia" pitchFamily="18" charset="0"/>
                <a:ea typeface="Calibri" pitchFamily="34" charset="0"/>
                <a:cs typeface="Arial" pitchFamily="34" charset="0"/>
              </a:rPr>
              <a:t>software</a:t>
            </a:r>
            <a:r>
              <a:rPr kumimoji="0" lang="es-ES" sz="28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 que permite al usuario conectarse al sistema.</a:t>
            </a:r>
            <a:endParaRPr kumimoji="0" lang="es-ES" sz="5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500034" y="1356168"/>
            <a:ext cx="7786710" cy="52322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s-ES" sz="2400" b="0" i="0" u="none" strike="noStrike" cap="none" normalizeH="0" baseline="0" dirty="0" smtClean="0">
                <a:ln>
                  <a:noFill/>
                </a:ln>
                <a:solidFill>
                  <a:srgbClr val="445555"/>
                </a:solidFill>
                <a:effectLst/>
                <a:latin typeface="Calibri"/>
                <a:ea typeface="Calibri" pitchFamily="34" charset="0"/>
                <a:cs typeface="Arial" pitchFamily="34" charset="0"/>
              </a:rPr>
              <a:t> </a:t>
            </a:r>
            <a:r>
              <a:rPr kumimoji="0" lang="es-ES" sz="24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Existen </a:t>
            </a:r>
            <a:r>
              <a:rPr kumimoji="0" lang="es-ES" sz="2400" b="1" i="0" u="none" strike="noStrike" cap="none" normalizeH="0" baseline="0" dirty="0" smtClean="0">
                <a:ln>
                  <a:noFill/>
                </a:ln>
                <a:solidFill>
                  <a:srgbClr val="445555"/>
                </a:solidFill>
                <a:effectLst/>
                <a:latin typeface="Georgia" pitchFamily="18" charset="0"/>
                <a:ea typeface="Calibri" pitchFamily="34" charset="0"/>
                <a:cs typeface="Arial" pitchFamily="34" charset="0"/>
              </a:rPr>
              <a:t>cinco </a:t>
            </a:r>
            <a:r>
              <a:rPr kumimoji="0" lang="es-ES" sz="2400" b="1" i="0" u="none" strike="noStrike" cap="none" normalizeH="0" baseline="0" dirty="0" smtClean="0">
                <a:ln>
                  <a:noFill/>
                </a:ln>
                <a:solidFill>
                  <a:srgbClr val="445555"/>
                </a:solidFill>
                <a:effectLst/>
                <a:latin typeface="Georgia" pitchFamily="18" charset="0"/>
                <a:ea typeface="Calibri" pitchFamily="34" charset="0"/>
                <a:cs typeface="Arial" pitchFamily="34" charset="0"/>
              </a:rPr>
              <a:t>categor</a:t>
            </a:r>
            <a:r>
              <a:rPr kumimoji="0" lang="es-ES" sz="2400" b="1" i="0" u="none" strike="noStrike" cap="none" normalizeH="0" baseline="0" dirty="0" smtClean="0">
                <a:ln>
                  <a:noFill/>
                </a:ln>
                <a:solidFill>
                  <a:srgbClr val="445555"/>
                </a:solidFill>
                <a:effectLst/>
                <a:latin typeface="Calibri"/>
                <a:ea typeface="Calibri" pitchFamily="34" charset="0"/>
                <a:cs typeface="Arial" pitchFamily="34" charset="0"/>
              </a:rPr>
              <a:t>í</a:t>
            </a:r>
            <a:r>
              <a:rPr kumimoji="0" lang="es-ES" sz="2400" b="1" i="0" u="none" strike="noStrike" cap="none" normalizeH="0" baseline="0" dirty="0" smtClean="0">
                <a:ln>
                  <a:noFill/>
                </a:ln>
                <a:solidFill>
                  <a:srgbClr val="445555"/>
                </a:solidFill>
                <a:effectLst/>
                <a:latin typeface="Georgia" pitchFamily="18" charset="0"/>
                <a:ea typeface="Calibri" pitchFamily="34" charset="0"/>
                <a:cs typeface="Arial" pitchFamily="34" charset="0"/>
              </a:rPr>
              <a:t>as de virus</a:t>
            </a:r>
            <a:r>
              <a:rPr kumimoji="0" lang="es-ES" sz="2400" b="0" i="0" u="none" strike="noStrike" cap="none" normalizeH="0" baseline="0" dirty="0" smtClean="0">
                <a:ln>
                  <a:noFill/>
                </a:ln>
                <a:solidFill>
                  <a:srgbClr val="445555"/>
                </a:solidFill>
                <a:effectLst/>
                <a:latin typeface="Georgia" pitchFamily="18" charset="0"/>
                <a:ea typeface="Calibri"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tabLst>
                <a:tab pos="457200" algn="l"/>
              </a:tabLst>
            </a:pPr>
            <a:r>
              <a:rPr lang="es-ES" sz="2800" b="1" dirty="0" smtClean="0"/>
              <a:t>Virus </a:t>
            </a:r>
            <a:r>
              <a:rPr lang="es-ES" sz="2800" b="1" dirty="0" smtClean="0"/>
              <a:t>que infectan </a:t>
            </a:r>
            <a:r>
              <a:rPr lang="es-ES" sz="2800" b="1" dirty="0" smtClean="0"/>
              <a:t>archivos </a:t>
            </a:r>
          </a:p>
          <a:p>
            <a:pPr lvl="0" eaLnBrk="0" fontAlgn="base" hangingPunct="0">
              <a:spcBef>
                <a:spcPct val="0"/>
              </a:spcBef>
              <a:spcAft>
                <a:spcPct val="0"/>
              </a:spcAft>
              <a:tabLst>
                <a:tab pos="457200" algn="l"/>
              </a:tabLst>
            </a:pPr>
            <a:r>
              <a:rPr lang="es-ES" sz="2400" dirty="0" smtClean="0"/>
              <a:t>Este </a:t>
            </a:r>
            <a:r>
              <a:rPr lang="es-ES" sz="2400" dirty="0" smtClean="0"/>
              <a:t>tipo de virus ataca a los archivos de programa. Normalmente infectan el código ejecutable, contenido en archivos .</a:t>
            </a:r>
            <a:r>
              <a:rPr lang="es-ES" sz="2400" dirty="0" err="1" smtClean="0"/>
              <a:t>com</a:t>
            </a:r>
            <a:r>
              <a:rPr lang="es-ES" sz="2400" dirty="0" smtClean="0"/>
              <a:t> y .</a:t>
            </a:r>
            <a:r>
              <a:rPr lang="es-ES" sz="2400" dirty="0" err="1" smtClean="0"/>
              <a:t>exe</a:t>
            </a:r>
            <a:r>
              <a:rPr lang="es-ES" sz="2400" dirty="0" smtClean="0"/>
              <a:t>, por ejemplo. También pueden infectar otros archivos cuando se ejecuta un programa infectado desde un disquete, una unidad de disco duro o una red. Muchos de estos virus están residentes en memoria. Una vez que la memoria se infecta, cualquier archivo ejecutable que no esté infectado pasará a estarlo. Algunos ejemplos conocidos de virus de este tipo son </a:t>
            </a:r>
            <a:r>
              <a:rPr lang="es-ES" sz="2400" dirty="0" err="1" smtClean="0"/>
              <a:t>Jerusalem</a:t>
            </a:r>
            <a:r>
              <a:rPr lang="es-ES" sz="2400" dirty="0" smtClean="0"/>
              <a:t> y </a:t>
            </a:r>
            <a:r>
              <a:rPr lang="es-ES" sz="2400" dirty="0" err="1" smtClean="0"/>
              <a:t>Cascade</a:t>
            </a:r>
            <a:r>
              <a:rPr lang="es-ES" sz="2400" dirty="0" smtClean="0"/>
              <a:t>. </a:t>
            </a:r>
            <a:endParaRPr kumimoji="0" lang="es-ES" sz="4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2 Rectángulo"/>
          <p:cNvSpPr/>
          <p:nvPr/>
        </p:nvSpPr>
        <p:spPr>
          <a:xfrm>
            <a:off x="285720" y="500042"/>
            <a:ext cx="8001056" cy="954107"/>
          </a:xfrm>
          <a:prstGeom prst="rect">
            <a:avLst/>
          </a:prstGeom>
        </p:spPr>
        <p:txBody>
          <a:bodyPr wrap="square">
            <a:spAutoFit/>
          </a:bodyPr>
          <a:lstStyle/>
          <a:p>
            <a:pPr lvl="0" algn="ctr" fontAlgn="base">
              <a:spcBef>
                <a:spcPct val="0"/>
              </a:spcBef>
              <a:spcAft>
                <a:spcPct val="0"/>
              </a:spcAft>
              <a:tabLst>
                <a:tab pos="457200" algn="l"/>
              </a:tabLst>
            </a:pPr>
            <a:r>
              <a:rPr kumimoji="0" lang="es-ES" sz="2800" b="1" i="0" u="none" strike="noStrike" cap="none" normalizeH="0" baseline="0" dirty="0" smtClean="0">
                <a:ln>
                  <a:noFill/>
                </a:ln>
                <a:solidFill>
                  <a:srgbClr val="445555"/>
                </a:solidFill>
                <a:effectLst/>
                <a:latin typeface="Calibri"/>
                <a:ea typeface="Calibri" pitchFamily="34" charset="0"/>
                <a:cs typeface="Arial" pitchFamily="34" charset="0"/>
              </a:rPr>
              <a:t>¿</a:t>
            </a:r>
            <a:r>
              <a:rPr kumimoji="0" lang="es-ES" sz="2800" b="1" i="0" u="none" strike="noStrike" cap="none" normalizeH="0" baseline="0" dirty="0" smtClean="0">
                <a:ln>
                  <a:noFill/>
                </a:ln>
                <a:solidFill>
                  <a:srgbClr val="445555"/>
                </a:solidFill>
                <a:effectLst/>
                <a:latin typeface="Georgia" pitchFamily="18" charset="0"/>
                <a:ea typeface="Calibri" pitchFamily="34" charset="0"/>
                <a:cs typeface="Arial" pitchFamily="34" charset="0"/>
              </a:rPr>
              <a:t>CU</a:t>
            </a:r>
            <a:r>
              <a:rPr kumimoji="0" lang="es-ES" sz="2800" b="1" i="0" u="none" strike="noStrike" cap="none" normalizeH="0" baseline="0" dirty="0" smtClean="0">
                <a:ln>
                  <a:noFill/>
                </a:ln>
                <a:solidFill>
                  <a:srgbClr val="445555"/>
                </a:solidFill>
                <a:effectLst/>
                <a:latin typeface="Calibri"/>
                <a:ea typeface="Calibri" pitchFamily="34" charset="0"/>
                <a:cs typeface="Arial" pitchFamily="34" charset="0"/>
              </a:rPr>
              <a:t>Á</a:t>
            </a:r>
            <a:r>
              <a:rPr kumimoji="0" lang="es-ES" sz="2800" b="1" i="0" u="none" strike="noStrike" cap="none" normalizeH="0" baseline="0" dirty="0" smtClean="0">
                <a:ln>
                  <a:noFill/>
                </a:ln>
                <a:solidFill>
                  <a:srgbClr val="445555"/>
                </a:solidFill>
                <a:effectLst/>
                <a:latin typeface="Georgia" pitchFamily="18" charset="0"/>
                <a:ea typeface="Calibri" pitchFamily="34" charset="0"/>
                <a:cs typeface="Arial" pitchFamily="34" charset="0"/>
              </a:rPr>
              <a:t>NTAS ESPECIES DE VIRUS SE RECONOCEN EN EL MUNDO?</a:t>
            </a:r>
            <a:endParaRPr kumimoji="0" lang="es-E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142844" y="214290"/>
            <a:ext cx="8643966"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tabLst>
                <a:tab pos="457200" algn="l"/>
              </a:tabLst>
            </a:pPr>
            <a:r>
              <a:rPr lang="es-ES" sz="2400" b="1" dirty="0" smtClean="0"/>
              <a:t>Virus del sector de </a:t>
            </a:r>
            <a:r>
              <a:rPr lang="es-ES" sz="2400" b="1" dirty="0" smtClean="0"/>
              <a:t>arranque </a:t>
            </a:r>
          </a:p>
          <a:p>
            <a:pPr lvl="0" fontAlgn="base">
              <a:spcBef>
                <a:spcPct val="0"/>
              </a:spcBef>
              <a:spcAft>
                <a:spcPct val="0"/>
              </a:spcAft>
              <a:buFontTx/>
              <a:buChar char="•"/>
              <a:tabLst>
                <a:tab pos="457200" algn="l"/>
              </a:tabLst>
            </a:pPr>
            <a:endParaRPr lang="es-ES" sz="2400" b="1" dirty="0" smtClean="0"/>
          </a:p>
          <a:p>
            <a:pPr lvl="0" fontAlgn="base">
              <a:spcBef>
                <a:spcPct val="0"/>
              </a:spcBef>
              <a:spcAft>
                <a:spcPct val="0"/>
              </a:spcAft>
              <a:tabLst>
                <a:tab pos="457200" algn="l"/>
              </a:tabLst>
            </a:pPr>
            <a:r>
              <a:rPr lang="es-ES" sz="2000" dirty="0" smtClean="0"/>
              <a:t>Estos </a:t>
            </a:r>
            <a:r>
              <a:rPr lang="es-ES" sz="2000" dirty="0" smtClean="0"/>
              <a:t>virus infectan el área de sistema de un disco, es decir, el registro de arranque de los disquetes y los discos duros. Todos los disquetes y discos duros (incluidos los que sólo contienen datos) tienen un pequeño programa en el registro de arranque que se ejecuta cuando se inicia el equipo. Los virus del sector de arranque se copian en esta parte del disco y se activan cuando el usuario intenta iniciar el sistema desde el disco infectado. Estos virus están residentes en memoria por naturaleza. La mayoría se crearon para DOS, pero todos los equipos, independientemente del sistema operativo, son objetivos potenciales para este tipo de virus. Para que se produzca la infección basta con intentar iniciar el equipo con un disquete infectado. Posteriormente, mientras el virus permanezca en memoria, todos los disquetes que no estén protegidos contra escritura quedarán infectados al acceder a ellos. Algunos ejemplos de virus del sector de arranque son </a:t>
            </a:r>
            <a:r>
              <a:rPr lang="es-ES" sz="2000" dirty="0" err="1" smtClean="0"/>
              <a:t>Form</a:t>
            </a:r>
            <a:r>
              <a:rPr lang="es-ES" sz="2000" dirty="0" smtClean="0"/>
              <a:t>, Disk </a:t>
            </a:r>
            <a:r>
              <a:rPr lang="es-ES" sz="2000" dirty="0" err="1" smtClean="0"/>
              <a:t>Killer</a:t>
            </a:r>
            <a:r>
              <a:rPr lang="es-ES" sz="2000" dirty="0" smtClean="0"/>
              <a:t>, </a:t>
            </a:r>
            <a:r>
              <a:rPr lang="es-ES" sz="2000" dirty="0" err="1" smtClean="0"/>
              <a:t>Michelangelo</a:t>
            </a:r>
            <a:r>
              <a:rPr lang="es-ES" sz="2000" dirty="0" smtClean="0"/>
              <a:t> y </a:t>
            </a:r>
            <a:r>
              <a:rPr lang="es-ES" sz="2000" dirty="0" err="1" smtClean="0"/>
              <a:t>Stoned</a:t>
            </a:r>
            <a:r>
              <a:rPr lang="es-ES" sz="2000" dirty="0" smtClean="0"/>
              <a:t>.</a:t>
            </a:r>
            <a:endParaRPr kumimoji="0" lang="es-ES" sz="20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142844" y="357166"/>
            <a:ext cx="8465403"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tabLst>
                <a:tab pos="457200" algn="l"/>
              </a:tabLst>
            </a:pPr>
            <a:r>
              <a:rPr lang="es-ES" sz="2400" b="1" dirty="0" smtClean="0"/>
              <a:t>Virus del sector de arranque </a:t>
            </a:r>
            <a:r>
              <a:rPr lang="es-ES" sz="2400" b="1" dirty="0" smtClean="0"/>
              <a:t>maestro </a:t>
            </a:r>
          </a:p>
          <a:p>
            <a:pPr lvl="0" fontAlgn="base">
              <a:spcBef>
                <a:spcPct val="0"/>
              </a:spcBef>
              <a:spcAft>
                <a:spcPct val="0"/>
              </a:spcAft>
              <a:tabLst>
                <a:tab pos="457200" algn="l"/>
              </a:tabLst>
            </a:pPr>
            <a:endParaRPr lang="es-ES" sz="2400" b="1" dirty="0" smtClean="0"/>
          </a:p>
          <a:p>
            <a:pPr lvl="0" fontAlgn="base">
              <a:spcBef>
                <a:spcPct val="0"/>
              </a:spcBef>
              <a:spcAft>
                <a:spcPct val="0"/>
              </a:spcAft>
              <a:tabLst>
                <a:tab pos="457200" algn="l"/>
              </a:tabLst>
            </a:pPr>
            <a:r>
              <a:rPr lang="es-ES" sz="2400" dirty="0" smtClean="0"/>
              <a:t>Estos </a:t>
            </a:r>
            <a:r>
              <a:rPr lang="es-ES" sz="2400" dirty="0" smtClean="0"/>
              <a:t>virus están residentes en memoria e infectan los discos de la misma forma que los virus del sector de arranque. La diferencia entre ambos tipos de virus es el lugar en que se encuentra el código vírico. Los virus del sector de arranque maestro normalmente guardan una copia legítima del sector de arranque maestro en otra ubicación. </a:t>
            </a:r>
            <a:r>
              <a:rPr lang="es-ES" sz="2400" dirty="0" smtClean="0"/>
              <a:t>Algunos </a:t>
            </a:r>
            <a:r>
              <a:rPr lang="es-ES" sz="2400" dirty="0" smtClean="0"/>
              <a:t>ejemplos de virus del sector de arranque maestro son NYB, </a:t>
            </a:r>
            <a:r>
              <a:rPr lang="es-ES" sz="2400" dirty="0" err="1" smtClean="0"/>
              <a:t>AntiExe</a:t>
            </a:r>
            <a:r>
              <a:rPr lang="es-ES" sz="2400" dirty="0" smtClean="0"/>
              <a:t> y </a:t>
            </a:r>
            <a:r>
              <a:rPr lang="es-ES" sz="2400" dirty="0" err="1" smtClean="0"/>
              <a:t>Unashamed</a:t>
            </a:r>
            <a:r>
              <a:rPr lang="es-ES" sz="2400" dirty="0" smtClean="0"/>
              <a:t>.</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00034" y="285728"/>
            <a:ext cx="3145413" cy="584775"/>
          </a:xfrm>
          <a:prstGeom prst="rect">
            <a:avLst/>
          </a:prstGeom>
        </p:spPr>
        <p:txBody>
          <a:bodyPr wrap="none">
            <a:spAutoFit/>
          </a:bodyPr>
          <a:lstStyle/>
          <a:p>
            <a:r>
              <a:rPr lang="es-ES" sz="3200" dirty="0" smtClean="0"/>
              <a:t>Virus múltiples</a:t>
            </a:r>
            <a:endParaRPr lang="es-ES" sz="3200" dirty="0"/>
          </a:p>
        </p:txBody>
      </p:sp>
      <p:sp>
        <p:nvSpPr>
          <p:cNvPr id="3" name="2 Rectángulo"/>
          <p:cNvSpPr/>
          <p:nvPr/>
        </p:nvSpPr>
        <p:spPr>
          <a:xfrm>
            <a:off x="428596" y="1228397"/>
            <a:ext cx="8286808" cy="4401205"/>
          </a:xfrm>
          <a:prstGeom prst="rect">
            <a:avLst/>
          </a:prstGeom>
        </p:spPr>
        <p:txBody>
          <a:bodyPr wrap="square">
            <a:spAutoFit/>
          </a:bodyPr>
          <a:lstStyle/>
          <a:p>
            <a:r>
              <a:rPr lang="es-ES" sz="2800" dirty="0" smtClean="0"/>
              <a:t>Estos virus infectan tanto los registros de arranque como los archivos de programa. Son especialmente difíciles de eliminar. Si se limpia el área de arranque, pero no los archivos, el área de arranque volverá a infectarse. Ocurre lo mismo a la inversa. Si el virus no se elimina del área de arranque, los archivos que hayan sido limpiados volverán a infectarse. Algunos ejemplos de virus múltiples son </a:t>
            </a:r>
            <a:r>
              <a:rPr lang="es-ES" sz="2800" dirty="0" err="1" smtClean="0"/>
              <a:t>One_Half</a:t>
            </a:r>
            <a:r>
              <a:rPr lang="es-ES" sz="2800" dirty="0" smtClean="0"/>
              <a:t>, </a:t>
            </a:r>
            <a:r>
              <a:rPr lang="es-ES" sz="2800" dirty="0" err="1" smtClean="0"/>
              <a:t>Emperor</a:t>
            </a:r>
            <a:r>
              <a:rPr lang="es-ES" sz="2800" dirty="0" smtClean="0"/>
              <a:t>, </a:t>
            </a:r>
            <a:r>
              <a:rPr lang="es-ES" sz="2800" dirty="0" err="1" smtClean="0"/>
              <a:t>Anthrax</a:t>
            </a:r>
            <a:r>
              <a:rPr lang="es-ES" sz="2800" dirty="0" smtClean="0"/>
              <a:t> y Tequilla.</a:t>
            </a:r>
            <a:endParaRPr lang="es-ES"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158</TotalTime>
  <Words>1675</Words>
  <Application>Microsoft Office PowerPoint</Application>
  <PresentationFormat>Presentación en pantalla (4:3)</PresentationFormat>
  <Paragraphs>62</Paragraphs>
  <Slides>21</Slides>
  <Notes>0</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Mirador</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Juan Luis</dc:creator>
  <cp:lastModifiedBy>Juan Luis</cp:lastModifiedBy>
  <cp:revision>36</cp:revision>
  <dcterms:created xsi:type="dcterms:W3CDTF">2010-02-13T00:04:11Z</dcterms:created>
  <dcterms:modified xsi:type="dcterms:W3CDTF">2010-02-14T19:16:31Z</dcterms:modified>
</cp:coreProperties>
</file>