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handoutMasterIdLst>
    <p:handoutMasterId r:id="rId44"/>
  </p:handoutMasterIdLst>
  <p:sldIdLst>
    <p:sldId id="256" r:id="rId3"/>
    <p:sldId id="269" r:id="rId4"/>
    <p:sldId id="257" r:id="rId5"/>
    <p:sldId id="281" r:id="rId6"/>
    <p:sldId id="282" r:id="rId7"/>
    <p:sldId id="283" r:id="rId8"/>
    <p:sldId id="258" r:id="rId9"/>
    <p:sldId id="259" r:id="rId10"/>
    <p:sldId id="260" r:id="rId11"/>
    <p:sldId id="261" r:id="rId12"/>
    <p:sldId id="262" r:id="rId13"/>
    <p:sldId id="263" r:id="rId14"/>
    <p:sldId id="264" r:id="rId15"/>
    <p:sldId id="265" r:id="rId16"/>
    <p:sldId id="266" r:id="rId17"/>
    <p:sldId id="284" r:id="rId18"/>
    <p:sldId id="268" r:id="rId19"/>
    <p:sldId id="270" r:id="rId20"/>
    <p:sldId id="272" r:id="rId21"/>
    <p:sldId id="273" r:id="rId22"/>
    <p:sldId id="285" r:id="rId23"/>
    <p:sldId id="274" r:id="rId24"/>
    <p:sldId id="286" r:id="rId25"/>
    <p:sldId id="275" r:id="rId26"/>
    <p:sldId id="287" r:id="rId27"/>
    <p:sldId id="288" r:id="rId28"/>
    <p:sldId id="276" r:id="rId29"/>
    <p:sldId id="277" r:id="rId30"/>
    <p:sldId id="278" r:id="rId31"/>
    <p:sldId id="279" r:id="rId32"/>
    <p:sldId id="280" r:id="rId33"/>
    <p:sldId id="290" r:id="rId34"/>
    <p:sldId id="289" r:id="rId35"/>
    <p:sldId id="291" r:id="rId36"/>
    <p:sldId id="292" r:id="rId37"/>
    <p:sldId id="293" r:id="rId38"/>
    <p:sldId id="294" r:id="rId39"/>
    <p:sldId id="296" r:id="rId40"/>
    <p:sldId id="295" r:id="rId41"/>
    <p:sldId id="297" r:id="rId4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9CBB08-147D-4F98-857E-128F88133986}" type="datetimeFigureOut">
              <a:rPr lang="es-ES_tradnl" smtClean="0"/>
              <a:pPr/>
              <a:t>19/06/2010</a:t>
            </a:fld>
            <a:endParaRPr lang="es-ES_tradnl"/>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780B79-64FE-4D4D-A34A-C938EE544A86}" type="slidenum">
              <a:rPr lang="es-ES_tradnl" smtClean="0"/>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F7A795-C10D-40F7-AA74-5764F35423B2}" type="datetimeFigureOut">
              <a:rPr lang="es-ES" smtClean="0"/>
              <a:pPr/>
              <a:t>19/06/2010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C0DBE-6009-4E37-9F95-CD736046F4D5}"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00C0DBE-6009-4E37-9F95-CD736046F4D5}"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4B2E0CE-FA97-48CD-89B8-14ABEB52B322}" type="datetimeFigureOut">
              <a:rPr lang="es-ES" smtClean="0"/>
              <a:pPr/>
              <a:t>19/06/2010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BC6DB6-47C8-4EE6-AF35-D3D25523139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C6DB6-47C8-4EE6-AF35-D3D25523139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2E0CE-FA97-48CD-89B8-14ABEB52B322}" type="datetimeFigureOut">
              <a:rPr lang="es-ES" smtClean="0"/>
              <a:pPr/>
              <a:t>19/06/2010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C6DB6-47C8-4EE6-AF35-D3D25523139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gi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images.google.com.mx/imgres?imgurl=http://hosting.udlap.mx/estudiantes/madeleinec.avilaco/PARTICUALES/IMAGENES/altavista_enlarged.gif&amp;imgrefurl=http://hosting.udlap.mx/estudiantes/madeleinec.avilaco/PARTICUALES/CURRICULUM.html&amp;usg=__864tg8PgXN3HbyBpJ8Wgzq4CX10=&amp;h=150&amp;w=200&amp;sz=6&amp;hl=es&amp;start=4&amp;um=1&amp;tbnid=dsw1CAkX0reZZM:&amp;tbnh=78&amp;tbnw=104&amp;prev=/images?q=AltaVista&amp;hl=es&amp;sa=N&amp;um=1" TargetMode="External"/><Relationship Id="rId2" Type="http://schemas.openxmlformats.org/officeDocument/2006/relationships/image" Target="../media/image17.jpeg"/><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http://www.aulaclic.es/internet/graficos/librerias.gif" TargetMode="External"/><Relationship Id="rId2" Type="http://schemas.openxmlformats.org/officeDocument/2006/relationships/image" Target="../media/image31.gif"/><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http://www.aulaclic.es/internet/graficos/google_avanzada.gif" TargetMode="External"/><Relationship Id="rId2" Type="http://schemas.openxmlformats.org/officeDocument/2006/relationships/image" Target="../media/image32.gi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images.google.com.mx/imgres?imgurl=http://linux.softpedia.com/screenshots/Archie_1.jpg&amp;imgrefurl=http://www.taringa.net/posts/linux/1550241/Distrobuciones-Linux-con-la-letra-_Equot;A_Equot;-(Actualiza.html&amp;usg=__EDgPIurWYFR4D91ToH2NU6gAqzg=&amp;h=768&amp;w=1024&amp;sz=54&amp;hl=es&amp;start=2&amp;tbnid=BphrWjvxc0YkdM:&amp;tbnh=113&amp;tbnw=150&amp;prev=/images?q=ARCHIE+(BUSCADOR)&amp;gbv=2&amp;hl=es" TargetMode="External"/><Relationship Id="rId2" Type="http://schemas.openxmlformats.org/officeDocument/2006/relationships/image" Target="../media/image5.jpeg"/><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mx/imgres?imgurl=http://www.icesi.edu.co/blogs_estudiantes/iguanamarketing/files/2009/08/tim-berners-lee.jpg&amp;imgrefurl=http://www.icesi.edu.co/blogs_estudiantes/iguanamarketing/&amp;usg=__zxw5e7V5LCCWA4UiAqS_bXtaKVY=&amp;h=303&amp;w=250&amp;sz=25&amp;hl=es&amp;start=7&amp;tbnid=kScf_6gH2Rb-yM:&amp;tbnh=116&amp;tbnw=96&amp;prev=/images?q=Tim+Berners-Lee&amp;gbv=2&amp;hl=es&amp;sa=G" TargetMode="External"/><Relationship Id="rId1" Type="http://schemas.openxmlformats.org/officeDocument/2006/relationships/slideLayout" Target="../slideLayouts/slideLayout13.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pic>
        <p:nvPicPr>
          <p:cNvPr id="1036" name="Picture 12" descr="http://virtual.ecosistemas.edu.co/ceng/images/Propias/buscadores.jpg"/>
          <p:cNvPicPr>
            <a:picLocks noChangeAspect="1" noChangeArrowheads="1"/>
          </p:cNvPicPr>
          <p:nvPr/>
        </p:nvPicPr>
        <p:blipFill>
          <a:blip r:embed="rId2" cstate="print"/>
          <a:srcRect/>
          <a:stretch>
            <a:fillRect/>
          </a:stretch>
        </p:blipFill>
        <p:spPr bwMode="auto">
          <a:xfrm>
            <a:off x="571472" y="500042"/>
            <a:ext cx="7890085" cy="5715040"/>
          </a:xfrm>
          <a:prstGeom prst="rect">
            <a:avLst/>
          </a:prstGeom>
          <a:noFill/>
        </p:spPr>
      </p:pic>
      <p:sp>
        <p:nvSpPr>
          <p:cNvPr id="7" name="6 Rectángulo"/>
          <p:cNvSpPr/>
          <p:nvPr/>
        </p:nvSpPr>
        <p:spPr>
          <a:xfrm rot="20929003">
            <a:off x="823581" y="1119437"/>
            <a:ext cx="7377019" cy="2585323"/>
          </a:xfrm>
          <a:prstGeom prst="rect">
            <a:avLst/>
          </a:prstGeom>
          <a:noFill/>
        </p:spPr>
        <p:txBody>
          <a:bodyPr wrap="square" lIns="91440" tIns="45720" rIns="91440" bIns="45720">
            <a:spAutoFit/>
          </a:bodyPr>
          <a:lstStyle/>
          <a:p>
            <a:pPr algn="ctr"/>
            <a:r>
              <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PROGRAMA DE LOS BUSCADORES EN INTERNET</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7 Rectángulo"/>
          <p:cNvSpPr/>
          <p:nvPr/>
        </p:nvSpPr>
        <p:spPr>
          <a:xfrm>
            <a:off x="714348" y="4714884"/>
            <a:ext cx="7377020" cy="923330"/>
          </a:xfrm>
          <a:prstGeom prst="rect">
            <a:avLst/>
          </a:prstGeom>
          <a:noFill/>
        </p:spPr>
        <p:txBody>
          <a:bodyPr wrap="none" lIns="91440" tIns="45720" rIns="91440" bIns="45720">
            <a:spAutoFit/>
          </a:bodyPr>
          <a:lstStyle/>
          <a:p>
            <a:pPr algn="ctr"/>
            <a:r>
              <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¿QUÈ ES UN BUSCADOR?</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571480"/>
            <a:ext cx="8329642" cy="5929354"/>
          </a:xfrm>
        </p:spPr>
        <p:txBody>
          <a:bodyPr>
            <a:normAutofit/>
          </a:bodyPr>
          <a:lstStyle/>
          <a:p>
            <a:r>
              <a:rPr lang="es-ES" dirty="0"/>
              <a:t>El siguiente buscador (quizá mejor llamarlo directorio) </a:t>
            </a:r>
            <a:r>
              <a:rPr lang="es-ES" dirty="0" smtClean="0"/>
              <a:t>fue </a:t>
            </a:r>
            <a:r>
              <a:rPr lang="en-US" dirty="0" err="1" smtClean="0"/>
              <a:t>Aliweb</a:t>
            </a:r>
            <a:r>
              <a:rPr lang="en-US" dirty="0" smtClean="0"/>
              <a:t> </a:t>
            </a:r>
            <a:r>
              <a:rPr lang="en-US" dirty="0"/>
              <a:t>(</a:t>
            </a:r>
            <a:r>
              <a:rPr lang="en-US" i="1" dirty="0"/>
              <a:t>Archie Like Indexing on the Web), </a:t>
            </a:r>
            <a:r>
              <a:rPr lang="en-US" i="1" dirty="0" err="1"/>
              <a:t>también</a:t>
            </a:r>
            <a:r>
              <a:rPr lang="en-US" i="1" dirty="0"/>
              <a:t> </a:t>
            </a:r>
            <a:r>
              <a:rPr lang="en-US" i="1" dirty="0" err="1" smtClean="0"/>
              <a:t>apareció</a:t>
            </a:r>
            <a:r>
              <a:rPr lang="en-US" i="1" dirty="0" smtClean="0"/>
              <a:t> </a:t>
            </a:r>
            <a:r>
              <a:rPr lang="es-ES" dirty="0" smtClean="0"/>
              <a:t>en </a:t>
            </a:r>
            <a:r>
              <a:rPr lang="es-ES" dirty="0"/>
              <a:t>octubre de 1993 y todavía está en marcha. </a:t>
            </a:r>
          </a:p>
        </p:txBody>
      </p:sp>
      <p:pic>
        <p:nvPicPr>
          <p:cNvPr id="18434" name="Picture 2" descr="http://www.sunstorm.com/amazing/aliweb.gif"/>
          <p:cNvPicPr>
            <a:picLocks noChangeAspect="1" noChangeArrowheads="1"/>
          </p:cNvPicPr>
          <p:nvPr/>
        </p:nvPicPr>
        <p:blipFill>
          <a:blip r:embed="rId3" cstate="print"/>
          <a:srcRect/>
          <a:stretch>
            <a:fillRect/>
          </a:stretch>
        </p:blipFill>
        <p:spPr bwMode="auto">
          <a:xfrm>
            <a:off x="1000100" y="3357562"/>
            <a:ext cx="3749287" cy="1119190"/>
          </a:xfrm>
          <a:prstGeom prst="rect">
            <a:avLst/>
          </a:prstGeom>
          <a:noFill/>
        </p:spPr>
      </p:pic>
      <p:pic>
        <p:nvPicPr>
          <p:cNvPr id="18436" name="Picture 4" descr="http://www.wandex.yoyo.pl/logo.jpg"/>
          <p:cNvPicPr>
            <a:picLocks noChangeAspect="1" noChangeArrowheads="1"/>
          </p:cNvPicPr>
          <p:nvPr/>
        </p:nvPicPr>
        <p:blipFill>
          <a:blip r:embed="rId4" cstate="print"/>
          <a:srcRect/>
          <a:stretch>
            <a:fillRect/>
          </a:stretch>
        </p:blipFill>
        <p:spPr bwMode="auto">
          <a:xfrm>
            <a:off x="3500430" y="5072074"/>
            <a:ext cx="4691042" cy="58638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428604"/>
            <a:ext cx="8472518" cy="6000792"/>
          </a:xfrm>
        </p:spPr>
        <p:txBody>
          <a:bodyPr/>
          <a:lstStyle/>
          <a:p>
            <a:r>
              <a:rPr lang="es-ES" dirty="0"/>
              <a:t>De forma paralela iban </a:t>
            </a:r>
            <a:r>
              <a:rPr lang="es-ES" dirty="0" smtClean="0"/>
              <a:t>apareciendo algunos </a:t>
            </a:r>
            <a:r>
              <a:rPr lang="es-ES" dirty="0"/>
              <a:t>directorios como </a:t>
            </a:r>
            <a:r>
              <a:rPr lang="es-ES" dirty="0" err="1" smtClean="0"/>
              <a:t>EINet</a:t>
            </a:r>
            <a:r>
              <a:rPr lang="es-ES" dirty="0" smtClean="0"/>
              <a:t> </a:t>
            </a:r>
            <a:r>
              <a:rPr lang="es-ES" dirty="0" err="1" smtClean="0"/>
              <a:t>Galaxy</a:t>
            </a:r>
            <a:r>
              <a:rPr lang="es-ES" dirty="0"/>
              <a:t>, que en enero de 1994 </a:t>
            </a:r>
            <a:r>
              <a:rPr lang="es-ES" dirty="0" smtClean="0"/>
              <a:t>podría considerarse </a:t>
            </a:r>
            <a:r>
              <a:rPr lang="es-ES" dirty="0"/>
              <a:t>el primer directorio tal </a:t>
            </a:r>
            <a:r>
              <a:rPr lang="es-ES" dirty="0" smtClean="0"/>
              <a:t>y como </a:t>
            </a:r>
            <a:r>
              <a:rPr lang="es-ES" dirty="0"/>
              <a:t>los conocemos en la actualidad.</a:t>
            </a:r>
          </a:p>
          <a:p>
            <a:pPr>
              <a:buNone/>
            </a:pPr>
            <a:r>
              <a:rPr lang="es-ES" dirty="0"/>
              <a:t>Pero, fue en abril de 1994 </a:t>
            </a:r>
            <a:r>
              <a:rPr lang="es-ES" dirty="0" smtClean="0"/>
              <a:t>cuando David </a:t>
            </a:r>
            <a:r>
              <a:rPr lang="es-ES" dirty="0"/>
              <a:t>Filo y Jerry Yang </a:t>
            </a:r>
            <a:r>
              <a:rPr lang="es-ES" dirty="0" err="1" smtClean="0"/>
              <a:t>crearonYahoo</a:t>
            </a:r>
            <a:r>
              <a:rPr lang="es-ES" dirty="0" smtClean="0"/>
              <a:t>!.</a:t>
            </a:r>
            <a:endParaRPr lang="es-ES" dirty="0"/>
          </a:p>
        </p:txBody>
      </p:sp>
      <p:pic>
        <p:nvPicPr>
          <p:cNvPr id="19458" name="Picture 2" descr="http://www.techbloog.com/wp-content/uploads/2008/02/yahoo-microsoft.jpg"/>
          <p:cNvPicPr>
            <a:picLocks noChangeAspect="1" noChangeArrowheads="1"/>
          </p:cNvPicPr>
          <p:nvPr/>
        </p:nvPicPr>
        <p:blipFill>
          <a:blip r:embed="rId2" cstate="print"/>
          <a:srcRect/>
          <a:stretch>
            <a:fillRect/>
          </a:stretch>
        </p:blipFill>
        <p:spPr bwMode="auto">
          <a:xfrm>
            <a:off x="357158" y="3571876"/>
            <a:ext cx="3810000" cy="2867025"/>
          </a:xfrm>
          <a:prstGeom prst="rect">
            <a:avLst/>
          </a:prstGeom>
          <a:noFill/>
        </p:spPr>
      </p:pic>
      <p:pic>
        <p:nvPicPr>
          <p:cNvPr id="19460" name="Picture 4" descr="http://www.ci.seguin.tx.us/graphics/galaxy.gif"/>
          <p:cNvPicPr>
            <a:picLocks noChangeAspect="1" noChangeArrowheads="1"/>
          </p:cNvPicPr>
          <p:nvPr/>
        </p:nvPicPr>
        <p:blipFill>
          <a:blip r:embed="rId3" cstate="print"/>
          <a:srcRect/>
          <a:stretch>
            <a:fillRect/>
          </a:stretch>
        </p:blipFill>
        <p:spPr bwMode="auto">
          <a:xfrm rot="1310296">
            <a:off x="5072066" y="4786322"/>
            <a:ext cx="3898852" cy="96543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571480"/>
            <a:ext cx="8329642" cy="6000792"/>
          </a:xfrm>
        </p:spPr>
        <p:txBody>
          <a:bodyPr/>
          <a:lstStyle/>
          <a:p>
            <a:r>
              <a:rPr lang="es-ES" dirty="0"/>
              <a:t>Así hasta que el 20 de abril de 1994 Brian </a:t>
            </a:r>
            <a:r>
              <a:rPr lang="es-ES" dirty="0" err="1"/>
              <a:t>Pinkerton</a:t>
            </a:r>
            <a:r>
              <a:rPr lang="es-ES" dirty="0"/>
              <a:t>, desde </a:t>
            </a:r>
            <a:r>
              <a:rPr lang="es-ES" dirty="0" smtClean="0"/>
              <a:t>la Universidad </a:t>
            </a:r>
            <a:r>
              <a:rPr lang="es-ES" dirty="0"/>
              <a:t>de Washington, presentase </a:t>
            </a:r>
            <a:r>
              <a:rPr lang="es-ES" dirty="0" err="1" smtClean="0"/>
              <a:t>WebCrawlerB</a:t>
            </a:r>
            <a:r>
              <a:rPr lang="es-ES" dirty="0" smtClean="0"/>
              <a:t> en </a:t>
            </a:r>
            <a:r>
              <a:rPr lang="es-ES" dirty="0"/>
              <a:t>2001 pasó a ser parte </a:t>
            </a:r>
            <a:r>
              <a:rPr lang="es-ES" dirty="0" smtClean="0"/>
              <a:t>de </a:t>
            </a:r>
            <a:r>
              <a:rPr lang="es-ES" dirty="0" err="1" smtClean="0"/>
              <a:t>InfoSpace</a:t>
            </a:r>
            <a:r>
              <a:rPr lang="es-ES" dirty="0"/>
              <a:t>.</a:t>
            </a:r>
          </a:p>
        </p:txBody>
      </p:sp>
      <p:pic>
        <p:nvPicPr>
          <p:cNvPr id="20482" name="Picture 2" descr="http://www.thefirstpost.co.uk/features/2005/07/images/webcrawler.gif"/>
          <p:cNvPicPr>
            <a:picLocks noChangeAspect="1" noChangeArrowheads="1"/>
          </p:cNvPicPr>
          <p:nvPr/>
        </p:nvPicPr>
        <p:blipFill>
          <a:blip r:embed="rId2" cstate="print"/>
          <a:srcRect/>
          <a:stretch>
            <a:fillRect/>
          </a:stretch>
        </p:blipFill>
        <p:spPr bwMode="auto">
          <a:xfrm rot="20248895">
            <a:off x="1614168" y="3692604"/>
            <a:ext cx="2383457" cy="1815967"/>
          </a:xfrm>
          <a:prstGeom prst="rect">
            <a:avLst/>
          </a:prstGeom>
          <a:noFill/>
        </p:spPr>
      </p:pic>
      <p:pic>
        <p:nvPicPr>
          <p:cNvPr id="20484" name="Picture 4" descr="http://www.nwinnovation.com/images/logos/infospace.jpg"/>
          <p:cNvPicPr>
            <a:picLocks noChangeAspect="1" noChangeArrowheads="1"/>
          </p:cNvPicPr>
          <p:nvPr/>
        </p:nvPicPr>
        <p:blipFill>
          <a:blip r:embed="rId3" cstate="print"/>
          <a:srcRect/>
          <a:stretch>
            <a:fillRect/>
          </a:stretch>
        </p:blipFill>
        <p:spPr bwMode="auto">
          <a:xfrm rot="19170037">
            <a:off x="5172268" y="2953407"/>
            <a:ext cx="2913892" cy="292354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428604"/>
            <a:ext cx="8472518" cy="5857916"/>
          </a:xfrm>
        </p:spPr>
        <p:txBody>
          <a:bodyPr>
            <a:normAutofit/>
          </a:bodyPr>
          <a:lstStyle/>
          <a:p>
            <a:r>
              <a:rPr lang="es-ES" dirty="0" err="1"/>
              <a:t>InfoSeek</a:t>
            </a:r>
            <a:r>
              <a:rPr lang="es-ES" dirty="0"/>
              <a:t> también apareció a principios de 1994, y aunque no llegó a tener </a:t>
            </a:r>
            <a:r>
              <a:rPr lang="es-ES" dirty="0" smtClean="0"/>
              <a:t>nada especial</a:t>
            </a:r>
            <a:r>
              <a:rPr lang="es-ES" dirty="0"/>
              <a:t>, tuvo un gran salto en diciembre de 1995 cuando fue el motor de búsqueda </a:t>
            </a:r>
            <a:r>
              <a:rPr lang="es-ES" dirty="0" err="1" smtClean="0"/>
              <a:t>pordefecto</a:t>
            </a:r>
            <a:r>
              <a:rPr lang="es-ES" dirty="0" smtClean="0"/>
              <a:t> </a:t>
            </a:r>
            <a:r>
              <a:rPr lang="es-ES" dirty="0"/>
              <a:t>en Netscape</a:t>
            </a:r>
            <a:r>
              <a:rPr lang="es-ES" dirty="0" smtClean="0"/>
              <a:t>.</a:t>
            </a:r>
          </a:p>
        </p:txBody>
      </p:sp>
      <p:pic>
        <p:nvPicPr>
          <p:cNvPr id="21506" name="Picture 2"/>
          <p:cNvPicPr>
            <a:picLocks noChangeAspect="1" noChangeArrowheads="1"/>
          </p:cNvPicPr>
          <p:nvPr/>
        </p:nvPicPr>
        <p:blipFill>
          <a:blip r:embed="rId2" cstate="print"/>
          <a:srcRect/>
          <a:stretch>
            <a:fillRect/>
          </a:stretch>
        </p:blipFill>
        <p:spPr bwMode="auto">
          <a:xfrm>
            <a:off x="571472" y="3857628"/>
            <a:ext cx="7840320" cy="12144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428604"/>
            <a:ext cx="8329642" cy="5697559"/>
          </a:xfrm>
        </p:spPr>
        <p:txBody>
          <a:bodyPr>
            <a:normAutofit/>
          </a:bodyPr>
          <a:lstStyle/>
          <a:p>
            <a:pPr>
              <a:buNone/>
            </a:pPr>
            <a:r>
              <a:rPr lang="es-ES" sz="2800" dirty="0">
                <a:latin typeface="Agency FB" pitchFamily="34" charset="0"/>
              </a:rPr>
              <a:t>En diciembre de 1995 seis estudiantes de </a:t>
            </a:r>
            <a:r>
              <a:rPr lang="es-ES" sz="2800" dirty="0" err="1">
                <a:latin typeface="Agency FB" pitchFamily="34" charset="0"/>
              </a:rPr>
              <a:t>Stanford</a:t>
            </a:r>
            <a:r>
              <a:rPr lang="es-ES" sz="2800" dirty="0">
                <a:latin typeface="Agency FB" pitchFamily="34" charset="0"/>
              </a:rPr>
              <a:t> lanzaron Excite gracias al </a:t>
            </a:r>
            <a:r>
              <a:rPr lang="es-ES" sz="2800" dirty="0" smtClean="0">
                <a:latin typeface="Agency FB" pitchFamily="34" charset="0"/>
              </a:rPr>
              <a:t>proyecto </a:t>
            </a:r>
            <a:r>
              <a:rPr lang="es-ES" sz="2800" dirty="0" err="1" smtClean="0">
                <a:latin typeface="Agency FB" pitchFamily="34" charset="0"/>
              </a:rPr>
              <a:t>Architext</a:t>
            </a:r>
            <a:r>
              <a:rPr lang="es-ES" sz="2800" dirty="0" smtClean="0">
                <a:latin typeface="Agency FB" pitchFamily="34" charset="0"/>
              </a:rPr>
              <a:t> </a:t>
            </a:r>
            <a:r>
              <a:rPr lang="es-ES" sz="2800" dirty="0">
                <a:latin typeface="Agency FB" pitchFamily="34" charset="0"/>
              </a:rPr>
              <a:t>(iniciado en 1994) que introdujo uno de los </a:t>
            </a:r>
            <a:r>
              <a:rPr lang="es-ES" sz="2800" dirty="0" smtClean="0">
                <a:latin typeface="Agency FB" pitchFamily="34" charset="0"/>
              </a:rPr>
              <a:t>conceptos.</a:t>
            </a:r>
          </a:p>
          <a:p>
            <a:pPr>
              <a:buNone/>
            </a:pPr>
            <a:endParaRPr lang="es-ES" sz="2800" dirty="0" smtClean="0">
              <a:latin typeface="Agency FB" pitchFamily="34" charset="0"/>
            </a:endParaRPr>
          </a:p>
          <a:p>
            <a:pPr>
              <a:buNone/>
            </a:pPr>
            <a:endParaRPr lang="es-ES" sz="2800" dirty="0" smtClean="0">
              <a:latin typeface="Agency FB" pitchFamily="34" charset="0"/>
            </a:endParaRPr>
          </a:p>
          <a:p>
            <a:pPr>
              <a:buNone/>
            </a:pPr>
            <a:endParaRPr lang="es-ES" sz="2800" dirty="0" smtClean="0">
              <a:latin typeface="Agency FB" pitchFamily="34" charset="0"/>
            </a:endParaRPr>
          </a:p>
          <a:p>
            <a:pPr>
              <a:buNone/>
            </a:pPr>
            <a:r>
              <a:rPr lang="es-ES" sz="2800" dirty="0" smtClean="0">
                <a:latin typeface="Agency FB" pitchFamily="34" charset="0"/>
              </a:rPr>
              <a:t>El </a:t>
            </a:r>
            <a:r>
              <a:rPr lang="es-ES" sz="2800" dirty="0">
                <a:latin typeface="Agency FB" pitchFamily="34" charset="0"/>
              </a:rPr>
              <a:t>siguiente gran lanzamiento fue AltaVista. Fue </a:t>
            </a:r>
            <a:r>
              <a:rPr lang="es-ES" sz="2800" dirty="0" smtClean="0">
                <a:latin typeface="Agency FB" pitchFamily="34" charset="0"/>
              </a:rPr>
              <a:t>en</a:t>
            </a:r>
            <a:endParaRPr lang="es-ES" sz="2800" dirty="0">
              <a:latin typeface="Agency FB" pitchFamily="34" charset="0"/>
            </a:endParaRPr>
          </a:p>
        </p:txBody>
      </p:sp>
      <p:pic>
        <p:nvPicPr>
          <p:cNvPr id="2050" name="Picture 2" descr="http://www.architext-usa.com/images/logomain.jpg"/>
          <p:cNvPicPr>
            <a:picLocks noChangeAspect="1" noChangeArrowheads="1"/>
          </p:cNvPicPr>
          <p:nvPr/>
        </p:nvPicPr>
        <p:blipFill>
          <a:blip r:embed="rId2" cstate="print"/>
          <a:srcRect/>
          <a:stretch>
            <a:fillRect/>
          </a:stretch>
        </p:blipFill>
        <p:spPr bwMode="auto">
          <a:xfrm>
            <a:off x="4214810" y="1571612"/>
            <a:ext cx="2657475" cy="1600200"/>
          </a:xfrm>
          <a:prstGeom prst="rect">
            <a:avLst/>
          </a:prstGeom>
          <a:noFill/>
        </p:spPr>
      </p:pic>
      <p:pic>
        <p:nvPicPr>
          <p:cNvPr id="2052" name="Picture 4" descr="http://t1.gstatic.com/images?q=tbn:dsw1CAkX0reZZM:http://hosting.udlap.mx/estudiantes/madeleinec.avilaco/PARTICUALES/IMAGENES/altavista_enlarged.gif">
            <a:hlinkClick r:id="rId3"/>
          </p:cNvPr>
          <p:cNvPicPr>
            <a:picLocks noChangeAspect="1" noChangeArrowheads="1"/>
          </p:cNvPicPr>
          <p:nvPr/>
        </p:nvPicPr>
        <p:blipFill>
          <a:blip r:embed="rId4" cstate="print"/>
          <a:srcRect/>
          <a:stretch>
            <a:fillRect/>
          </a:stretch>
        </p:blipFill>
        <p:spPr bwMode="auto">
          <a:xfrm>
            <a:off x="4500562" y="4071941"/>
            <a:ext cx="3071834" cy="2303879"/>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75000"/>
              </a:schemeClr>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285728"/>
            <a:ext cx="8472518" cy="6072230"/>
          </a:xfrm>
        </p:spPr>
        <p:txBody>
          <a:bodyPr>
            <a:normAutofit/>
          </a:bodyPr>
          <a:lstStyle/>
          <a:p>
            <a:r>
              <a:rPr lang="es-ES" dirty="0" smtClean="0"/>
              <a:t> el 7 de septiembre de 1998 se creaba Google Inc.</a:t>
            </a:r>
          </a:p>
          <a:p>
            <a:r>
              <a:rPr lang="es-ES" dirty="0" smtClean="0"/>
              <a:t>Dos razones por las que Google se hizo muy interesante: una interfaz muy clara y sencilla , y unos resultados muy</a:t>
            </a:r>
          </a:p>
          <a:p>
            <a:pPr>
              <a:buNone/>
            </a:pPr>
            <a:r>
              <a:rPr lang="es-ES" dirty="0" smtClean="0"/>
              <a:t>     relevantes.</a:t>
            </a:r>
            <a:endParaRPr lang="es-ES" dirty="0"/>
          </a:p>
        </p:txBody>
      </p:sp>
      <p:pic>
        <p:nvPicPr>
          <p:cNvPr id="1026" name="Picture 2"/>
          <p:cNvPicPr>
            <a:picLocks noChangeAspect="1" noChangeArrowheads="1"/>
          </p:cNvPicPr>
          <p:nvPr/>
        </p:nvPicPr>
        <p:blipFill>
          <a:blip r:embed="rId2" cstate="print"/>
          <a:srcRect/>
          <a:stretch>
            <a:fillRect/>
          </a:stretch>
        </p:blipFill>
        <p:spPr bwMode="auto">
          <a:xfrm>
            <a:off x="2357422" y="4071942"/>
            <a:ext cx="6227979" cy="20050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50"/>
            <a:ext cx="7467600" cy="6188075"/>
          </a:xfrm>
        </p:spPr>
        <p:txBody>
          <a:bodyPr>
            <a:normAutofit fontScale="77500" lnSpcReduction="20000"/>
          </a:bodyPr>
          <a:lstStyle/>
          <a:p>
            <a:pPr marL="274320" indent="-274320" algn="ctr" eaLnBrk="1" fontAlgn="auto" hangingPunct="1">
              <a:spcAft>
                <a:spcPts val="0"/>
              </a:spcAft>
              <a:buFont typeface="Wingdings"/>
              <a:buNone/>
              <a:defRPr/>
            </a:pPr>
            <a:r>
              <a:rPr lang="es-MX" dirty="0" smtClean="0">
                <a:latin typeface="Aharoni" pitchFamily="2" charset="-79"/>
                <a:cs typeface="Aharoni" pitchFamily="2" charset="-79"/>
              </a:rPr>
              <a:t>A PESAR DE QUE SU PRINCIPAL PRODUCTO ES LE BUSCADOR, LA EMPRESA OFRECE TAMBIEN.</a:t>
            </a:r>
          </a:p>
          <a:p>
            <a:pPr marL="274320" indent="-274320" algn="ctr" eaLnBrk="1" fontAlgn="auto" hangingPunct="1">
              <a:spcAft>
                <a:spcPts val="0"/>
              </a:spcAft>
              <a:buFont typeface="Wingdings"/>
              <a:buNone/>
              <a:defRPr/>
            </a:pPr>
            <a:endParaRPr lang="es-MX" dirty="0" smtClean="0">
              <a:latin typeface="Aharoni" pitchFamily="2" charset="-79"/>
              <a:cs typeface="Aharoni" pitchFamily="2" charset="-79"/>
            </a:endParaRPr>
          </a:p>
          <a:p>
            <a:pPr marL="274320" indent="-274320" algn="just" eaLnBrk="1" fontAlgn="auto" hangingPunct="1">
              <a:spcAft>
                <a:spcPts val="0"/>
              </a:spcAft>
              <a:buFont typeface="Wingdings" pitchFamily="2" charset="2"/>
              <a:buChar char="v"/>
              <a:defRPr/>
            </a:pPr>
            <a:r>
              <a:rPr lang="es-MX" dirty="0" smtClean="0"/>
              <a:t>GOOGLE PRODUCT SEARCH: es un comparador de precios.</a:t>
            </a:r>
          </a:p>
          <a:p>
            <a:pPr marL="274320" indent="-274320" algn="just" eaLnBrk="1" fontAlgn="auto" hangingPunct="1">
              <a:spcAft>
                <a:spcPts val="0"/>
              </a:spcAft>
              <a:buFont typeface="Wingdings"/>
              <a:buNone/>
              <a:defRPr/>
            </a:pPr>
            <a:endParaRPr lang="es-MX" dirty="0" smtClean="0"/>
          </a:p>
          <a:p>
            <a:pPr marL="274320" indent="-274320" algn="just" eaLnBrk="1" fontAlgn="auto" hangingPunct="1">
              <a:spcAft>
                <a:spcPts val="0"/>
              </a:spcAft>
              <a:buFont typeface="Wingdings" pitchFamily="2" charset="2"/>
              <a:buChar char="v"/>
              <a:defRPr/>
            </a:pPr>
            <a:r>
              <a:rPr lang="es-MX" dirty="0" smtClean="0"/>
              <a:t>GOOGLE DESKTOP SEARCH: un motor de búsqueda para material de almacenamiento en discos locales</a:t>
            </a:r>
          </a:p>
          <a:p>
            <a:pPr marL="274320" indent="-274320" algn="just" eaLnBrk="1" fontAlgn="auto" hangingPunct="1">
              <a:spcAft>
                <a:spcPts val="0"/>
              </a:spcAft>
              <a:buFont typeface="Wingdings" pitchFamily="2" charset="2"/>
              <a:buChar char="v"/>
              <a:defRPr/>
            </a:pPr>
            <a:endParaRPr lang="es-MX" dirty="0" smtClean="0"/>
          </a:p>
          <a:p>
            <a:pPr marL="274320" indent="-274320" algn="just" eaLnBrk="1" fontAlgn="auto" hangingPunct="1">
              <a:spcAft>
                <a:spcPts val="0"/>
              </a:spcAft>
              <a:buFont typeface="Wingdings"/>
              <a:buNone/>
              <a:defRPr/>
            </a:pPr>
            <a:endParaRPr lang="es-MX" dirty="0" smtClean="0"/>
          </a:p>
          <a:p>
            <a:pPr marL="274320" indent="-274320" algn="just" eaLnBrk="1" fontAlgn="auto" hangingPunct="1">
              <a:spcAft>
                <a:spcPts val="0"/>
              </a:spcAft>
              <a:buFont typeface="Wingdings" pitchFamily="2" charset="2"/>
              <a:buChar char="v"/>
              <a:defRPr/>
            </a:pPr>
            <a:r>
              <a:rPr lang="es-MX" dirty="0" smtClean="0"/>
              <a:t>GMAIL: es un correo electrónico </a:t>
            </a:r>
          </a:p>
          <a:p>
            <a:pPr marL="274320" indent="-274320" algn="just" eaLnBrk="1" fontAlgn="auto" hangingPunct="1">
              <a:spcAft>
                <a:spcPts val="0"/>
              </a:spcAft>
              <a:buFont typeface="Wingdings"/>
              <a:buNone/>
              <a:defRPr/>
            </a:pPr>
            <a:endParaRPr lang="es-MX" dirty="0" smtClean="0"/>
          </a:p>
          <a:p>
            <a:pPr marL="274320" indent="-274320" algn="just" eaLnBrk="1" fontAlgn="auto" hangingPunct="1">
              <a:spcAft>
                <a:spcPts val="0"/>
              </a:spcAft>
              <a:buFont typeface="Wingdings" pitchFamily="2" charset="2"/>
              <a:buChar char="v"/>
              <a:defRPr/>
            </a:pPr>
            <a:r>
              <a:rPr lang="es-MX" dirty="0" smtClean="0"/>
              <a:t>GOOGLE EARTH: es un mapamundi</a:t>
            </a:r>
          </a:p>
          <a:p>
            <a:pPr marL="274320" indent="-274320" algn="just" eaLnBrk="1" fontAlgn="auto" hangingPunct="1">
              <a:spcAft>
                <a:spcPts val="0"/>
              </a:spcAft>
              <a:buFont typeface="Wingdings"/>
              <a:buNone/>
              <a:defRPr/>
            </a:pPr>
            <a:endParaRPr lang="es-MX" dirty="0" smtClean="0"/>
          </a:p>
          <a:p>
            <a:pPr marL="274320" indent="-274320" algn="just" eaLnBrk="1" fontAlgn="auto" hangingPunct="1">
              <a:spcAft>
                <a:spcPts val="0"/>
              </a:spcAft>
              <a:buFont typeface="Wingdings" pitchFamily="2" charset="2"/>
              <a:buChar char="v"/>
              <a:defRPr/>
            </a:pPr>
            <a:r>
              <a:rPr lang="es-MX" dirty="0" smtClean="0"/>
              <a:t>GOOGLE TALK: es un servicio de mensajería instantánea.</a:t>
            </a:r>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285728"/>
            <a:ext cx="8401080" cy="6143668"/>
          </a:xfrm>
        </p:spPr>
        <p:txBody>
          <a:bodyPr/>
          <a:lstStyle/>
          <a:p>
            <a:r>
              <a:rPr lang="es-ES" dirty="0" smtClean="0"/>
              <a:t>En 1998 apareció MSN </a:t>
            </a:r>
            <a:r>
              <a:rPr lang="es-ES" dirty="0" err="1" smtClean="0"/>
              <a:t>Search</a:t>
            </a:r>
            <a:r>
              <a:rPr lang="es-ES" dirty="0" smtClean="0"/>
              <a:t>, de la mano de Microsoft, utilizando los datos de </a:t>
            </a:r>
            <a:r>
              <a:rPr lang="es-ES" dirty="0" err="1" smtClean="0"/>
              <a:t>Inktomi</a:t>
            </a:r>
            <a:r>
              <a:rPr lang="es-ES" dirty="0" smtClean="0"/>
              <a:t> y también apareció el Open </a:t>
            </a:r>
            <a:r>
              <a:rPr lang="es-ES" dirty="0" err="1" smtClean="0"/>
              <a:t>Directory</a:t>
            </a:r>
            <a:r>
              <a:rPr lang="es-ES" dirty="0" smtClean="0"/>
              <a:t> Project (DMOZ), que, aunque no era el primer directorio hecho por personas, sí que era el primero en hacerlo de forma colaborativa.</a:t>
            </a:r>
            <a:endParaRPr lang="es-ES" dirty="0"/>
          </a:p>
        </p:txBody>
      </p:sp>
      <p:pic>
        <p:nvPicPr>
          <p:cNvPr id="5122" name="Picture 2" descr="http://dark.com.mx/blogfiles/strike/msnsearch.jpg"/>
          <p:cNvPicPr>
            <a:picLocks noChangeAspect="1" noChangeArrowheads="1"/>
          </p:cNvPicPr>
          <p:nvPr/>
        </p:nvPicPr>
        <p:blipFill>
          <a:blip r:embed="rId2" cstate="print"/>
          <a:srcRect/>
          <a:stretch>
            <a:fillRect/>
          </a:stretch>
        </p:blipFill>
        <p:spPr bwMode="auto">
          <a:xfrm>
            <a:off x="571472" y="3882963"/>
            <a:ext cx="2714644" cy="2394017"/>
          </a:xfrm>
          <a:prstGeom prst="rect">
            <a:avLst/>
          </a:prstGeom>
          <a:noFill/>
        </p:spPr>
      </p:pic>
      <p:pic>
        <p:nvPicPr>
          <p:cNvPr id="5124" name="Picture 4" descr="http://www.searchengineprojects.com/images/ODP_DMOZ_Open_Directory_200.jpg"/>
          <p:cNvPicPr>
            <a:picLocks noChangeAspect="1" noChangeArrowheads="1"/>
          </p:cNvPicPr>
          <p:nvPr/>
        </p:nvPicPr>
        <p:blipFill>
          <a:blip r:embed="rId3" cstate="print"/>
          <a:srcRect/>
          <a:stretch>
            <a:fillRect/>
          </a:stretch>
        </p:blipFill>
        <p:spPr bwMode="auto">
          <a:xfrm>
            <a:off x="4500562" y="3429000"/>
            <a:ext cx="1905000" cy="254317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135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285728"/>
            <a:ext cx="8429684" cy="6143668"/>
          </a:xfrm>
        </p:spPr>
        <p:txBody>
          <a:bodyPr/>
          <a:lstStyle/>
          <a:p>
            <a:r>
              <a:rPr lang="es-ES" dirty="0" smtClean="0"/>
              <a:t>En noviembre de 2004, MSN </a:t>
            </a:r>
            <a:r>
              <a:rPr lang="es-ES" dirty="0" err="1" smtClean="0"/>
              <a:t>Search</a:t>
            </a:r>
            <a:r>
              <a:rPr lang="es-ES" dirty="0" smtClean="0"/>
              <a:t> y de la mano de Christopher </a:t>
            </a:r>
            <a:r>
              <a:rPr lang="es-ES" dirty="0" err="1" smtClean="0"/>
              <a:t>Payne</a:t>
            </a:r>
            <a:r>
              <a:rPr lang="es-ES" dirty="0" smtClean="0"/>
              <a:t> y </a:t>
            </a:r>
            <a:r>
              <a:rPr lang="es-ES" dirty="0" err="1" smtClean="0"/>
              <a:t>Oshoma</a:t>
            </a:r>
            <a:r>
              <a:rPr lang="es-ES" dirty="0" smtClean="0"/>
              <a:t> </a:t>
            </a:r>
            <a:r>
              <a:rPr lang="es-ES" dirty="0" err="1" smtClean="0"/>
              <a:t>Momoh</a:t>
            </a:r>
            <a:r>
              <a:rPr lang="es-ES" dirty="0" smtClean="0"/>
              <a:t> pusieron en marcha una primera fase pública del motor de Microsoft. El 1 de noviembre de 2005 se presentaba la plataforma Windows Live que sería la nueva interfaz del motor de búsqueda.</a:t>
            </a:r>
            <a:endParaRPr lang="es-ES" dirty="0"/>
          </a:p>
        </p:txBody>
      </p:sp>
      <p:pic>
        <p:nvPicPr>
          <p:cNvPr id="29698" name="Picture 2" descr="http://www.grupogeek.com/wp-content/uploads/2008/12/25-12-windows-live.jpg"/>
          <p:cNvPicPr>
            <a:picLocks noChangeAspect="1" noChangeArrowheads="1"/>
          </p:cNvPicPr>
          <p:nvPr/>
        </p:nvPicPr>
        <p:blipFill>
          <a:blip r:embed="rId2" cstate="print"/>
          <a:srcRect/>
          <a:stretch>
            <a:fillRect/>
          </a:stretch>
        </p:blipFill>
        <p:spPr bwMode="auto">
          <a:xfrm>
            <a:off x="3071802" y="3500438"/>
            <a:ext cx="4286250" cy="32099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CLASIFICACIÒN DE LOS BUSCADORES</a:t>
            </a:r>
            <a:endParaRPr lang="es-ES" dirty="0"/>
          </a:p>
        </p:txBody>
      </p:sp>
      <p:sp>
        <p:nvSpPr>
          <p:cNvPr id="3" name="2 Marcador de contenido"/>
          <p:cNvSpPr>
            <a:spLocks noGrp="1"/>
          </p:cNvSpPr>
          <p:nvPr>
            <p:ph idx="1"/>
          </p:nvPr>
        </p:nvSpPr>
        <p:spPr/>
        <p:txBody>
          <a:bodyPr>
            <a:normAutofit/>
          </a:bodyPr>
          <a:lstStyle/>
          <a:p>
            <a:pPr>
              <a:buNone/>
            </a:pPr>
            <a:r>
              <a:rPr lang="es-ES" sz="2800" dirty="0" smtClean="0">
                <a:latin typeface="Arial Rounded MT Bold" pitchFamily="34" charset="0"/>
              </a:rPr>
              <a:t>Los buscadores se pueden clasificar en tres tipos según la forma de obtener las direcciones que almacenan en su base de datos: los índices o directorios, los motores de búsqueda y los </a:t>
            </a:r>
            <a:r>
              <a:rPr lang="es-ES" sz="2800" dirty="0" err="1" smtClean="0">
                <a:latin typeface="Arial Rounded MT Bold" pitchFamily="34" charset="0"/>
              </a:rPr>
              <a:t>metabuscadores</a:t>
            </a:r>
            <a:r>
              <a:rPr lang="es-ES" sz="2800" dirty="0" smtClean="0">
                <a:latin typeface="Arial Rounded MT Bold" pitchFamily="34" charset="0"/>
              </a:rPr>
              <a:t>.</a:t>
            </a:r>
            <a:endParaRPr lang="es-ES" sz="2800" dirty="0">
              <a:latin typeface="Arial Rounded MT Bold" pitchFamily="34" charset="0"/>
            </a:endParaRPr>
          </a:p>
        </p:txBody>
      </p:sp>
      <p:pic>
        <p:nvPicPr>
          <p:cNvPr id="31748" name="Picture 4" descr="http://www.enzona.com/Download.aspx?Id=883.jpg&amp;Width=235"/>
          <p:cNvPicPr>
            <a:picLocks noChangeAspect="1" noChangeArrowheads="1"/>
          </p:cNvPicPr>
          <p:nvPr/>
        </p:nvPicPr>
        <p:blipFill>
          <a:blip r:embed="rId2" cstate="print"/>
          <a:srcRect/>
          <a:stretch>
            <a:fillRect/>
          </a:stretch>
        </p:blipFill>
        <p:spPr bwMode="auto">
          <a:xfrm>
            <a:off x="2500298" y="4000504"/>
            <a:ext cx="2714644" cy="25527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13500000" scaled="0"/>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68"/>
            <a:ext cx="8229600" cy="1143000"/>
          </a:xfrm>
        </p:spPr>
        <p:txBody>
          <a:bodyPr/>
          <a:lstStyle/>
          <a:p>
            <a:r>
              <a:rPr lang="es-ES" dirty="0" smtClean="0"/>
              <a:t>TEMARIO</a:t>
            </a:r>
            <a:endParaRPr lang="es-ES" dirty="0"/>
          </a:p>
        </p:txBody>
      </p:sp>
      <p:sp>
        <p:nvSpPr>
          <p:cNvPr id="3" name="2 Marcador de contenido"/>
          <p:cNvSpPr>
            <a:spLocks noGrp="1"/>
          </p:cNvSpPr>
          <p:nvPr>
            <p:ph idx="1"/>
          </p:nvPr>
        </p:nvSpPr>
        <p:spPr>
          <a:xfrm>
            <a:off x="428596" y="642942"/>
            <a:ext cx="8229600" cy="6286520"/>
          </a:xfrm>
        </p:spPr>
        <p:txBody>
          <a:bodyPr>
            <a:normAutofit fontScale="85000" lnSpcReduction="20000"/>
          </a:bodyPr>
          <a:lstStyle/>
          <a:p>
            <a:r>
              <a:rPr lang="es-ES" b="1" i="1" dirty="0" smtClean="0"/>
              <a:t>1. Historia de los buscadores</a:t>
            </a:r>
          </a:p>
          <a:p>
            <a:endParaRPr lang="es-ES" b="1" i="1" dirty="0" smtClean="0"/>
          </a:p>
          <a:p>
            <a:r>
              <a:rPr lang="es-ES" b="1" i="1" dirty="0" smtClean="0"/>
              <a:t>2. Definición y objetivo de los buscadores</a:t>
            </a:r>
          </a:p>
          <a:p>
            <a:endParaRPr lang="es-ES" b="1" i="1" dirty="0"/>
          </a:p>
          <a:p>
            <a:r>
              <a:rPr lang="es-ES" b="1" i="1" dirty="0" smtClean="0"/>
              <a:t>3. Funcionamiento básico</a:t>
            </a:r>
          </a:p>
          <a:p>
            <a:endParaRPr lang="es-ES" b="1" i="1" dirty="0" smtClean="0"/>
          </a:p>
          <a:p>
            <a:r>
              <a:rPr lang="es-ES" b="1" i="1" dirty="0"/>
              <a:t>4</a:t>
            </a:r>
            <a:r>
              <a:rPr lang="es-ES" b="1" i="1" dirty="0" smtClean="0"/>
              <a:t>. Clasificación de los buscadores</a:t>
            </a:r>
          </a:p>
          <a:p>
            <a:endParaRPr lang="es-ES" b="1" i="1" dirty="0" smtClean="0"/>
          </a:p>
          <a:p>
            <a:r>
              <a:rPr lang="es-ES" b="1" i="1" dirty="0"/>
              <a:t>5</a:t>
            </a:r>
            <a:r>
              <a:rPr lang="es-ES" b="1" i="1" dirty="0" smtClean="0"/>
              <a:t>. Componentes de un buscador</a:t>
            </a:r>
          </a:p>
          <a:p>
            <a:endParaRPr lang="es-ES" b="1" i="1" dirty="0" smtClean="0"/>
          </a:p>
          <a:p>
            <a:r>
              <a:rPr lang="es-ES" b="1" i="1" dirty="0" smtClean="0"/>
              <a:t>6. Partes de la pantalla de </a:t>
            </a:r>
            <a:r>
              <a:rPr lang="es-ES" b="1" i="1" dirty="0" err="1" smtClean="0"/>
              <a:t>google</a:t>
            </a:r>
            <a:endParaRPr lang="es-ES" b="1" i="1" dirty="0" smtClean="0"/>
          </a:p>
          <a:p>
            <a:endParaRPr lang="es-ES" b="1" i="1" dirty="0" smtClean="0"/>
          </a:p>
          <a:p>
            <a:r>
              <a:rPr lang="es-ES" b="1" i="1" dirty="0" smtClean="0"/>
              <a:t>7. </a:t>
            </a:r>
            <a:r>
              <a:rPr lang="es-ES" b="1" i="1" dirty="0" err="1" smtClean="0"/>
              <a:t>Tips</a:t>
            </a:r>
            <a:r>
              <a:rPr lang="es-ES" b="1" i="1" dirty="0" smtClean="0"/>
              <a:t> para la búsqueda en </a:t>
            </a:r>
            <a:r>
              <a:rPr lang="es-ES" b="1" i="1" dirty="0" err="1" smtClean="0"/>
              <a:t>google</a:t>
            </a:r>
            <a:endParaRPr lang="es-ES" b="1" i="1" dirty="0" smtClean="0"/>
          </a:p>
          <a:p>
            <a:endParaRPr lang="es-ES" b="1" i="1" dirty="0" smtClean="0"/>
          </a:p>
          <a:p>
            <a:r>
              <a:rPr lang="es-ES" b="1" i="1" dirty="0" smtClean="0"/>
              <a:t>8. Búsqueda avanzada</a:t>
            </a:r>
          </a:p>
          <a:p>
            <a:endParaRPr lang="es-ES" b="1" i="1" dirty="0" smtClean="0"/>
          </a:p>
          <a:p>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b="1" dirty="0" smtClean="0">
                <a:latin typeface="Agency FB" pitchFamily="34" charset="0"/>
              </a:rPr>
              <a:t>Índices (Directorios, Índices temáticos, índices de búsqueda o</a:t>
            </a:r>
            <a:br>
              <a:rPr lang="es-ES" sz="2800" b="1" dirty="0" smtClean="0">
                <a:latin typeface="Agency FB" pitchFamily="34" charset="0"/>
              </a:rPr>
            </a:br>
            <a:r>
              <a:rPr lang="es-ES" sz="2800" dirty="0" smtClean="0">
                <a:latin typeface="Agency FB" pitchFamily="34" charset="0"/>
              </a:rPr>
              <a:t>árboles de categorías)</a:t>
            </a:r>
            <a:endParaRPr lang="es-ES" sz="2800" dirty="0">
              <a:latin typeface="Agency FB" pitchFamily="34" charset="0"/>
            </a:endParaRPr>
          </a:p>
        </p:txBody>
      </p:sp>
      <p:sp>
        <p:nvSpPr>
          <p:cNvPr id="3" name="2 Marcador de contenido"/>
          <p:cNvSpPr>
            <a:spLocks noGrp="1"/>
          </p:cNvSpPr>
          <p:nvPr>
            <p:ph idx="1"/>
          </p:nvPr>
        </p:nvSpPr>
        <p:spPr/>
        <p:txBody>
          <a:bodyPr>
            <a:normAutofit/>
          </a:bodyPr>
          <a:lstStyle/>
          <a:p>
            <a:r>
              <a:rPr lang="es-ES" sz="2400" dirty="0" smtClean="0"/>
              <a:t>Son sistemas de búsqueda por temas o categorías jerarquizados (aunque también suelen incluir sistemas de búsqueda por palabras clave). Se trata de bases de datos de direcciones Web elaboradas "manualmente", es decir, hay personas que se encargan de asignar cada página web a una categoría o tema determinado.</a:t>
            </a:r>
            <a:endParaRPr lang="es-ES" sz="2400" dirty="0"/>
          </a:p>
        </p:txBody>
      </p:sp>
      <p:pic>
        <p:nvPicPr>
          <p:cNvPr id="32770" name="Picture 2"/>
          <p:cNvPicPr>
            <a:picLocks noChangeAspect="1" noChangeArrowheads="1"/>
          </p:cNvPicPr>
          <p:nvPr/>
        </p:nvPicPr>
        <p:blipFill>
          <a:blip r:embed="rId2" cstate="print"/>
          <a:srcRect/>
          <a:stretch>
            <a:fillRect/>
          </a:stretch>
        </p:blipFill>
        <p:spPr bwMode="auto">
          <a:xfrm>
            <a:off x="5214941" y="4429132"/>
            <a:ext cx="3153215" cy="1785950"/>
          </a:xfrm>
          <a:prstGeom prst="rect">
            <a:avLst/>
          </a:prstGeom>
          <a:noFill/>
          <a:ln w="9525">
            <a:noFill/>
            <a:miter lim="800000"/>
            <a:headEnd/>
            <a:tailEnd/>
          </a:ln>
          <a:effectLst/>
        </p:spPr>
      </p:pic>
      <p:pic>
        <p:nvPicPr>
          <p:cNvPr id="32771" name="Picture 3"/>
          <p:cNvPicPr>
            <a:picLocks noChangeAspect="1" noChangeArrowheads="1"/>
          </p:cNvPicPr>
          <p:nvPr/>
        </p:nvPicPr>
        <p:blipFill>
          <a:blip r:embed="rId3" cstate="print"/>
          <a:srcRect/>
          <a:stretch>
            <a:fillRect/>
          </a:stretch>
        </p:blipFill>
        <p:spPr bwMode="auto">
          <a:xfrm>
            <a:off x="785786" y="4146445"/>
            <a:ext cx="3643338" cy="24158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13000">
              <a:srgbClr val="5F5F5F"/>
            </a:gs>
            <a:gs pos="21001">
              <a:srgbClr val="5F5F5F"/>
            </a:gs>
            <a:gs pos="63000">
              <a:srgbClr val="FFFFFF"/>
            </a:gs>
            <a:gs pos="67000">
              <a:srgbClr val="B2B2B2"/>
            </a:gs>
            <a:gs pos="69000">
              <a:srgbClr val="292929"/>
            </a:gs>
            <a:gs pos="82001">
              <a:srgbClr val="777777"/>
            </a:gs>
            <a:gs pos="100000">
              <a:srgbClr val="EAEAE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a:r>
              <a:rPr lang="es-ES" sz="3200">
                <a:latin typeface="Comic Sans MS" pitchFamily="66" charset="0"/>
              </a:rPr>
              <a:t>VENTAJAS Y DESVENTAJAS DE LOS ÍNDICES TEMÁTICOS</a:t>
            </a:r>
          </a:p>
        </p:txBody>
      </p:sp>
      <p:sp>
        <p:nvSpPr>
          <p:cNvPr id="149507" name="Rectangle 3"/>
          <p:cNvSpPr>
            <a:spLocks noGrp="1" noChangeArrowheads="1"/>
          </p:cNvSpPr>
          <p:nvPr>
            <p:ph idx="1"/>
          </p:nvPr>
        </p:nvSpPr>
        <p:spPr/>
        <p:txBody>
          <a:bodyPr/>
          <a:lstStyle/>
          <a:p>
            <a:pPr>
              <a:lnSpc>
                <a:spcPct val="80000"/>
              </a:lnSpc>
            </a:pPr>
            <a:r>
              <a:rPr lang="es-ES" sz="2400" b="1" i="1" u="sng">
                <a:latin typeface="Comic Sans MS" pitchFamily="66" charset="0"/>
              </a:rPr>
              <a:t>3.1.1.-Ventajas:</a:t>
            </a:r>
          </a:p>
          <a:p>
            <a:pPr>
              <a:lnSpc>
                <a:spcPct val="80000"/>
              </a:lnSpc>
              <a:buFont typeface="Wingdings" pitchFamily="2" charset="2"/>
              <a:buNone/>
            </a:pPr>
            <a:endParaRPr lang="es-ES" sz="2400" b="1" u="sng">
              <a:latin typeface="Comic Sans MS" pitchFamily="66" charset="0"/>
            </a:endParaRPr>
          </a:p>
          <a:p>
            <a:pPr>
              <a:lnSpc>
                <a:spcPct val="80000"/>
              </a:lnSpc>
              <a:buFont typeface="Wingdings" pitchFamily="2" charset="2"/>
              <a:buNone/>
            </a:pPr>
            <a:r>
              <a:rPr lang="es-ES" sz="2400">
                <a:latin typeface="Comic Sans MS" pitchFamily="66" charset="0"/>
              </a:rPr>
              <a:t>- Fáciles de utilizar, especialmente para usuarios no experimentados.</a:t>
            </a:r>
          </a:p>
          <a:p>
            <a:pPr>
              <a:lnSpc>
                <a:spcPct val="80000"/>
              </a:lnSpc>
              <a:buFont typeface="Wingdings" pitchFamily="2" charset="2"/>
              <a:buNone/>
            </a:pPr>
            <a:r>
              <a:rPr lang="es-ES" sz="2400">
                <a:latin typeface="Comic Sans MS" pitchFamily="66" charset="0"/>
              </a:rPr>
              <a:t>- Permiten tener una idea global del contenido.</a:t>
            </a:r>
          </a:p>
          <a:p>
            <a:pPr>
              <a:lnSpc>
                <a:spcPct val="80000"/>
              </a:lnSpc>
              <a:buFontTx/>
              <a:buChar char="-"/>
            </a:pPr>
            <a:r>
              <a:rPr lang="es-ES" sz="2400">
                <a:latin typeface="Comic Sans MS" pitchFamily="66" charset="0"/>
              </a:rPr>
              <a:t>Al estar mantenidos por humanos hace más fiable su respuesta.</a:t>
            </a:r>
          </a:p>
          <a:p>
            <a:pPr>
              <a:lnSpc>
                <a:spcPct val="80000"/>
              </a:lnSpc>
              <a:buFontTx/>
              <a:buChar char="-"/>
            </a:pPr>
            <a:endParaRPr lang="es-ES" sz="2400">
              <a:latin typeface="Comic Sans MS" pitchFamily="66" charset="0"/>
            </a:endParaRPr>
          </a:p>
          <a:p>
            <a:pPr>
              <a:lnSpc>
                <a:spcPct val="80000"/>
              </a:lnSpc>
            </a:pPr>
            <a:r>
              <a:rPr lang="es-ES" sz="2400" b="1" u="sng">
                <a:latin typeface="Comic Sans MS" pitchFamily="66" charset="0"/>
              </a:rPr>
              <a:t>3.1.2.-Desventajas:</a:t>
            </a:r>
          </a:p>
          <a:p>
            <a:pPr>
              <a:lnSpc>
                <a:spcPct val="80000"/>
              </a:lnSpc>
              <a:buFont typeface="Wingdings" pitchFamily="2" charset="2"/>
              <a:buNone/>
            </a:pPr>
            <a:endParaRPr lang="es-ES" sz="2400" b="1" u="sng">
              <a:latin typeface="Comic Sans MS" pitchFamily="66" charset="0"/>
            </a:endParaRPr>
          </a:p>
          <a:p>
            <a:pPr>
              <a:lnSpc>
                <a:spcPct val="80000"/>
              </a:lnSpc>
              <a:buFont typeface="Wingdings" pitchFamily="2" charset="2"/>
              <a:buNone/>
            </a:pPr>
            <a:r>
              <a:rPr lang="es-ES" sz="2400">
                <a:latin typeface="Comic Sans MS" pitchFamily="66" charset="0"/>
              </a:rPr>
              <a:t> - Cubren una pequeña fracción de los recursos de la </a:t>
            </a:r>
            <a:r>
              <a:rPr lang="es-ES" sz="2400" i="1">
                <a:latin typeface="Comic Sans MS" pitchFamily="66" charset="0"/>
              </a:rPr>
              <a:t>Web.</a:t>
            </a:r>
            <a:endParaRPr lang="es-ES" sz="240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Motores de búsquedas (buscadores de contenidos)</a:t>
            </a:r>
            <a:endParaRPr lang="es-ES" dirty="0"/>
          </a:p>
        </p:txBody>
      </p:sp>
      <p:sp>
        <p:nvSpPr>
          <p:cNvPr id="3" name="2 Marcador de contenido"/>
          <p:cNvSpPr>
            <a:spLocks noGrp="1"/>
          </p:cNvSpPr>
          <p:nvPr>
            <p:ph idx="1"/>
          </p:nvPr>
        </p:nvSpPr>
        <p:spPr/>
        <p:txBody>
          <a:bodyPr/>
          <a:lstStyle/>
          <a:p>
            <a:r>
              <a:rPr lang="es-ES" sz="2000" b="1" dirty="0" smtClean="0">
                <a:latin typeface="Arial Rounded MT Bold" pitchFamily="34" charset="0"/>
              </a:rPr>
              <a:t>el rastreo de la web lo hace un programa, llamado </a:t>
            </a:r>
            <a:r>
              <a:rPr lang="es-ES" sz="2000" b="1" i="1" dirty="0" smtClean="0">
                <a:latin typeface="Arial Rounded MT Bold" pitchFamily="34" charset="0"/>
              </a:rPr>
              <a:t>araña </a:t>
            </a:r>
            <a:r>
              <a:rPr lang="es-ES" sz="2000" dirty="0" smtClean="0">
                <a:latin typeface="Arial Rounded MT Bold" pitchFamily="34" charset="0"/>
              </a:rPr>
              <a:t>ó motor (de ahí viene el nombre del tipo de buscador). Este programa va visitando las páginas y, a la vez, creando una base de datos en la que </a:t>
            </a:r>
            <a:r>
              <a:rPr lang="es-ES" sz="2000" b="1" dirty="0" smtClean="0">
                <a:latin typeface="Arial Rounded MT Bold" pitchFamily="34" charset="0"/>
              </a:rPr>
              <a:t>relaciona la dirección de la página con las 100 primeras palabras que aparecen en ella.</a:t>
            </a:r>
            <a:endParaRPr lang="es-ES" sz="2000" dirty="0">
              <a:latin typeface="Arial Rounded MT Bold" pitchFamily="34" charset="0"/>
            </a:endParaRPr>
          </a:p>
        </p:txBody>
      </p:sp>
      <p:pic>
        <p:nvPicPr>
          <p:cNvPr id="33795" name="Picture 3"/>
          <p:cNvPicPr>
            <a:picLocks noChangeAspect="1" noChangeArrowheads="1"/>
          </p:cNvPicPr>
          <p:nvPr/>
        </p:nvPicPr>
        <p:blipFill>
          <a:blip r:embed="rId2" cstate="print"/>
          <a:srcRect/>
          <a:stretch>
            <a:fillRect/>
          </a:stretch>
        </p:blipFill>
        <p:spPr bwMode="auto">
          <a:xfrm>
            <a:off x="2214546" y="3500438"/>
            <a:ext cx="4114800" cy="2981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ctr"/>
            <a:r>
              <a:rPr lang="es-ES" sz="3200">
                <a:latin typeface="Comic Sans MS" pitchFamily="66" charset="0"/>
              </a:rPr>
              <a:t>VENTAJAS Y DESVENTAJAS DE LOS MOTORES DE BÚSQUEDA</a:t>
            </a:r>
          </a:p>
        </p:txBody>
      </p:sp>
      <p:sp>
        <p:nvSpPr>
          <p:cNvPr id="148483" name="Rectangle 3"/>
          <p:cNvSpPr>
            <a:spLocks noGrp="1" noChangeArrowheads="1"/>
          </p:cNvSpPr>
          <p:nvPr>
            <p:ph idx="1"/>
          </p:nvPr>
        </p:nvSpPr>
        <p:spPr/>
        <p:txBody>
          <a:bodyPr/>
          <a:lstStyle/>
          <a:p>
            <a:pPr>
              <a:lnSpc>
                <a:spcPct val="80000"/>
              </a:lnSpc>
            </a:pPr>
            <a:r>
              <a:rPr lang="es-ES" sz="1800" b="1" u="sng">
                <a:latin typeface="Comic Sans MS" pitchFamily="66" charset="0"/>
              </a:rPr>
              <a:t>3.2.1.-Ventajas:</a:t>
            </a:r>
            <a:r>
              <a:rPr lang="es-ES" sz="1800">
                <a:latin typeface="Comic Sans MS" pitchFamily="66" charset="0"/>
              </a:rPr>
              <a:t> </a:t>
            </a:r>
            <a:br>
              <a:rPr lang="es-ES" sz="1800">
                <a:latin typeface="Comic Sans MS" pitchFamily="66" charset="0"/>
              </a:rPr>
            </a:br>
            <a:r>
              <a:rPr lang="es-ES" sz="1800">
                <a:latin typeface="Comic Sans MS" pitchFamily="66" charset="0"/>
              </a:rPr>
              <a:t>  </a:t>
            </a:r>
          </a:p>
          <a:p>
            <a:pPr>
              <a:lnSpc>
                <a:spcPct val="80000"/>
              </a:lnSpc>
              <a:buFont typeface="Wingdings" pitchFamily="2" charset="2"/>
              <a:buNone/>
            </a:pPr>
            <a:r>
              <a:rPr lang="es-ES" sz="1800">
                <a:latin typeface="Comic Sans MS" pitchFamily="66" charset="0"/>
              </a:rPr>
              <a:t>- La </a:t>
            </a:r>
            <a:r>
              <a:rPr lang="es-ES" sz="1800" u="sng">
                <a:latin typeface="Comic Sans MS" pitchFamily="66" charset="0"/>
              </a:rPr>
              <a:t>exhaustividad:</a:t>
            </a:r>
            <a:r>
              <a:rPr lang="es-ES" sz="1800">
                <a:latin typeface="Comic Sans MS" pitchFamily="66" charset="0"/>
              </a:rPr>
              <a:t> se proporciona un </a:t>
            </a:r>
            <a:r>
              <a:rPr lang="es-ES" sz="1800" u="sng">
                <a:latin typeface="Comic Sans MS" pitchFamily="66" charset="0"/>
              </a:rPr>
              <a:t>enorme cantidad de información.</a:t>
            </a:r>
          </a:p>
          <a:p>
            <a:pPr>
              <a:lnSpc>
                <a:spcPct val="80000"/>
              </a:lnSpc>
              <a:buFont typeface="Wingdings" pitchFamily="2" charset="2"/>
              <a:buNone/>
            </a:pPr>
            <a:r>
              <a:rPr lang="es-ES" sz="1800">
                <a:latin typeface="Comic Sans MS" pitchFamily="66" charset="0"/>
              </a:rPr>
              <a:t>- Cuando </a:t>
            </a:r>
            <a:r>
              <a:rPr lang="es-ES" sz="1800" u="sng">
                <a:latin typeface="Comic Sans MS" pitchFamily="66" charset="0"/>
              </a:rPr>
              <a:t>no se tienen criterios</a:t>
            </a:r>
            <a:r>
              <a:rPr lang="es-ES" sz="1800">
                <a:latin typeface="Comic Sans MS" pitchFamily="66" charset="0"/>
              </a:rPr>
              <a:t> muy definidos de lo que se busca, este método proporciona una </a:t>
            </a:r>
            <a:r>
              <a:rPr lang="es-ES" sz="1800" u="sng">
                <a:latin typeface="Comic Sans MS" pitchFamily="66" charset="0"/>
              </a:rPr>
              <a:t>visión muy amplia.</a:t>
            </a:r>
            <a:endParaRPr lang="es-ES" sz="1800">
              <a:latin typeface="Comic Sans MS" pitchFamily="66" charset="0"/>
            </a:endParaRPr>
          </a:p>
          <a:p>
            <a:pPr>
              <a:lnSpc>
                <a:spcPct val="80000"/>
              </a:lnSpc>
              <a:buFontTx/>
              <a:buChar char="-"/>
            </a:pPr>
            <a:r>
              <a:rPr lang="es-ES" sz="1800">
                <a:latin typeface="Comic Sans MS" pitchFamily="66" charset="0"/>
              </a:rPr>
              <a:t>Cuando se sabe acotar la búsqueda y se emplean las </a:t>
            </a:r>
            <a:r>
              <a:rPr lang="es-ES" sz="1800" u="sng">
                <a:latin typeface="Comic Sans MS" pitchFamily="66" charset="0"/>
              </a:rPr>
              <a:t>opciones avanzadas</a:t>
            </a:r>
            <a:r>
              <a:rPr lang="es-ES" sz="1800">
                <a:latin typeface="Comic Sans MS" pitchFamily="66" charset="0"/>
              </a:rPr>
              <a:t>, los </a:t>
            </a:r>
            <a:r>
              <a:rPr lang="es-ES" sz="1800" u="sng">
                <a:latin typeface="Comic Sans MS" pitchFamily="66" charset="0"/>
              </a:rPr>
              <a:t>resultados</a:t>
            </a:r>
            <a:r>
              <a:rPr lang="es-ES" sz="1800">
                <a:latin typeface="Comic Sans MS" pitchFamily="66" charset="0"/>
              </a:rPr>
              <a:t> pueden ser muy </a:t>
            </a:r>
            <a:r>
              <a:rPr lang="es-ES" sz="1800" u="sng">
                <a:latin typeface="Comic Sans MS" pitchFamily="66" charset="0"/>
              </a:rPr>
              <a:t>certeros y completos.</a:t>
            </a:r>
            <a:r>
              <a:rPr lang="es-ES" sz="1800">
                <a:latin typeface="Comic Sans MS" pitchFamily="66" charset="0"/>
              </a:rPr>
              <a:t> </a:t>
            </a:r>
          </a:p>
          <a:p>
            <a:pPr>
              <a:lnSpc>
                <a:spcPct val="80000"/>
              </a:lnSpc>
              <a:buFont typeface="Wingdings" pitchFamily="2" charset="2"/>
              <a:buNone/>
            </a:pPr>
            <a:r>
              <a:rPr lang="es-ES" sz="1800"/>
              <a:t>- </a:t>
            </a:r>
            <a:r>
              <a:rPr lang="es-ES" sz="1800">
                <a:latin typeface="Comic Sans MS" pitchFamily="66" charset="0"/>
              </a:rPr>
              <a:t>Existen </a:t>
            </a:r>
            <a:r>
              <a:rPr lang="es-ES" sz="1800" u="sng">
                <a:latin typeface="Comic Sans MS" pitchFamily="66" charset="0"/>
              </a:rPr>
              <a:t>buscadores especializados en todos los campos del conocimiento</a:t>
            </a:r>
            <a:r>
              <a:rPr lang="es-ES" sz="1800"/>
              <a:t>.</a:t>
            </a:r>
            <a:endParaRPr lang="es-ES" sz="1800">
              <a:latin typeface="Comic Sans MS" pitchFamily="66" charset="0"/>
            </a:endParaRPr>
          </a:p>
          <a:p>
            <a:pPr>
              <a:lnSpc>
                <a:spcPct val="80000"/>
              </a:lnSpc>
            </a:pPr>
            <a:endParaRPr lang="es-ES" sz="1800" b="1" u="sng">
              <a:latin typeface="Comic Sans MS" pitchFamily="66" charset="0"/>
            </a:endParaRPr>
          </a:p>
          <a:p>
            <a:pPr>
              <a:lnSpc>
                <a:spcPct val="80000"/>
              </a:lnSpc>
            </a:pPr>
            <a:r>
              <a:rPr lang="es-ES" sz="1800" b="1" u="sng">
                <a:latin typeface="Comic Sans MS" pitchFamily="66" charset="0"/>
              </a:rPr>
              <a:t>3.2.2.-Desventajas: </a:t>
            </a:r>
          </a:p>
          <a:p>
            <a:pPr>
              <a:lnSpc>
                <a:spcPct val="80000"/>
              </a:lnSpc>
              <a:buFont typeface="Wingdings" pitchFamily="2" charset="2"/>
              <a:buNone/>
            </a:pPr>
            <a:endParaRPr lang="es-ES" sz="1800">
              <a:latin typeface="Comic Sans MS" pitchFamily="66" charset="0"/>
            </a:endParaRPr>
          </a:p>
          <a:p>
            <a:pPr>
              <a:lnSpc>
                <a:spcPct val="80000"/>
              </a:lnSpc>
              <a:buFont typeface="Wingdings" pitchFamily="2" charset="2"/>
              <a:buNone/>
            </a:pPr>
            <a:r>
              <a:rPr lang="es-ES" sz="1800">
                <a:latin typeface="Comic Sans MS" pitchFamily="66" charset="0"/>
              </a:rPr>
              <a:t>-  </a:t>
            </a:r>
            <a:r>
              <a:rPr lang="es-ES" sz="1800" u="sng">
                <a:latin typeface="Comic Sans MS" pitchFamily="66" charset="0"/>
              </a:rPr>
              <a:t>Debido a que la información no ha sido seleccionada por un humano especialista</a:t>
            </a:r>
            <a:r>
              <a:rPr lang="es-ES" sz="1800">
                <a:latin typeface="Comic Sans MS" pitchFamily="66" charset="0"/>
              </a:rPr>
              <a:t>, </a:t>
            </a:r>
            <a:r>
              <a:rPr lang="es-ES" sz="1800" u="sng">
                <a:latin typeface="Comic Sans MS" pitchFamily="66" charset="0"/>
              </a:rPr>
              <a:t>es probable</a:t>
            </a:r>
            <a:r>
              <a:rPr lang="es-ES" sz="1800">
                <a:latin typeface="Comic Sans MS" pitchFamily="66" charset="0"/>
              </a:rPr>
              <a:t> que la </a:t>
            </a:r>
            <a:r>
              <a:rPr lang="es-ES" sz="1800" u="sng">
                <a:latin typeface="Comic Sans MS" pitchFamily="66" charset="0"/>
              </a:rPr>
              <a:t>ambigüedad </a:t>
            </a:r>
            <a:r>
              <a:rPr lang="es-ES" sz="1800">
                <a:latin typeface="Comic Sans MS" pitchFamily="66" charset="0"/>
              </a:rPr>
              <a:t>propia de las lenguas naturales dé </a:t>
            </a:r>
            <a:r>
              <a:rPr lang="es-ES" sz="1800" u="sng">
                <a:latin typeface="Comic Sans MS" pitchFamily="66" charset="0"/>
              </a:rPr>
              <a:t>listas enormes de posibles páginas</a:t>
            </a:r>
            <a:r>
              <a:rPr lang="es-ES" sz="1800">
                <a:latin typeface="Comic Sans MS" pitchFamily="66" charset="0"/>
              </a:rPr>
              <a:t>.  La precisión es el punto débil de estos sistemas.</a:t>
            </a:r>
            <a:r>
              <a:rPr lang="es-ES" sz="180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err="1" smtClean="0"/>
              <a:t>Metabuscadores</a:t>
            </a:r>
            <a:endParaRPr lang="es-ES" dirty="0"/>
          </a:p>
        </p:txBody>
      </p:sp>
      <p:sp>
        <p:nvSpPr>
          <p:cNvPr id="3" name="2 Marcador de contenido"/>
          <p:cNvSpPr>
            <a:spLocks noGrp="1"/>
          </p:cNvSpPr>
          <p:nvPr>
            <p:ph idx="1"/>
          </p:nvPr>
        </p:nvSpPr>
        <p:spPr/>
        <p:txBody>
          <a:bodyPr>
            <a:normAutofit/>
          </a:bodyPr>
          <a:lstStyle/>
          <a:p>
            <a:r>
              <a:rPr lang="es-ES" sz="2400" dirty="0" smtClean="0">
                <a:latin typeface="Arial Narrow" pitchFamily="34" charset="0"/>
              </a:rPr>
              <a:t>Los </a:t>
            </a:r>
            <a:r>
              <a:rPr lang="es-ES" sz="2400" dirty="0" err="1" smtClean="0">
                <a:latin typeface="Arial Narrow" pitchFamily="34" charset="0"/>
              </a:rPr>
              <a:t>metabuscadores</a:t>
            </a:r>
            <a:r>
              <a:rPr lang="es-ES" sz="2400" dirty="0" smtClean="0">
                <a:latin typeface="Arial Narrow" pitchFamily="34" charset="0"/>
              </a:rPr>
              <a:t> son páginas web en las que se nos ofrece una búsqueda sin que haya una base de datos propia detrás: utilizan las bases de varios buscadores ajenos para ofrecernos los resultados.</a:t>
            </a:r>
          </a:p>
          <a:p>
            <a:pPr>
              <a:buNone/>
            </a:pPr>
            <a:endParaRPr lang="es-ES" sz="2400" dirty="0">
              <a:latin typeface="Arial Narrow" pitchFamily="34" charset="0"/>
            </a:endParaRPr>
          </a:p>
        </p:txBody>
      </p:sp>
      <p:pic>
        <p:nvPicPr>
          <p:cNvPr id="34818" name="Picture 2" descr="http://www.cosassencillas.com/wp-content/uploads/2007/12/BuscarinformacinmediantelaWeb2.0_A2B6/busquedas.gif"/>
          <p:cNvPicPr>
            <a:picLocks noChangeAspect="1" noChangeArrowheads="1"/>
          </p:cNvPicPr>
          <p:nvPr/>
        </p:nvPicPr>
        <p:blipFill>
          <a:blip r:embed="rId2" cstate="print"/>
          <a:srcRect/>
          <a:stretch>
            <a:fillRect/>
          </a:stretch>
        </p:blipFill>
        <p:spPr bwMode="auto">
          <a:xfrm>
            <a:off x="2143108" y="3429000"/>
            <a:ext cx="3000375" cy="31623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2700000" scaled="1"/>
          <a:tileRect/>
        </a:gra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es-ES" sz="3200">
                <a:latin typeface="Comic Sans MS" pitchFamily="66" charset="0"/>
              </a:rPr>
              <a:t>VENTAJAS Y DESVENTAJAS DE LOS METABUSCADORES</a:t>
            </a:r>
          </a:p>
        </p:txBody>
      </p:sp>
      <p:sp>
        <p:nvSpPr>
          <p:cNvPr id="150531" name="Rectangle 3"/>
          <p:cNvSpPr>
            <a:spLocks noGrp="1" noChangeArrowheads="1"/>
          </p:cNvSpPr>
          <p:nvPr>
            <p:ph idx="1"/>
          </p:nvPr>
        </p:nvSpPr>
        <p:spPr/>
        <p:txBody>
          <a:bodyPr/>
          <a:lstStyle/>
          <a:p>
            <a:pPr>
              <a:lnSpc>
                <a:spcPct val="80000"/>
              </a:lnSpc>
            </a:pPr>
            <a:r>
              <a:rPr lang="es-ES" sz="1800" b="1" u="sng">
                <a:latin typeface="Comic Sans MS" pitchFamily="66" charset="0"/>
              </a:rPr>
              <a:t>3.3.1.-Desventajas:</a:t>
            </a:r>
          </a:p>
          <a:p>
            <a:pPr>
              <a:lnSpc>
                <a:spcPct val="80000"/>
              </a:lnSpc>
              <a:buFont typeface="Wingdings" pitchFamily="2" charset="2"/>
              <a:buNone/>
            </a:pPr>
            <a:endParaRPr lang="es-ES" sz="1800" b="1" u="sng">
              <a:latin typeface="Comic Sans MS" pitchFamily="66" charset="0"/>
            </a:endParaRPr>
          </a:p>
          <a:p>
            <a:pPr>
              <a:lnSpc>
                <a:spcPct val="80000"/>
              </a:lnSpc>
              <a:buFontTx/>
              <a:buChar char="-"/>
            </a:pPr>
            <a:r>
              <a:rPr lang="es-ES" sz="1800">
                <a:latin typeface="Comic Sans MS" pitchFamily="66" charset="0"/>
              </a:rPr>
              <a:t>Al tener que buscar en varias fuentes , las búsquedas </a:t>
            </a:r>
            <a:r>
              <a:rPr lang="es-ES" sz="1800" u="sng">
                <a:latin typeface="Comic Sans MS" pitchFamily="66" charset="0"/>
              </a:rPr>
              <a:t>suelen tardar más</a:t>
            </a:r>
            <a:r>
              <a:rPr lang="es-ES" sz="1800">
                <a:latin typeface="Comic Sans MS" pitchFamily="66" charset="0"/>
              </a:rPr>
              <a:t> que un buscador normal.</a:t>
            </a:r>
          </a:p>
          <a:p>
            <a:pPr>
              <a:lnSpc>
                <a:spcPct val="80000"/>
              </a:lnSpc>
              <a:buFontTx/>
              <a:buChar char="-"/>
            </a:pPr>
            <a:r>
              <a:rPr lang="es-ES" sz="1800" u="sng">
                <a:latin typeface="Comic Sans MS" pitchFamily="66" charset="0"/>
              </a:rPr>
              <a:t>En el metabuscador no se puede hacer distinción entre las diferentes sintaxis de cada buscador.</a:t>
            </a:r>
            <a:r>
              <a:rPr lang="es-ES" sz="1800">
                <a:latin typeface="Comic Sans MS" pitchFamily="66" charset="0"/>
              </a:rPr>
              <a:t> Por lo tanto, al buscar información muy específica es </a:t>
            </a:r>
            <a:r>
              <a:rPr lang="es-ES" sz="1800" u="sng">
                <a:latin typeface="Comic Sans MS" pitchFamily="66" charset="0"/>
              </a:rPr>
              <a:t>mejor emplear buscadores de los que conozcamos la sintaxis. </a:t>
            </a:r>
          </a:p>
          <a:p>
            <a:pPr>
              <a:lnSpc>
                <a:spcPct val="80000"/>
              </a:lnSpc>
              <a:buFontTx/>
              <a:buChar char="-"/>
            </a:pPr>
            <a:endParaRPr lang="es-ES" sz="1800" u="sng">
              <a:latin typeface="Comic Sans MS" pitchFamily="66" charset="0"/>
            </a:endParaRPr>
          </a:p>
          <a:p>
            <a:pPr>
              <a:lnSpc>
                <a:spcPct val="80000"/>
              </a:lnSpc>
              <a:buFontTx/>
              <a:buChar char="•"/>
            </a:pPr>
            <a:r>
              <a:rPr lang="es-ES" sz="1800" b="1" u="sng">
                <a:latin typeface="Comic Sans MS" pitchFamily="66" charset="0"/>
              </a:rPr>
              <a:t>3.3.2.-Ventajas:</a:t>
            </a:r>
          </a:p>
          <a:p>
            <a:pPr>
              <a:lnSpc>
                <a:spcPct val="80000"/>
              </a:lnSpc>
              <a:buFontTx/>
              <a:buChar char="-"/>
            </a:pPr>
            <a:endParaRPr lang="es-ES" sz="1800">
              <a:latin typeface="Comic Sans MS" pitchFamily="66" charset="0"/>
            </a:endParaRPr>
          </a:p>
          <a:p>
            <a:pPr>
              <a:lnSpc>
                <a:spcPct val="80000"/>
              </a:lnSpc>
              <a:buFontTx/>
              <a:buChar char="-"/>
            </a:pPr>
            <a:r>
              <a:rPr lang="es-ES" sz="1800" u="sng">
                <a:latin typeface="Comic Sans MS" pitchFamily="66" charset="0"/>
              </a:rPr>
              <a:t>Amplían</a:t>
            </a:r>
            <a:r>
              <a:rPr lang="es-ES" sz="1800">
                <a:latin typeface="Comic Sans MS" pitchFamily="66" charset="0"/>
              </a:rPr>
              <a:t> de forma notoria </a:t>
            </a:r>
            <a:r>
              <a:rPr lang="es-ES" sz="1800" u="sng">
                <a:latin typeface="Comic Sans MS" pitchFamily="66" charset="0"/>
              </a:rPr>
              <a:t>el ámbito de las búsquedas que realizamos</a:t>
            </a:r>
            <a:r>
              <a:rPr lang="es-ES" sz="1800">
                <a:latin typeface="Comic Sans MS" pitchFamily="66" charset="0"/>
              </a:rPr>
              <a:t>, </a:t>
            </a:r>
            <a:r>
              <a:rPr lang="es-ES" sz="1800" u="sng">
                <a:latin typeface="Comic Sans MS" pitchFamily="66" charset="0"/>
              </a:rPr>
              <a:t>proporcionando mayor cantidad de resultados.</a:t>
            </a:r>
          </a:p>
          <a:p>
            <a:pPr>
              <a:lnSpc>
                <a:spcPct val="80000"/>
              </a:lnSpc>
              <a:buFontTx/>
              <a:buChar char="-"/>
            </a:pPr>
            <a:r>
              <a:rPr lang="es-ES" sz="1800">
                <a:latin typeface="Comic Sans MS" pitchFamily="66" charset="0"/>
              </a:rPr>
              <a:t>Muchos </a:t>
            </a:r>
            <a:r>
              <a:rPr lang="es-ES" sz="1800" u="sng">
                <a:latin typeface="Comic Sans MS" pitchFamily="66" charset="0"/>
              </a:rPr>
              <a:t>muestran en los resultados la posición de la página</a:t>
            </a:r>
            <a:r>
              <a:rPr lang="es-ES" sz="1800">
                <a:latin typeface="Comic Sans MS" pitchFamily="66" charset="0"/>
              </a:rPr>
              <a:t> en los buscadores </a:t>
            </a:r>
            <a:r>
              <a:rPr lang="es-ES" sz="1800" u="sng">
                <a:latin typeface="Comic Sans MS" pitchFamily="66" charset="0"/>
              </a:rPr>
              <a:t>nos permite evaluar la relevancia de cada página mostrada. </a:t>
            </a:r>
          </a:p>
          <a:p>
            <a:pPr>
              <a:lnSpc>
                <a:spcPct val="80000"/>
              </a:lnSpc>
              <a:buFontTx/>
              <a:buChar char="-"/>
            </a:pPr>
            <a:endParaRPr lang="es-ES" sz="1800" u="sng">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79388" y="260350"/>
            <a:ext cx="8015287" cy="914400"/>
          </a:xfrm>
        </p:spPr>
        <p:txBody>
          <a:bodyPr/>
          <a:lstStyle/>
          <a:p>
            <a:pPr algn="ctr"/>
            <a:r>
              <a:rPr lang="es-ES" sz="3800">
                <a:latin typeface="Comic Sans MS" pitchFamily="66" charset="0"/>
              </a:rPr>
              <a:t>4.- BUSCADORES MÁS USADOS</a:t>
            </a:r>
          </a:p>
        </p:txBody>
      </p:sp>
      <p:sp>
        <p:nvSpPr>
          <p:cNvPr id="161795" name="Rectangle 3"/>
          <p:cNvSpPr>
            <a:spLocks noGrp="1" noChangeArrowheads="1"/>
          </p:cNvSpPr>
          <p:nvPr>
            <p:ph idx="1"/>
          </p:nvPr>
        </p:nvSpPr>
        <p:spPr/>
        <p:txBody>
          <a:bodyPr/>
          <a:lstStyle/>
          <a:p>
            <a:endParaRPr lang="es-ES_tradnl"/>
          </a:p>
        </p:txBody>
      </p:sp>
      <p:pic>
        <p:nvPicPr>
          <p:cNvPr id="161797" name="Picture 5" descr="ranking-buscadores-espana"/>
          <p:cNvPicPr>
            <a:picLocks noChangeAspect="1" noChangeArrowheads="1"/>
          </p:cNvPicPr>
          <p:nvPr/>
        </p:nvPicPr>
        <p:blipFill>
          <a:blip r:embed="rId2" cstate="print"/>
          <a:srcRect/>
          <a:stretch>
            <a:fillRect/>
          </a:stretch>
        </p:blipFill>
        <p:spPr bwMode="auto">
          <a:xfrm>
            <a:off x="755650" y="1700213"/>
            <a:ext cx="7488238" cy="4392612"/>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COMPONENTES DE LOS BUSCADORES</a:t>
            </a:r>
            <a:endParaRPr lang="es-ES" dirty="0"/>
          </a:p>
        </p:txBody>
      </p:sp>
      <p:sp>
        <p:nvSpPr>
          <p:cNvPr id="3" name="2 Marcador de contenido"/>
          <p:cNvSpPr>
            <a:spLocks noGrp="1"/>
          </p:cNvSpPr>
          <p:nvPr>
            <p:ph idx="1"/>
          </p:nvPr>
        </p:nvSpPr>
        <p:spPr/>
        <p:txBody>
          <a:bodyPr>
            <a:normAutofit/>
          </a:bodyPr>
          <a:lstStyle/>
          <a:p>
            <a:r>
              <a:rPr lang="es-ES" sz="2400" dirty="0" smtClean="0">
                <a:latin typeface="Agency FB" pitchFamily="34" charset="0"/>
              </a:rPr>
              <a:t>Están compuestos por cuatro partes:</a:t>
            </a:r>
          </a:p>
          <a:p>
            <a:r>
              <a:rPr lang="es-ES" sz="2400" dirty="0" smtClean="0">
                <a:latin typeface="Agency FB" pitchFamily="34" charset="0"/>
              </a:rPr>
              <a:t>o Los </a:t>
            </a:r>
            <a:r>
              <a:rPr lang="es-ES" sz="2400" b="1" dirty="0" smtClean="0">
                <a:latin typeface="Agency FB" pitchFamily="34" charset="0"/>
              </a:rPr>
              <a:t>robots que recorren la red escrutándola (también llamados spider, robot o </a:t>
            </a:r>
            <a:r>
              <a:rPr lang="es-ES" sz="2400" dirty="0" err="1" smtClean="0">
                <a:latin typeface="Agency FB" pitchFamily="34" charset="0"/>
              </a:rPr>
              <a:t>crawler</a:t>
            </a:r>
            <a:r>
              <a:rPr lang="es-ES" sz="2400" dirty="0" smtClean="0">
                <a:latin typeface="Agency FB" pitchFamily="34" charset="0"/>
              </a:rPr>
              <a:t>)</a:t>
            </a:r>
          </a:p>
          <a:p>
            <a:r>
              <a:rPr lang="es-ES" sz="2400" dirty="0" smtClean="0">
                <a:latin typeface="Agency FB" pitchFamily="34" charset="0"/>
              </a:rPr>
              <a:t>o La </a:t>
            </a:r>
            <a:r>
              <a:rPr lang="es-ES" sz="2400" b="1" dirty="0" smtClean="0">
                <a:latin typeface="Agency FB" pitchFamily="34" charset="0"/>
              </a:rPr>
              <a:t>base de datos que es construida por los robots</a:t>
            </a:r>
          </a:p>
          <a:p>
            <a:r>
              <a:rPr lang="es-ES" sz="2400" dirty="0" smtClean="0">
                <a:latin typeface="Agency FB" pitchFamily="34" charset="0"/>
              </a:rPr>
              <a:t>o El </a:t>
            </a:r>
            <a:r>
              <a:rPr lang="es-ES" sz="2400" b="1" dirty="0" smtClean="0">
                <a:latin typeface="Agency FB" pitchFamily="34" charset="0"/>
              </a:rPr>
              <a:t>motor de búsqueda que facilita la consulta a la base (también conocido </a:t>
            </a:r>
            <a:r>
              <a:rPr lang="es-ES" sz="2400" b="1" dirty="0" err="1" smtClean="0">
                <a:latin typeface="Agency FB" pitchFamily="34" charset="0"/>
              </a:rPr>
              <a:t>con</a:t>
            </a:r>
            <a:r>
              <a:rPr lang="es-ES" sz="2400" dirty="0" err="1" smtClean="0">
                <a:latin typeface="Agency FB" pitchFamily="34" charset="0"/>
              </a:rPr>
              <a:t>indicador</a:t>
            </a:r>
            <a:r>
              <a:rPr lang="es-ES" sz="2400" dirty="0" smtClean="0">
                <a:latin typeface="Agency FB" pitchFamily="34" charset="0"/>
              </a:rPr>
              <a:t>)</a:t>
            </a:r>
          </a:p>
          <a:p>
            <a:r>
              <a:rPr lang="es-ES" sz="2400" dirty="0" smtClean="0">
                <a:latin typeface="Agency FB" pitchFamily="34" charset="0"/>
              </a:rPr>
              <a:t>o La </a:t>
            </a:r>
            <a:r>
              <a:rPr lang="es-ES" sz="2400" b="1" dirty="0" smtClean="0">
                <a:latin typeface="Agency FB" pitchFamily="34" charset="0"/>
              </a:rPr>
              <a:t>interfaz de búsqueda en la cual hacen la solicitud los usuarios</a:t>
            </a:r>
            <a:endParaRPr lang="es-ES" sz="2400" dirty="0">
              <a:latin typeface="Agency FB"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Spider/Robot/</a:t>
            </a:r>
            <a:r>
              <a:rPr lang="es-ES" b="1" dirty="0" err="1" smtClean="0"/>
              <a:t>Crawler</a:t>
            </a:r>
            <a:endParaRPr lang="es-ES" dirty="0"/>
          </a:p>
        </p:txBody>
      </p:sp>
      <p:sp>
        <p:nvSpPr>
          <p:cNvPr id="3" name="2 Marcador de contenido"/>
          <p:cNvSpPr>
            <a:spLocks noGrp="1"/>
          </p:cNvSpPr>
          <p:nvPr>
            <p:ph idx="1"/>
          </p:nvPr>
        </p:nvSpPr>
        <p:spPr/>
        <p:txBody>
          <a:bodyPr>
            <a:normAutofit/>
          </a:bodyPr>
          <a:lstStyle/>
          <a:p>
            <a:r>
              <a:rPr lang="es-ES" sz="2400" dirty="0" smtClean="0"/>
              <a:t>Spider, </a:t>
            </a:r>
            <a:r>
              <a:rPr lang="es-ES" sz="2400" dirty="0" err="1" smtClean="0"/>
              <a:t>crawlers</a:t>
            </a:r>
            <a:r>
              <a:rPr lang="es-ES" sz="2400" dirty="0" smtClean="0"/>
              <a:t>, robots o agentes de búsqueda son los nombres que reciben el software que recopila los documentos. Funciona de manera que comienza en una página (A) y recopila todas sus </a:t>
            </a:r>
            <a:r>
              <a:rPr lang="es-ES" sz="2400" dirty="0" err="1" smtClean="0"/>
              <a:t>URLs</a:t>
            </a:r>
            <a:r>
              <a:rPr lang="es-ES" sz="2400" dirty="0" smtClean="0"/>
              <a:t>, luego envía la página (A), y comprueba que no está indizada y que no se tiene una versión menos actualizada, para luego indizar la página (A).Luego recupera la página (B) que está la primera en la lista... y así </a:t>
            </a:r>
            <a:r>
              <a:rPr lang="es-ES" sz="2400" dirty="0" err="1" smtClean="0"/>
              <a:t>sucesivamen</a:t>
            </a:r>
            <a:endParaRPr lang="es-ES" sz="2400" dirty="0" smtClean="0"/>
          </a:p>
          <a:p>
            <a:r>
              <a:rPr lang="es-ES" sz="2400" dirty="0" smtClean="0"/>
              <a:t>te.</a:t>
            </a:r>
            <a:endParaRPr lang="es-ES" sz="2400" dirty="0"/>
          </a:p>
        </p:txBody>
      </p:sp>
      <p:pic>
        <p:nvPicPr>
          <p:cNvPr id="35842" name="Picture 2" descr="http://es.softpicks.net/screenshots/GSA-Clip-Spider.jpg"/>
          <p:cNvPicPr>
            <a:picLocks noChangeAspect="1" noChangeArrowheads="1"/>
          </p:cNvPicPr>
          <p:nvPr/>
        </p:nvPicPr>
        <p:blipFill>
          <a:blip r:embed="rId2" cstate="print"/>
          <a:srcRect/>
          <a:stretch>
            <a:fillRect/>
          </a:stretch>
        </p:blipFill>
        <p:spPr bwMode="auto">
          <a:xfrm>
            <a:off x="2786050" y="4500570"/>
            <a:ext cx="3500462" cy="2175222"/>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Bases de Datos</a:t>
            </a:r>
            <a:endParaRPr lang="es-ES" dirty="0"/>
          </a:p>
        </p:txBody>
      </p:sp>
      <p:sp>
        <p:nvSpPr>
          <p:cNvPr id="3" name="2 Marcador de contenido"/>
          <p:cNvSpPr>
            <a:spLocks noGrp="1"/>
          </p:cNvSpPr>
          <p:nvPr>
            <p:ph idx="1"/>
          </p:nvPr>
        </p:nvSpPr>
        <p:spPr/>
        <p:txBody>
          <a:bodyPr>
            <a:normAutofit fontScale="92500"/>
          </a:bodyPr>
          <a:lstStyle/>
          <a:p>
            <a:r>
              <a:rPr lang="es-ES" dirty="0" smtClean="0"/>
              <a:t>Actualmente existen seis grandes bases de datos:</a:t>
            </a:r>
          </a:p>
          <a:p>
            <a:r>
              <a:rPr lang="es-ES" dirty="0" smtClean="0"/>
              <a:t>• Google</a:t>
            </a:r>
          </a:p>
          <a:p>
            <a:r>
              <a:rPr lang="es-ES" dirty="0" smtClean="0"/>
              <a:t>• </a:t>
            </a:r>
            <a:r>
              <a:rPr lang="es-ES" dirty="0" err="1" smtClean="0"/>
              <a:t>Yahoo</a:t>
            </a:r>
            <a:endParaRPr lang="es-ES" dirty="0" smtClean="0"/>
          </a:p>
          <a:p>
            <a:r>
              <a:rPr lang="es-ES" dirty="0" smtClean="0"/>
              <a:t>• MSN</a:t>
            </a:r>
          </a:p>
          <a:p>
            <a:r>
              <a:rPr lang="es-ES" dirty="0" smtClean="0"/>
              <a:t>• </a:t>
            </a:r>
            <a:r>
              <a:rPr lang="es-ES" dirty="0" err="1" smtClean="0"/>
              <a:t>Teoma</a:t>
            </a:r>
            <a:endParaRPr lang="es-ES" dirty="0" smtClean="0"/>
          </a:p>
          <a:p>
            <a:r>
              <a:rPr lang="es-ES" dirty="0" smtClean="0"/>
              <a:t>• </a:t>
            </a:r>
            <a:r>
              <a:rPr lang="es-ES" dirty="0" err="1" smtClean="0"/>
              <a:t>Wisenut</a:t>
            </a:r>
            <a:endParaRPr lang="es-ES" dirty="0" smtClean="0"/>
          </a:p>
          <a:p>
            <a:r>
              <a:rPr lang="es-ES" dirty="0" smtClean="0"/>
              <a:t>• </a:t>
            </a:r>
            <a:r>
              <a:rPr lang="es-ES" dirty="0" err="1" smtClean="0"/>
              <a:t>Gigablast</a:t>
            </a:r>
            <a:endParaRPr lang="es-ES" dirty="0" smtClean="0"/>
          </a:p>
          <a:p>
            <a:r>
              <a:rPr lang="es-ES" dirty="0" smtClean="0"/>
              <a:t>• </a:t>
            </a:r>
            <a:r>
              <a:rPr lang="es-ES" dirty="0" err="1" smtClean="0"/>
              <a:t>Exalead</a:t>
            </a:r>
            <a:r>
              <a:rPr lang="es-ES" dirty="0" smtClean="0"/>
              <a:t>/</a:t>
            </a:r>
            <a:r>
              <a:rPr lang="es-ES" dirty="0" err="1" smtClean="0"/>
              <a:t>Quaero</a:t>
            </a:r>
            <a:endParaRPr lang="es-ES" dirty="0"/>
          </a:p>
        </p:txBody>
      </p:sp>
      <p:pic>
        <p:nvPicPr>
          <p:cNvPr id="37890" name="Picture 2" descr="http://www.digitalhousing.net/affiliates/images/afl-gigablast.jpg"/>
          <p:cNvPicPr>
            <a:picLocks noChangeAspect="1" noChangeArrowheads="1"/>
          </p:cNvPicPr>
          <p:nvPr/>
        </p:nvPicPr>
        <p:blipFill>
          <a:blip r:embed="rId2" cstate="print"/>
          <a:srcRect/>
          <a:stretch>
            <a:fillRect/>
          </a:stretch>
        </p:blipFill>
        <p:spPr bwMode="auto">
          <a:xfrm>
            <a:off x="4786313" y="3286124"/>
            <a:ext cx="3604503" cy="21050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BUSCADORES</a:t>
            </a:r>
            <a:endParaRPr lang="es-ES" dirty="0"/>
          </a:p>
        </p:txBody>
      </p:sp>
      <p:sp>
        <p:nvSpPr>
          <p:cNvPr id="3" name="2 Marcador de contenido"/>
          <p:cNvSpPr>
            <a:spLocks noGrp="1"/>
          </p:cNvSpPr>
          <p:nvPr>
            <p:ph idx="1"/>
          </p:nvPr>
        </p:nvSpPr>
        <p:spPr/>
        <p:txBody>
          <a:bodyPr/>
          <a:lstStyle/>
          <a:p>
            <a:r>
              <a:rPr lang="es-ES" dirty="0" smtClean="0"/>
              <a:t>BUSCADOR: Herramientas </a:t>
            </a:r>
            <a:r>
              <a:rPr lang="es-ES" dirty="0"/>
              <a:t>que utilizamos para encontrar los servicios, productos </a:t>
            </a:r>
            <a:r>
              <a:rPr lang="es-ES" dirty="0" smtClean="0"/>
              <a:t>información que necesitamos </a:t>
            </a:r>
            <a:r>
              <a:rPr lang="es-ES" dirty="0"/>
              <a:t>en </a:t>
            </a:r>
            <a:r>
              <a:rPr lang="es-ES" dirty="0" smtClean="0"/>
              <a:t>Internet.</a:t>
            </a:r>
            <a:endParaRPr lang="es-ES" dirty="0"/>
          </a:p>
        </p:txBody>
      </p:sp>
      <p:pic>
        <p:nvPicPr>
          <p:cNvPr id="4098" name="Picture 2" descr="http://soserauto.iespana.es/imagenes/buscadores3.jpg"/>
          <p:cNvPicPr>
            <a:picLocks noChangeAspect="1" noChangeArrowheads="1"/>
          </p:cNvPicPr>
          <p:nvPr/>
        </p:nvPicPr>
        <p:blipFill>
          <a:blip r:embed="rId2" cstate="print"/>
          <a:srcRect/>
          <a:stretch>
            <a:fillRect/>
          </a:stretch>
        </p:blipFill>
        <p:spPr bwMode="auto">
          <a:xfrm rot="912733">
            <a:off x="2908856" y="3612513"/>
            <a:ext cx="4786346" cy="2664207"/>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Indizador. El programa de Indización</a:t>
            </a:r>
            <a:endParaRPr lang="es-ES" dirty="0"/>
          </a:p>
        </p:txBody>
      </p:sp>
      <p:sp>
        <p:nvSpPr>
          <p:cNvPr id="3" name="2 Marcador de contenido"/>
          <p:cNvSpPr>
            <a:spLocks noGrp="1"/>
          </p:cNvSpPr>
          <p:nvPr>
            <p:ph idx="1"/>
          </p:nvPr>
        </p:nvSpPr>
        <p:spPr/>
        <p:txBody>
          <a:bodyPr>
            <a:normAutofit/>
          </a:bodyPr>
          <a:lstStyle/>
          <a:p>
            <a:r>
              <a:rPr lang="es-ES" sz="2000" i="1" dirty="0" smtClean="0"/>
              <a:t>Indización por palabra clave. Se crean índices inversos de raíces y palabras </a:t>
            </a:r>
            <a:r>
              <a:rPr lang="es-ES" sz="2000" dirty="0" smtClean="0"/>
              <a:t>clave, direcciones, ubicación y frecuencia de apariciones.</a:t>
            </a:r>
          </a:p>
          <a:p>
            <a:r>
              <a:rPr lang="es-ES" sz="2000" i="1" dirty="0" smtClean="0"/>
              <a:t>Indización por conceptos. Existen varios procedimientos para construir bases de </a:t>
            </a:r>
            <a:r>
              <a:rPr lang="es-ES" sz="2000" dirty="0" smtClean="0"/>
              <a:t>datos basadas en conceptos, algunas de ellas muy complejas y basadas en sofisticadas teorías lingüísticas y de inteligencia artificial.</a:t>
            </a:r>
            <a:endParaRPr lang="es-E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135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Interfaz de búsqueda. Interfaces de Recuperación.</a:t>
            </a:r>
            <a:endParaRPr lang="es-ES" dirty="0"/>
          </a:p>
        </p:txBody>
      </p:sp>
      <p:sp>
        <p:nvSpPr>
          <p:cNvPr id="3" name="2 Marcador de contenido"/>
          <p:cNvSpPr>
            <a:spLocks noGrp="1"/>
          </p:cNvSpPr>
          <p:nvPr>
            <p:ph idx="1"/>
          </p:nvPr>
        </p:nvSpPr>
        <p:spPr/>
        <p:txBody>
          <a:bodyPr/>
          <a:lstStyle/>
          <a:p>
            <a:r>
              <a:rPr lang="es-ES" dirty="0" smtClean="0"/>
              <a:t>Ya en 1990, en un seminario interno de ESRIN –organismo perteneciente a la Agencia Espacial Europea- sobre interfaces de usuario para sistemas de información, se llegó a la conclusión de que los sistemas de información científicos de próxima generación serían para uso directo de los usuarios finales.</a:t>
            </a:r>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pic>
        <p:nvPicPr>
          <p:cNvPr id="2" name="1 Imagen" descr="http://www.aulaclic.es/internet/graficos/librerias.gif"/>
          <p:cNvPicPr/>
          <p:nvPr/>
        </p:nvPicPr>
        <p:blipFill>
          <a:blip r:embed="rId2" r:link="rId3" cstate="print"/>
          <a:srcRect/>
          <a:stretch>
            <a:fillRect/>
          </a:stretch>
        </p:blipFill>
        <p:spPr bwMode="auto">
          <a:xfrm>
            <a:off x="71406" y="357166"/>
            <a:ext cx="9001155" cy="5143536"/>
          </a:xfrm>
          <a:prstGeom prst="rect">
            <a:avLst/>
          </a:prstGeom>
          <a:noFill/>
          <a:ln w="9525">
            <a:noFill/>
            <a:miter lim="800000"/>
            <a:headEnd/>
            <a:tailEnd/>
          </a:ln>
        </p:spPr>
      </p:pic>
      <p:sp>
        <p:nvSpPr>
          <p:cNvPr id="3" name="2 CuadroTexto"/>
          <p:cNvSpPr txBox="1"/>
          <p:nvPr/>
        </p:nvSpPr>
        <p:spPr>
          <a:xfrm>
            <a:off x="1214414" y="-71462"/>
            <a:ext cx="6143668" cy="523220"/>
          </a:xfrm>
          <a:prstGeom prst="rect">
            <a:avLst/>
          </a:prstGeom>
          <a:noFill/>
        </p:spPr>
        <p:txBody>
          <a:bodyPr wrap="square" rtlCol="0">
            <a:spAutoFit/>
          </a:bodyPr>
          <a:lstStyle/>
          <a:p>
            <a:r>
              <a:rPr lang="es-MX" dirty="0" smtClean="0"/>
              <a:t> </a:t>
            </a:r>
            <a:r>
              <a:rPr lang="es-MX" sz="2800" b="1" dirty="0" smtClean="0">
                <a:solidFill>
                  <a:schemeClr val="accent1">
                    <a:lumMod val="50000"/>
                  </a:schemeClr>
                </a:solidFill>
              </a:rPr>
              <a:t>PARTES DE LA PANTALLA DE GOOGLE </a:t>
            </a:r>
            <a:endParaRPr lang="es-MX" sz="2800" b="1" dirty="0">
              <a:solidFill>
                <a:schemeClr val="accent1">
                  <a:lumMod val="50000"/>
                </a:schemeClr>
              </a:solidFill>
            </a:endParaRPr>
          </a:p>
        </p:txBody>
      </p:sp>
      <p:sp>
        <p:nvSpPr>
          <p:cNvPr id="4" name="3 CuadroTexto"/>
          <p:cNvSpPr txBox="1"/>
          <p:nvPr/>
        </p:nvSpPr>
        <p:spPr>
          <a:xfrm>
            <a:off x="142844" y="5500702"/>
            <a:ext cx="9001156" cy="1292662"/>
          </a:xfrm>
          <a:prstGeom prst="rect">
            <a:avLst/>
          </a:prstGeom>
          <a:noFill/>
        </p:spPr>
        <p:txBody>
          <a:bodyPr wrap="square" rtlCol="0">
            <a:spAutoFit/>
          </a:bodyPr>
          <a:lstStyle/>
          <a:p>
            <a:r>
              <a:rPr lang="es-ES" sz="2000" b="1" dirty="0" smtClean="0"/>
              <a:t>1.- Entorno de búsqueda	2.- La caja de búsqueda 	3.-búsqueda en toda la web, en páginas en español.	4.- Datos del resultado. 	5.- Enlaces patrocinados. </a:t>
            </a:r>
          </a:p>
          <a:p>
            <a:r>
              <a:rPr lang="es-ES" sz="2000" b="1" dirty="0" smtClean="0"/>
              <a:t>6. - Líneas de Resultados. </a:t>
            </a:r>
            <a:endParaRPr lang="es-MX" sz="2000" b="1" dirty="0" smtClean="0"/>
          </a:p>
          <a:p>
            <a:endParaRPr lang="es-MX"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108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eaLnBrk="1" fontAlgn="auto" hangingPunct="1">
              <a:spcAft>
                <a:spcPts val="0"/>
              </a:spcAft>
              <a:defRPr/>
            </a:pPr>
            <a:r>
              <a:rPr lang="es-MX" dirty="0" err="1" smtClean="0"/>
              <a:t>Tips</a:t>
            </a:r>
            <a:r>
              <a:rPr lang="es-MX" dirty="0" smtClean="0"/>
              <a:t> para buscar en </a:t>
            </a:r>
            <a:r>
              <a:rPr lang="es-MX" dirty="0" err="1" smtClean="0"/>
              <a:t>google</a:t>
            </a:r>
            <a:endParaRPr lang="es-MX" dirty="0"/>
          </a:p>
        </p:txBody>
      </p:sp>
      <p:sp>
        <p:nvSpPr>
          <p:cNvPr id="22531" name="2 Marcador de contenido"/>
          <p:cNvSpPr>
            <a:spLocks noGrp="1"/>
          </p:cNvSpPr>
          <p:nvPr>
            <p:ph sz="quarter" idx="1"/>
          </p:nvPr>
        </p:nvSpPr>
        <p:spPr>
          <a:xfrm>
            <a:off x="457200" y="1600200"/>
            <a:ext cx="7467600" cy="4873625"/>
          </a:xfrm>
        </p:spPr>
        <p:txBody>
          <a:bodyPr>
            <a:normAutofit fontScale="92500" lnSpcReduction="20000"/>
          </a:bodyPr>
          <a:lstStyle/>
          <a:p>
            <a:pPr algn="just" eaLnBrk="1" hangingPunct="1"/>
            <a:r>
              <a:rPr lang="es-MX" dirty="0" smtClean="0"/>
              <a:t>Para excluir algunas palabras que no quieres que busque solo pones un – para que no la busque </a:t>
            </a:r>
            <a:r>
              <a:rPr lang="es-MX" dirty="0" err="1" smtClean="0"/>
              <a:t>ejem</a:t>
            </a:r>
            <a:r>
              <a:rPr lang="es-MX" dirty="0" smtClean="0"/>
              <a:t>:   </a:t>
            </a:r>
            <a:r>
              <a:rPr lang="es-MX" dirty="0" err="1" smtClean="0"/>
              <a:t>apple-ipod</a:t>
            </a:r>
            <a:r>
              <a:rPr lang="es-MX" dirty="0" smtClean="0"/>
              <a:t>.</a:t>
            </a:r>
          </a:p>
          <a:p>
            <a:pPr algn="just" eaLnBrk="1" hangingPunct="1">
              <a:buFont typeface="Wingdings" pitchFamily="2" charset="2"/>
              <a:buNone/>
            </a:pPr>
            <a:endParaRPr lang="es-MX" dirty="0" smtClean="0"/>
          </a:p>
          <a:p>
            <a:pPr algn="just" eaLnBrk="1" hangingPunct="1"/>
            <a:r>
              <a:rPr lang="es-MX" dirty="0" smtClean="0"/>
              <a:t>Para poner la palabra “o” solo pones OR para encadenar varias palabras.</a:t>
            </a:r>
          </a:p>
          <a:p>
            <a:pPr algn="just" eaLnBrk="1" hangingPunct="1">
              <a:buFont typeface="Wingdings" pitchFamily="2" charset="2"/>
              <a:buNone/>
            </a:pPr>
            <a:endParaRPr lang="es-MX" dirty="0" smtClean="0"/>
          </a:p>
          <a:p>
            <a:pPr algn="just" eaLnBrk="1" hangingPunct="1"/>
            <a:r>
              <a:rPr lang="es-MX" dirty="0" smtClean="0"/>
              <a:t>Para buscar hechos históricos que lleven un cierto lapso de tiempo (fechas) puedes poner el nombre del hecho histórico seguido del año con puntos suspensivos y el año en que termina </a:t>
            </a:r>
            <a:r>
              <a:rPr lang="es-MX" dirty="0" err="1" smtClean="0"/>
              <a:t>ejem</a:t>
            </a:r>
            <a:r>
              <a:rPr lang="es-MX" dirty="0" smtClean="0"/>
              <a:t>. La Coruña 1990…1999</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2" name="1 CuadroTexto"/>
          <p:cNvSpPr txBox="1"/>
          <p:nvPr/>
        </p:nvSpPr>
        <p:spPr>
          <a:xfrm>
            <a:off x="357158" y="0"/>
            <a:ext cx="8072494" cy="6617196"/>
          </a:xfrm>
          <a:prstGeom prst="rect">
            <a:avLst/>
          </a:prstGeom>
          <a:noFill/>
        </p:spPr>
        <p:txBody>
          <a:bodyPr wrap="square" rtlCol="0">
            <a:spAutoFit/>
          </a:bodyPr>
          <a:lstStyle/>
          <a:p>
            <a:pPr algn="ctr"/>
            <a:r>
              <a:rPr lang="es-ES" sz="2400" b="1" dirty="0" smtClean="0"/>
              <a:t>Conceptos útiles para buscar con Google.</a:t>
            </a:r>
            <a:endParaRPr lang="es-MX" sz="2400" b="1" dirty="0" smtClean="0"/>
          </a:p>
          <a:p>
            <a:endParaRPr lang="es-MX" sz="2000" dirty="0" smtClean="0"/>
          </a:p>
          <a:p>
            <a:pPr algn="just"/>
            <a:r>
              <a:rPr lang="es-ES" sz="2000" b="1" dirty="0" smtClean="0"/>
              <a:t>¿Cómo busca Google si escribimos más de una palabra en la caja de búsqueda?</a:t>
            </a:r>
            <a:endParaRPr lang="es-MX" sz="2000" dirty="0" smtClean="0"/>
          </a:p>
          <a:p>
            <a:pPr algn="just"/>
            <a:r>
              <a:rPr lang="es-ES" sz="2000" dirty="0" smtClean="0"/>
              <a:t>Si escribimos dos o más palabras Google buscará páginas que incluyan todas las palabras que hayamos escrito. Es decir, si escribimos </a:t>
            </a:r>
            <a:r>
              <a:rPr lang="es-ES" sz="2000" i="1" dirty="0" smtClean="0"/>
              <a:t>"librerías medicinales"</a:t>
            </a:r>
            <a:r>
              <a:rPr lang="es-ES" sz="2000" dirty="0" smtClean="0"/>
              <a:t> no encontrará páginas que tengan el término </a:t>
            </a:r>
            <a:r>
              <a:rPr lang="es-ES" sz="2000" i="1" dirty="0" smtClean="0"/>
              <a:t>librería</a:t>
            </a:r>
            <a:r>
              <a:rPr lang="es-ES" sz="2000" dirty="0" smtClean="0"/>
              <a:t> o que tengan el término </a:t>
            </a:r>
            <a:r>
              <a:rPr lang="es-ES" sz="2000" i="1" dirty="0" smtClean="0"/>
              <a:t>medicinales</a:t>
            </a:r>
            <a:r>
              <a:rPr lang="es-ES" sz="2000" dirty="0" smtClean="0"/>
              <a:t>, sino páginas que contengan ambos términos. En términos de lógica, buscará </a:t>
            </a:r>
            <a:r>
              <a:rPr lang="es-ES" sz="2000" i="1" dirty="0" smtClean="0"/>
              <a:t>librerías AND medicinales</a:t>
            </a:r>
            <a:r>
              <a:rPr lang="es-ES" sz="2000" dirty="0" smtClean="0"/>
              <a:t>.</a:t>
            </a:r>
            <a:endParaRPr lang="es-MX" sz="2000" dirty="0" smtClean="0"/>
          </a:p>
          <a:p>
            <a:pPr algn="just"/>
            <a:r>
              <a:rPr lang="es-ES" sz="2000" dirty="0" smtClean="0"/>
              <a:t>Si quieres que busque páginas que contengan un término u otro debes escribir:</a:t>
            </a:r>
            <a:r>
              <a:rPr lang="es-ES" sz="2000" i="1" dirty="0" smtClean="0"/>
              <a:t> librerías OR medicinales.</a:t>
            </a:r>
          </a:p>
          <a:p>
            <a:pPr algn="just"/>
            <a:endParaRPr lang="es-MX" sz="2000" dirty="0" smtClean="0"/>
          </a:p>
          <a:p>
            <a:pPr algn="just"/>
            <a:r>
              <a:rPr lang="es-ES" sz="2000" b="1" dirty="0" smtClean="0"/>
              <a:t>Busca sólo palabras completas.</a:t>
            </a:r>
            <a:endParaRPr lang="es-MX" sz="2000" dirty="0" smtClean="0"/>
          </a:p>
          <a:p>
            <a:pPr algn="just"/>
            <a:r>
              <a:rPr lang="es-ES" sz="2000" dirty="0" smtClean="0"/>
              <a:t>Si escribes </a:t>
            </a:r>
            <a:r>
              <a:rPr lang="es-ES" sz="2000" i="1" dirty="0" smtClean="0"/>
              <a:t>"pan"</a:t>
            </a:r>
            <a:r>
              <a:rPr lang="es-ES" sz="2000" dirty="0" smtClean="0"/>
              <a:t> Google no encontrará </a:t>
            </a:r>
            <a:r>
              <a:rPr lang="es-ES" sz="2000" i="1" dirty="0" smtClean="0"/>
              <a:t>"panadería</a:t>
            </a:r>
            <a:r>
              <a:rPr lang="es-ES" sz="2000" dirty="0" smtClean="0"/>
              <a:t>", ni </a:t>
            </a:r>
            <a:r>
              <a:rPr lang="es-ES" sz="2000" i="1" dirty="0" smtClean="0"/>
              <a:t>"</a:t>
            </a:r>
            <a:r>
              <a:rPr lang="es-ES" sz="2000" i="1" dirty="0" err="1" smtClean="0"/>
              <a:t>mazapan</a:t>
            </a:r>
            <a:r>
              <a:rPr lang="es-ES" sz="2000" i="1" dirty="0" smtClean="0"/>
              <a:t>"</a:t>
            </a:r>
            <a:r>
              <a:rPr lang="es-ES" sz="2000" dirty="0" smtClean="0"/>
              <a:t> es decir sólo busca palabras iguales a </a:t>
            </a:r>
            <a:r>
              <a:rPr lang="es-ES" sz="2000" i="1" dirty="0" smtClean="0"/>
              <a:t>"pan"</a:t>
            </a:r>
            <a:r>
              <a:rPr lang="es-ES" sz="2000" dirty="0" smtClean="0"/>
              <a:t>, no palabras que empiecen, contengan o acaben por </a:t>
            </a:r>
            <a:r>
              <a:rPr lang="es-ES" sz="2000" i="1" dirty="0" smtClean="0"/>
              <a:t>"pan"</a:t>
            </a:r>
            <a:r>
              <a:rPr lang="es-ES" sz="2000" dirty="0" smtClean="0"/>
              <a:t>.</a:t>
            </a:r>
          </a:p>
          <a:p>
            <a:pPr algn="just"/>
            <a:endParaRPr lang="es-MX" sz="2000" dirty="0" smtClean="0"/>
          </a:p>
          <a:p>
            <a:pPr algn="just"/>
            <a:r>
              <a:rPr lang="es-ES" sz="2000" b="1" dirty="0" smtClean="0"/>
              <a:t>Busca palabras sueltas, no frases.</a:t>
            </a:r>
            <a:endParaRPr lang="es-MX" sz="2000" dirty="0" smtClean="0"/>
          </a:p>
          <a:p>
            <a:pPr algn="just"/>
            <a:r>
              <a:rPr lang="es-ES" sz="2000" dirty="0" smtClean="0"/>
              <a:t>Google busca palabras, no frases con las palabras en el orden que las hemos escrito en la caja de búsqueda. Si quieres que busque una frase completa debes escribirla entre comillas dobles. </a:t>
            </a:r>
            <a:endParaRPr lang="es-MX"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2" name="1 CuadroTexto"/>
          <p:cNvSpPr txBox="1"/>
          <p:nvPr/>
        </p:nvSpPr>
        <p:spPr>
          <a:xfrm>
            <a:off x="500034" y="1071546"/>
            <a:ext cx="8072494" cy="4401205"/>
          </a:xfrm>
          <a:prstGeom prst="rect">
            <a:avLst/>
          </a:prstGeom>
          <a:noFill/>
        </p:spPr>
        <p:txBody>
          <a:bodyPr wrap="square" rtlCol="0">
            <a:spAutoFit/>
          </a:bodyPr>
          <a:lstStyle/>
          <a:p>
            <a:pPr>
              <a:buFont typeface="Wingdings" pitchFamily="2" charset="2"/>
              <a:buChar char="ü"/>
            </a:pPr>
            <a:r>
              <a:rPr lang="es-ES" sz="2000" b="1" dirty="0" smtClean="0"/>
              <a:t>No tiene en cuenta los acentos, ni las mayúsculas</a:t>
            </a:r>
            <a:r>
              <a:rPr lang="es-ES" sz="2000" dirty="0" smtClean="0"/>
              <a:t>.</a:t>
            </a:r>
          </a:p>
          <a:p>
            <a:endParaRPr lang="es-MX" sz="2000" dirty="0" smtClean="0"/>
          </a:p>
          <a:p>
            <a:pPr>
              <a:buFont typeface="Wingdings" pitchFamily="2" charset="2"/>
              <a:buChar char="ü"/>
            </a:pPr>
            <a:r>
              <a:rPr lang="es-ES" sz="2000" b="1" dirty="0" smtClean="0"/>
              <a:t>El orden de las palabras importa. No es simétrico.</a:t>
            </a:r>
            <a:endParaRPr lang="es-MX" sz="2000" dirty="0" smtClean="0"/>
          </a:p>
          <a:p>
            <a:endParaRPr lang="es-MX" sz="2000" dirty="0" smtClean="0"/>
          </a:p>
          <a:p>
            <a:pPr>
              <a:buFont typeface="Wingdings" pitchFamily="2" charset="2"/>
              <a:buChar char="ü"/>
            </a:pPr>
            <a:r>
              <a:rPr lang="es-ES" sz="2000" b="1" dirty="0" smtClean="0"/>
              <a:t>El país desde el que se busca importa.</a:t>
            </a:r>
            <a:endParaRPr lang="es-MX" sz="2000" dirty="0" smtClean="0"/>
          </a:p>
          <a:p>
            <a:endParaRPr lang="es-MX" sz="2000" dirty="0" smtClean="0"/>
          </a:p>
          <a:p>
            <a:pPr>
              <a:buFont typeface="Wingdings" pitchFamily="2" charset="2"/>
              <a:buChar char="ü"/>
            </a:pPr>
            <a:r>
              <a:rPr lang="es-ES" sz="2000" b="1" dirty="0" smtClean="0"/>
              <a:t>Corrector de errores tipográficos.</a:t>
            </a:r>
            <a:endParaRPr lang="es-MX" sz="2000" dirty="0" smtClean="0"/>
          </a:p>
          <a:p>
            <a:endParaRPr lang="es-MX" sz="2000" dirty="0" smtClean="0"/>
          </a:p>
          <a:p>
            <a:pPr>
              <a:buFont typeface="Wingdings" pitchFamily="2" charset="2"/>
              <a:buChar char="ü"/>
            </a:pPr>
            <a:r>
              <a:rPr lang="es-ES" sz="2000" b="1" dirty="0" smtClean="0"/>
              <a:t>Traducción</a:t>
            </a:r>
            <a:r>
              <a:rPr lang="es-ES" sz="2000" dirty="0" smtClean="0"/>
              <a:t>.</a:t>
            </a:r>
            <a:endParaRPr lang="es-MX" sz="2000" dirty="0" smtClean="0"/>
          </a:p>
          <a:p>
            <a:endParaRPr lang="es-MX" sz="2000" dirty="0" smtClean="0"/>
          </a:p>
          <a:p>
            <a:pPr>
              <a:buFont typeface="Wingdings" pitchFamily="2" charset="2"/>
              <a:buChar char="ü"/>
            </a:pPr>
            <a:r>
              <a:rPr lang="es-ES" sz="2000" b="1" dirty="0" smtClean="0"/>
              <a:t>Búsqueda avanzada con Google</a:t>
            </a:r>
            <a:endParaRPr lang="es-MX" sz="2000" dirty="0" smtClean="0"/>
          </a:p>
          <a:p>
            <a:endParaRPr lang="es-MX" sz="2000" dirty="0" smtClean="0"/>
          </a:p>
          <a:p>
            <a:pPr>
              <a:buFont typeface="Wingdings" pitchFamily="2" charset="2"/>
              <a:buChar char="ü"/>
            </a:pPr>
            <a:r>
              <a:rPr lang="es-ES" sz="2000" b="1" dirty="0" smtClean="0"/>
              <a:t>¿Cuando debemos utilizar las búsquedas avanzadas?</a:t>
            </a:r>
            <a:r>
              <a:rPr lang="es-ES" sz="2000" dirty="0" smtClean="0"/>
              <a:t> La respuesta inicial es obvia: cuando no encontremos lo que buscamos con la búsqueda normal</a:t>
            </a:r>
            <a:endParaRPr lang="es-MX"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pic>
        <p:nvPicPr>
          <p:cNvPr id="3" name="2 Imagen" descr="http://www.aulaclic.es/internet/graficos/google_avanzada.gif"/>
          <p:cNvPicPr/>
          <p:nvPr/>
        </p:nvPicPr>
        <p:blipFill>
          <a:blip r:embed="rId2" r:link="rId3" cstate="print"/>
          <a:srcRect/>
          <a:stretch>
            <a:fillRect/>
          </a:stretch>
        </p:blipFill>
        <p:spPr bwMode="auto">
          <a:xfrm>
            <a:off x="71438" y="357166"/>
            <a:ext cx="9001156" cy="6429396"/>
          </a:xfrm>
          <a:prstGeom prst="rect">
            <a:avLst/>
          </a:prstGeom>
          <a:noFill/>
          <a:ln w="9525">
            <a:noFill/>
            <a:miter lim="800000"/>
            <a:headEnd/>
            <a:tailEnd/>
          </a:ln>
        </p:spPr>
      </p:pic>
      <p:sp>
        <p:nvSpPr>
          <p:cNvPr id="4" name="3 CuadroTexto"/>
          <p:cNvSpPr txBox="1"/>
          <p:nvPr/>
        </p:nvSpPr>
        <p:spPr>
          <a:xfrm>
            <a:off x="714348" y="-71462"/>
            <a:ext cx="7572428" cy="523220"/>
          </a:xfrm>
          <a:prstGeom prst="rect">
            <a:avLst/>
          </a:prstGeom>
          <a:noFill/>
        </p:spPr>
        <p:txBody>
          <a:bodyPr wrap="square" rtlCol="0">
            <a:spAutoFit/>
          </a:bodyPr>
          <a:lstStyle/>
          <a:p>
            <a:pPr algn="ctr"/>
            <a:r>
              <a:rPr lang="es-MX" sz="2800" b="1" dirty="0" smtClean="0">
                <a:solidFill>
                  <a:schemeClr val="tx2"/>
                </a:solidFill>
              </a:rPr>
              <a:t>BUSQUEDA AVANZADA</a:t>
            </a:r>
            <a:endParaRPr lang="es-MX" sz="2800" b="1" dirty="0">
              <a:solidFill>
                <a:schemeClr val="tx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142876" y="97952"/>
            <a:ext cx="8715404" cy="6001643"/>
          </a:xfrm>
          <a:prstGeom prst="rect">
            <a:avLst/>
          </a:prstGeom>
          <a:noFill/>
        </p:spPr>
        <p:txBody>
          <a:bodyPr wrap="square" rtlCol="0">
            <a:spAutoFit/>
          </a:bodyPr>
          <a:lstStyle/>
          <a:p>
            <a:pPr algn="ctr"/>
            <a:r>
              <a:rPr lang="es-ES" sz="2400" b="1" dirty="0" smtClean="0"/>
              <a:t>Lo que no debe hacer un buen buscador</a:t>
            </a:r>
            <a:r>
              <a:rPr lang="es-ES" sz="2400" dirty="0" smtClean="0"/>
              <a:t>.</a:t>
            </a:r>
          </a:p>
          <a:p>
            <a:pPr algn="ctr"/>
            <a:endParaRPr lang="es-MX" sz="2000" dirty="0" smtClean="0"/>
          </a:p>
          <a:p>
            <a:r>
              <a:rPr lang="es-ES" sz="2000" dirty="0" smtClean="0"/>
              <a:t>-No debe mostrar </a:t>
            </a:r>
            <a:r>
              <a:rPr lang="es-ES" sz="2000" b="1" dirty="0" smtClean="0"/>
              <a:t>demasiada publicidad</a:t>
            </a:r>
            <a:r>
              <a:rPr lang="es-ES" sz="2000" dirty="0" smtClean="0"/>
              <a:t> que pueda llegar a confundir al usuario.</a:t>
            </a:r>
            <a:br>
              <a:rPr lang="es-ES" sz="2000" dirty="0" smtClean="0"/>
            </a:br>
            <a:r>
              <a:rPr lang="es-ES" sz="2000" dirty="0" smtClean="0"/>
              <a:t>- No se deben </a:t>
            </a:r>
            <a:r>
              <a:rPr lang="es-ES" sz="2000" b="1" dirty="0" smtClean="0"/>
              <a:t>repetir páginas</a:t>
            </a:r>
            <a:r>
              <a:rPr lang="es-ES" sz="2000" dirty="0" smtClean="0"/>
              <a:t> del mismo sitio Web sin apenas diferencias entre ellas.</a:t>
            </a:r>
            <a:endParaRPr lang="es-MX" sz="2000" dirty="0" smtClean="0"/>
          </a:p>
          <a:p>
            <a:r>
              <a:rPr lang="es-ES" sz="2000" dirty="0" smtClean="0"/>
              <a:t>  Tampoco se deben mostrar </a:t>
            </a:r>
            <a:r>
              <a:rPr lang="es-ES" sz="2000" b="1" dirty="0" smtClean="0"/>
              <a:t>páginas que ya no existen</a:t>
            </a:r>
            <a:r>
              <a:rPr lang="es-ES" sz="2000" dirty="0" smtClean="0"/>
              <a:t>. </a:t>
            </a:r>
            <a:endParaRPr lang="es-MX" sz="2000" dirty="0" smtClean="0"/>
          </a:p>
          <a:p>
            <a:r>
              <a:rPr lang="es-ES" sz="2000" dirty="0" smtClean="0"/>
              <a:t>-Y por último un buscador </a:t>
            </a:r>
            <a:r>
              <a:rPr lang="es-ES" sz="2000" b="1" dirty="0" smtClean="0"/>
              <a:t>lento</a:t>
            </a:r>
            <a:r>
              <a:rPr lang="es-ES" sz="2000" dirty="0" smtClean="0"/>
              <a:t> tiene muy pocas posibilidades de salir adelante.</a:t>
            </a:r>
            <a:br>
              <a:rPr lang="es-ES" sz="2000" dirty="0" smtClean="0"/>
            </a:br>
            <a:r>
              <a:rPr lang="es-ES" sz="2000" dirty="0" smtClean="0"/>
              <a:t/>
            </a:r>
            <a:br>
              <a:rPr lang="es-ES" sz="2000" dirty="0" smtClean="0"/>
            </a:br>
            <a:r>
              <a:rPr lang="es-ES" sz="2000" b="1" dirty="0" smtClean="0"/>
              <a:t>Utilizar bien un buscador</a:t>
            </a:r>
            <a:r>
              <a:rPr lang="es-ES" sz="2000" dirty="0" smtClean="0"/>
              <a:t>.</a:t>
            </a:r>
            <a:endParaRPr lang="es-MX" sz="2000" dirty="0" smtClean="0"/>
          </a:p>
          <a:p>
            <a:r>
              <a:rPr lang="es-ES" sz="2000" dirty="0" smtClean="0"/>
              <a:t/>
            </a:r>
            <a:br>
              <a:rPr lang="es-ES" sz="2000" dirty="0" smtClean="0"/>
            </a:br>
            <a:r>
              <a:rPr lang="es-ES" sz="2000" dirty="0" smtClean="0"/>
              <a:t>Hay unas reglas generales que se pueden aplicar a casi todos los buscadores. </a:t>
            </a:r>
            <a:br>
              <a:rPr lang="es-ES" sz="2000" dirty="0" smtClean="0"/>
            </a:br>
            <a:r>
              <a:rPr lang="es-ES" sz="2000" dirty="0" smtClean="0"/>
              <a:t/>
            </a:r>
            <a:br>
              <a:rPr lang="es-ES" sz="2000" dirty="0" smtClean="0"/>
            </a:br>
            <a:r>
              <a:rPr lang="es-ES" sz="2000" dirty="0" smtClean="0"/>
              <a:t>- La regla fundamental es </a:t>
            </a:r>
            <a:r>
              <a:rPr lang="es-ES" sz="2000" b="1" dirty="0" smtClean="0"/>
              <a:t>elegir bien las palabras claves</a:t>
            </a:r>
            <a:r>
              <a:rPr lang="es-ES" sz="2000" dirty="0" smtClean="0"/>
              <a:t> al realizar una búsqueda.</a:t>
            </a:r>
            <a:endParaRPr lang="es-MX" sz="2000" dirty="0" smtClean="0"/>
          </a:p>
          <a:p>
            <a:r>
              <a:rPr lang="es-ES" sz="2000" dirty="0" smtClean="0"/>
              <a:t>- Utilizar </a:t>
            </a:r>
            <a:r>
              <a:rPr lang="es-ES" sz="2000" b="1" dirty="0" smtClean="0"/>
              <a:t>palabras específicas</a:t>
            </a:r>
            <a:r>
              <a:rPr lang="es-ES" sz="2000" dirty="0" smtClean="0"/>
              <a:t>.</a:t>
            </a:r>
            <a:endParaRPr lang="es-MX" sz="2000" dirty="0" smtClean="0"/>
          </a:p>
          <a:p>
            <a:r>
              <a:rPr lang="es-ES" sz="2000" dirty="0" smtClean="0"/>
              <a:t>- En general, </a:t>
            </a:r>
            <a:r>
              <a:rPr lang="es-ES" sz="2000" b="1" dirty="0" smtClean="0"/>
              <a:t>cuanto más se acote el término de búsqueda, mejor</a:t>
            </a:r>
            <a:r>
              <a:rPr lang="es-ES" sz="2000" dirty="0" smtClean="0"/>
              <a:t>.</a:t>
            </a:r>
            <a:endParaRPr lang="es-MX" sz="2000" dirty="0" smtClean="0"/>
          </a:p>
          <a:p>
            <a:r>
              <a:rPr lang="es-ES" sz="2000" dirty="0" smtClean="0"/>
              <a:t>- Mejor utilizar </a:t>
            </a:r>
            <a:r>
              <a:rPr lang="es-ES" sz="2000" b="1" dirty="0" smtClean="0"/>
              <a:t>palabras simples</a:t>
            </a:r>
            <a:r>
              <a:rPr lang="es-ES" sz="2000" dirty="0" smtClean="0"/>
              <a:t> que compuestas.</a:t>
            </a:r>
            <a:endParaRPr lang="es-MX" sz="2000" dirty="0" smtClean="0"/>
          </a:p>
          <a:p>
            <a:r>
              <a:rPr lang="es-ES" sz="2000" b="1" dirty="0" smtClean="0"/>
              <a:t>- </a:t>
            </a:r>
            <a:r>
              <a:rPr lang="es-ES" sz="2000" dirty="0" smtClean="0"/>
              <a:t>Si estamos interesados en un tema pero </a:t>
            </a:r>
            <a:r>
              <a:rPr lang="es-ES" sz="2000" b="1" dirty="0" smtClean="0"/>
              <a:t>no conocemos todavía casi nada de él,</a:t>
            </a:r>
            <a:r>
              <a:rPr lang="es-ES" sz="2000" dirty="0" smtClean="0"/>
              <a:t> podemos ir a un </a:t>
            </a:r>
            <a:r>
              <a:rPr lang="es-ES" sz="2000" b="1" dirty="0" smtClean="0"/>
              <a:t>buscador por categorías</a:t>
            </a:r>
            <a:r>
              <a:rPr lang="es-ES" sz="2000" dirty="0" smtClean="0"/>
              <a:t> que nos irá mostrando las diferentes ramas del tema.</a:t>
            </a:r>
            <a:endParaRPr lang="es-MX" sz="20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428596" y="428604"/>
            <a:ext cx="8072494" cy="954107"/>
          </a:xfrm>
          <a:prstGeom prst="rect">
            <a:avLst/>
          </a:prstGeom>
          <a:noFill/>
        </p:spPr>
        <p:txBody>
          <a:bodyPr wrap="square" rtlCol="0">
            <a:spAutoFit/>
          </a:bodyPr>
          <a:lstStyle/>
          <a:p>
            <a:endParaRPr lang="es-ES" sz="2800" dirty="0" smtClean="0"/>
          </a:p>
          <a:p>
            <a:endParaRPr lang="es-MX" sz="2800" dirty="0"/>
          </a:p>
        </p:txBody>
      </p:sp>
      <p:graphicFrame>
        <p:nvGraphicFramePr>
          <p:cNvPr id="3" name="2 Tabla"/>
          <p:cNvGraphicFramePr>
            <a:graphicFrameLocks noGrp="1"/>
          </p:cNvGraphicFramePr>
          <p:nvPr/>
        </p:nvGraphicFramePr>
        <p:xfrm>
          <a:off x="-31" y="1300673"/>
          <a:ext cx="9144032" cy="4933185"/>
        </p:xfrm>
        <a:graphic>
          <a:graphicData uri="http://schemas.openxmlformats.org/drawingml/2006/table">
            <a:tbl>
              <a:tblPr/>
              <a:tblGrid>
                <a:gridCol w="877826"/>
                <a:gridCol w="1463045"/>
                <a:gridCol w="2330243"/>
                <a:gridCol w="2151016"/>
                <a:gridCol w="2321902"/>
              </a:tblGrid>
              <a:tr h="209567">
                <a:tc>
                  <a:txBody>
                    <a:bodyPr/>
                    <a:lstStyle/>
                    <a:p>
                      <a:pPr algn="ctr">
                        <a:spcAft>
                          <a:spcPts val="0"/>
                        </a:spcAft>
                      </a:pPr>
                      <a:r>
                        <a:rPr lang="es-ES" sz="1400" b="1" dirty="0">
                          <a:latin typeface="Times New Roman"/>
                        </a:rPr>
                        <a:t>Software</a:t>
                      </a:r>
                      <a:endParaRPr lang="es-ES" sz="1400" dirty="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400" b="1" dirty="0">
                          <a:latin typeface="Times New Roman"/>
                        </a:rPr>
                        <a:t>Descripción</a:t>
                      </a:r>
                      <a:endParaRPr lang="es-ES" sz="1400" dirty="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400" b="1">
                          <a:latin typeface="Times New Roman"/>
                        </a:rPr>
                        <a:t>Destaca por</a:t>
                      </a:r>
                      <a:endParaRPr lang="es-ES" sz="140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400" b="1">
                          <a:latin typeface="Times New Roman"/>
                        </a:rPr>
                        <a:t>Puntos fuertes</a:t>
                      </a:r>
                      <a:endParaRPr lang="es-ES" sz="140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400" b="1" dirty="0">
                          <a:latin typeface="Times New Roman"/>
                        </a:rPr>
                        <a:t>Puntos débiles</a:t>
                      </a:r>
                      <a:endParaRPr lang="es-ES" sz="1400" dirty="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r>
              <a:tr h="1748025">
                <a:tc>
                  <a:txBody>
                    <a:bodyPr/>
                    <a:lstStyle/>
                    <a:p>
                      <a:pPr>
                        <a:spcAft>
                          <a:spcPts val="0"/>
                        </a:spcAft>
                      </a:pPr>
                      <a:r>
                        <a:rPr lang="es-ES" sz="1500" dirty="0">
                          <a:latin typeface="Times New Roman"/>
                        </a:rPr>
                        <a:t>Google</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Buscador con algoritmo de búsqueda propio.</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La rapidez y efectividad de sus búsquedas. Innovación en los anuncios publicitarios.</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Innovación, servicios alternativos no sólo para las búsquedas avanzadas, sino también para búsquedas temáticas</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La actualización de los índices de las páginas “</a:t>
                      </a:r>
                      <a:r>
                        <a:rPr lang="es-ES" sz="1500" i="1" dirty="0">
                          <a:latin typeface="Times New Roman"/>
                        </a:rPr>
                        <a:t>Google dance</a:t>
                      </a:r>
                      <a:r>
                        <a:rPr lang="es-ES" sz="1500" dirty="0">
                          <a:latin typeface="Times New Roman"/>
                        </a:rPr>
                        <a:t>”, afectan de manera importante los resultados obtenidos mientras se realiza. </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6288">
                <a:tc>
                  <a:txBody>
                    <a:bodyPr/>
                    <a:lstStyle/>
                    <a:p>
                      <a:pPr>
                        <a:spcAft>
                          <a:spcPts val="0"/>
                        </a:spcAft>
                      </a:pPr>
                      <a:r>
                        <a:rPr lang="es-ES" sz="1500" dirty="0" err="1">
                          <a:latin typeface="Times New Roman"/>
                        </a:rPr>
                        <a:t>Yahoo</a:t>
                      </a:r>
                      <a:endParaRPr lang="es-ES" sz="1500" dirty="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a:latin typeface="Times New Roman"/>
                        </a:rPr>
                        <a:t>Buscador innovador en sus comienzos y que hasta hace poco trabajó en colaboración con Google.</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La difusión de su uso.</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La gama de servicios que presta. No directamente relacionados con las búsquedas, aunque sí con un concepto de servicio integral al usuario (e-mail, grupos, álbum fotográfico...)</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Su buscador se quedó obsoleto con rapidez, y la clasificación que ofrecía de los enlaces con los que contaba en sus comienzos, dejó de estar actualizada.</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680">
                <a:tc>
                  <a:txBody>
                    <a:bodyPr/>
                    <a:lstStyle/>
                    <a:p>
                      <a:pPr>
                        <a:spcAft>
                          <a:spcPts val="0"/>
                        </a:spcAft>
                      </a:pPr>
                      <a:r>
                        <a:rPr lang="es-ES" sz="1500" dirty="0" err="1">
                          <a:latin typeface="Times New Roman"/>
                        </a:rPr>
                        <a:t>Altavista</a:t>
                      </a:r>
                      <a:endParaRPr lang="es-ES" sz="1500" dirty="0">
                        <a:latin typeface="Times New Roman"/>
                      </a:endParaRP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Buscador en sus comienzos muy asertivo y altamente visitado.</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Se destacó por la rapidez del despliegue de información y su exactitud.</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Introdujo la posibilidad de traducir online cualquier página que se consultara.</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500" dirty="0">
                          <a:latin typeface="Times New Roman"/>
                        </a:rPr>
                        <a:t>Al igual que </a:t>
                      </a:r>
                      <a:r>
                        <a:rPr lang="es-ES" sz="1500" dirty="0" err="1">
                          <a:latin typeface="Times New Roman"/>
                        </a:rPr>
                        <a:t>Yahoo</a:t>
                      </a:r>
                      <a:r>
                        <a:rPr lang="es-ES" sz="1500" dirty="0">
                          <a:latin typeface="Times New Roman"/>
                        </a:rPr>
                        <a:t> y Excite, </a:t>
                      </a:r>
                      <a:r>
                        <a:rPr lang="es-ES" sz="1500" dirty="0" err="1">
                          <a:latin typeface="Times New Roman"/>
                        </a:rPr>
                        <a:t>Altavista</a:t>
                      </a:r>
                      <a:r>
                        <a:rPr lang="es-ES" sz="1500" dirty="0">
                          <a:latin typeface="Times New Roman"/>
                        </a:rPr>
                        <a:t> cedió con mucha rapidez terreno en favor de Google.</a:t>
                      </a:r>
                    </a:p>
                  </a:txBody>
                  <a:tcPr marL="46188" marR="46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714348" y="-857280"/>
            <a:ext cx="7502572" cy="1494640"/>
          </a:xfrm>
          <a:prstGeom prst="rect">
            <a:avLst/>
          </a:prstGeom>
          <a:noFill/>
          <a:ln w="9525">
            <a:noFill/>
            <a:miter lim="800000"/>
            <a:headEnd/>
            <a:tailEnd/>
          </a:ln>
          <a:effectLst/>
        </p:spPr>
        <p:txBody>
          <a:bodyPr vert="horz" wrap="square" lIns="899829" tIns="1007745" rIns="899829"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Times New Roman" pitchFamily="18" charset="0"/>
                <a:cs typeface="Times New Roman" pitchFamily="18" charset="0"/>
              </a:rPr>
              <a:t>Tabla comparativa de las características de los buscadores más destacados</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428596" y="428604"/>
            <a:ext cx="8072494" cy="4401205"/>
          </a:xfrm>
          <a:prstGeom prst="rect">
            <a:avLst/>
          </a:prstGeom>
          <a:noFill/>
        </p:spPr>
        <p:txBody>
          <a:bodyPr wrap="square" rtlCol="0">
            <a:spAutoFit/>
          </a:bodyPr>
          <a:lstStyle/>
          <a:p>
            <a:endParaRPr lang="es-ES" sz="2800" b="1" dirty="0" smtClean="0">
              <a:effectLst>
                <a:outerShdw blurRad="38100" dist="38100" dir="2700000" algn="tl">
                  <a:srgbClr val="000000">
                    <a:alpha val="43137"/>
                  </a:srgbClr>
                </a:outerShdw>
              </a:effectLst>
            </a:endParaRPr>
          </a:p>
          <a:p>
            <a:r>
              <a:rPr lang="es-ES" sz="2800" b="1" dirty="0" smtClean="0">
                <a:effectLst>
                  <a:outerShdw blurRad="38100" dist="38100" dir="2700000" algn="tl">
                    <a:srgbClr val="000000">
                      <a:alpha val="43137"/>
                    </a:srgbClr>
                  </a:outerShdw>
                </a:effectLst>
              </a:rPr>
              <a:t>Ejercicio #1 </a:t>
            </a:r>
          </a:p>
          <a:p>
            <a:r>
              <a:rPr lang="es-ES" sz="2800" dirty="0" smtClean="0"/>
              <a:t>Buscar en </a:t>
            </a:r>
            <a:r>
              <a:rPr lang="es-ES" sz="2800" dirty="0" err="1" smtClean="0"/>
              <a:t>google</a:t>
            </a:r>
            <a:r>
              <a:rPr lang="es-ES" sz="2800" dirty="0" smtClean="0"/>
              <a:t> en búsqueda avanzada acerca de ventajas y desventajas de la educación en internet</a:t>
            </a:r>
          </a:p>
          <a:p>
            <a:endParaRPr lang="es-ES" sz="2800" dirty="0" smtClean="0"/>
          </a:p>
          <a:p>
            <a:r>
              <a:rPr lang="es-ES" sz="2800" b="1" dirty="0" smtClean="0">
                <a:effectLst>
                  <a:outerShdw blurRad="38100" dist="38100" dir="2700000" algn="tl">
                    <a:srgbClr val="000000">
                      <a:alpha val="43137"/>
                    </a:srgbClr>
                  </a:outerShdw>
                </a:effectLst>
              </a:rPr>
              <a:t>Ejercicio #2</a:t>
            </a:r>
            <a:endParaRPr lang="es-MX" sz="2800" b="1" dirty="0" smtClean="0">
              <a:effectLst>
                <a:outerShdw blurRad="38100" dist="38100" dir="2700000" algn="tl">
                  <a:srgbClr val="000000">
                    <a:alpha val="43137"/>
                  </a:srgbClr>
                </a:outerShdw>
              </a:effectLst>
            </a:endParaRPr>
          </a:p>
          <a:p>
            <a:r>
              <a:rPr lang="es-ES" sz="2800" dirty="0" smtClean="0"/>
              <a:t>Buscar en internet el programa adobe e instalarlo en la </a:t>
            </a:r>
            <a:r>
              <a:rPr lang="es-ES" sz="2800" dirty="0" err="1" smtClean="0"/>
              <a:t>lap</a:t>
            </a:r>
            <a:r>
              <a:rPr lang="es-ES" sz="2800" dirty="0" smtClean="0"/>
              <a:t> top en caso de que no lo tenga instalado </a:t>
            </a:r>
            <a:r>
              <a:rPr lang="es-ES" sz="2800" b="1" u="sng" dirty="0" smtClean="0"/>
              <a:t>http://get.adobe.com/es/reader/.</a:t>
            </a:r>
            <a:endParaRPr lang="es-MX" sz="2800" dirty="0" smtClean="0"/>
          </a:p>
          <a:p>
            <a:endParaRPr lang="es-MX"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428604"/>
            <a:ext cx="8401080" cy="6072230"/>
          </a:xfrm>
        </p:spPr>
        <p:txBody>
          <a:bodyPr>
            <a:normAutofit/>
          </a:bodyPr>
          <a:lstStyle/>
          <a:p>
            <a:r>
              <a:rPr lang="es-ES" sz="4400" b="1" dirty="0" smtClean="0"/>
              <a:t>Definición y Objetivos de los                   Buscadores</a:t>
            </a:r>
          </a:p>
          <a:p>
            <a:pPr>
              <a:buNone/>
            </a:pPr>
            <a:r>
              <a:rPr lang="es-ES" sz="2800" b="1" dirty="0" smtClean="0">
                <a:latin typeface="Arial" pitchFamily="34" charset="0"/>
                <a:cs typeface="Arial" pitchFamily="34" charset="0"/>
              </a:rPr>
              <a:t>    </a:t>
            </a:r>
            <a:r>
              <a:rPr lang="es-ES" sz="2800" dirty="0" smtClean="0">
                <a:latin typeface="Arial" pitchFamily="34" charset="0"/>
                <a:cs typeface="Arial" pitchFamily="34" charset="0"/>
              </a:rPr>
              <a:t>En informática, un buscador es un sistema informático que permite al usuario encontrar archivos almacenados en servidores. Los buscadores son sistemas que buscan en Internet (algunos buscan sólo en la Web pero otros buscan además en News, Gopher, FTP, etc.)</a:t>
            </a:r>
            <a:endParaRPr lang="es-ES" sz="2800" b="1" dirty="0" smtClean="0">
              <a:latin typeface="Arial" pitchFamily="34" charset="0"/>
              <a:cs typeface="Arial" pitchFamily="34" charset="0"/>
            </a:endParaRPr>
          </a:p>
          <a:p>
            <a:endParaRPr lang="es-ES" b="1" dirty="0" smtClean="0"/>
          </a:p>
          <a:p>
            <a:endParaRPr lang="es-ES" dirty="0"/>
          </a:p>
        </p:txBody>
      </p:sp>
      <p:pic>
        <p:nvPicPr>
          <p:cNvPr id="4098" name="Picture 2" descr="http://es.geocities.com/dptomates/infor/imagenes/buscador2.gif"/>
          <p:cNvPicPr>
            <a:picLocks noChangeAspect="1" noChangeArrowheads="1" noCrop="1"/>
          </p:cNvPicPr>
          <p:nvPr/>
        </p:nvPicPr>
        <p:blipFill>
          <a:blip r:embed="rId2" cstate="print"/>
          <a:srcRect/>
          <a:stretch>
            <a:fillRect/>
          </a:stretch>
        </p:blipFill>
        <p:spPr bwMode="auto">
          <a:xfrm>
            <a:off x="2571736" y="4572008"/>
            <a:ext cx="3086128" cy="192883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4282" y="285728"/>
            <a:ext cx="8643998" cy="6357982"/>
          </a:xfrm>
        </p:spPr>
        <p:txBody>
          <a:bodyPr>
            <a:normAutofit fontScale="25000" lnSpcReduction="20000"/>
          </a:bodyPr>
          <a:lstStyle/>
          <a:p>
            <a:r>
              <a:rPr lang="es-ES_tradnl" sz="9600" b="1" dirty="0" smtClean="0">
                <a:solidFill>
                  <a:schemeClr val="tx1"/>
                </a:solidFill>
                <a:effectLst>
                  <a:outerShdw blurRad="38100" dist="38100" dir="2700000" algn="tl">
                    <a:srgbClr val="000000">
                      <a:alpha val="43137"/>
                    </a:srgbClr>
                  </a:outerShdw>
                </a:effectLst>
              </a:rPr>
              <a:t>Ejercicios #3 de Internet</a:t>
            </a:r>
          </a:p>
          <a:p>
            <a:pPr algn="l"/>
            <a:endParaRPr lang="es-ES_tradnl" sz="8000" b="1" dirty="0" smtClean="0">
              <a:solidFill>
                <a:schemeClr val="tx1"/>
              </a:solidFill>
            </a:endParaRPr>
          </a:p>
          <a:p>
            <a:pPr algn="l"/>
            <a:r>
              <a:rPr lang="es-ES_tradnl" sz="8000" b="1" dirty="0" smtClean="0">
                <a:solidFill>
                  <a:schemeClr val="tx1"/>
                </a:solidFill>
              </a:rPr>
              <a:t>Utilizando el navegador de Internet Explorer y </a:t>
            </a:r>
            <a:r>
              <a:rPr lang="es-MX" sz="8000" b="1" dirty="0" smtClean="0">
                <a:solidFill>
                  <a:schemeClr val="tx1"/>
                </a:solidFill>
              </a:rPr>
              <a:t>Utilizando varios buscadores para que puedan hacer una comparación de los diferentes resultados que arrojan cada uno </a:t>
            </a:r>
            <a:r>
              <a:rPr lang="es-ES_tradnl" sz="8000" b="1" dirty="0" smtClean="0">
                <a:solidFill>
                  <a:schemeClr val="tx1"/>
                </a:solidFill>
              </a:rPr>
              <a:t>localice páginas sobre los siguientes temas: </a:t>
            </a:r>
          </a:p>
          <a:p>
            <a:pPr algn="l"/>
            <a:endParaRPr lang="es-ES_tradnl" sz="8000" b="1" dirty="0" smtClean="0">
              <a:solidFill>
                <a:schemeClr val="tx1"/>
              </a:solidFill>
            </a:endParaRPr>
          </a:p>
          <a:p>
            <a:pPr marL="514350" indent="-514350" algn="l">
              <a:buAutoNum type="arabicPeriod"/>
            </a:pPr>
            <a:r>
              <a:rPr lang="es-ES_tradnl" sz="8000" b="1" dirty="0" smtClean="0">
                <a:solidFill>
                  <a:schemeClr val="tx1"/>
                </a:solidFill>
              </a:rPr>
              <a:t>Recetas de cocina</a:t>
            </a:r>
          </a:p>
          <a:p>
            <a:pPr marL="514350" indent="-514350" algn="l">
              <a:buAutoNum type="arabicPeriod"/>
            </a:pPr>
            <a:endParaRPr lang="es-ES_tradnl" sz="8000" b="1" dirty="0" smtClean="0">
              <a:solidFill>
                <a:schemeClr val="tx1"/>
              </a:solidFill>
            </a:endParaRPr>
          </a:p>
          <a:p>
            <a:pPr algn="l"/>
            <a:r>
              <a:rPr lang="es-ES_tradnl" sz="8000" b="1" dirty="0" smtClean="0">
                <a:solidFill>
                  <a:schemeClr val="tx1"/>
                </a:solidFill>
              </a:rPr>
              <a:t>2.</a:t>
            </a:r>
            <a:r>
              <a:rPr lang="es-ES" sz="8000" dirty="0" smtClean="0"/>
              <a:t> </a:t>
            </a:r>
            <a:r>
              <a:rPr lang="es-ES" sz="8000" b="1" dirty="0" smtClean="0">
                <a:solidFill>
                  <a:schemeClr val="tx1"/>
                </a:solidFill>
              </a:rPr>
              <a:t>impacto de la tecnología en la educación.</a:t>
            </a:r>
            <a:endParaRPr lang="es-ES_tradnl" sz="8000" b="1" dirty="0" smtClean="0">
              <a:solidFill>
                <a:schemeClr val="tx1"/>
              </a:solidFill>
            </a:endParaRPr>
          </a:p>
          <a:p>
            <a:pPr algn="l"/>
            <a:endParaRPr lang="es-ES_tradnl" sz="8000" b="1" dirty="0" smtClean="0">
              <a:solidFill>
                <a:schemeClr val="tx1"/>
              </a:solidFill>
            </a:endParaRPr>
          </a:p>
          <a:p>
            <a:pPr algn="l"/>
            <a:r>
              <a:rPr lang="es-ES_tradnl" sz="8000" b="1" dirty="0" smtClean="0">
                <a:solidFill>
                  <a:schemeClr val="tx1"/>
                </a:solidFill>
              </a:rPr>
              <a:t>3. Un equipo de futbol como: América,  Guadalajara, Cruz Azul, Pumas, Veracruz. O un artista favorito.</a:t>
            </a:r>
          </a:p>
          <a:p>
            <a:pPr algn="l"/>
            <a:endParaRPr lang="es-ES_tradnl" sz="8000" b="1" dirty="0" smtClean="0">
              <a:solidFill>
                <a:schemeClr val="tx1"/>
              </a:solidFill>
            </a:endParaRPr>
          </a:p>
          <a:p>
            <a:pPr algn="l"/>
            <a:r>
              <a:rPr lang="es-ES_tradnl" sz="8000" b="1" dirty="0" smtClean="0">
                <a:solidFill>
                  <a:schemeClr val="tx1"/>
                </a:solidFill>
              </a:rPr>
              <a:t>4. Un sitio importante de su estado de origen.</a:t>
            </a:r>
          </a:p>
          <a:p>
            <a:pPr algn="l"/>
            <a:endParaRPr lang="es-ES_tradnl" sz="8000" b="1" dirty="0" smtClean="0">
              <a:solidFill>
                <a:schemeClr val="tx1"/>
              </a:solidFill>
            </a:endParaRPr>
          </a:p>
          <a:p>
            <a:pPr algn="l"/>
            <a:r>
              <a:rPr lang="es-ES_tradnl" sz="8000" b="1" dirty="0" smtClean="0">
                <a:solidFill>
                  <a:schemeClr val="tx1"/>
                </a:solidFill>
              </a:rPr>
              <a:t>5. En los resultados de Recetas de cocina busca lo relacionado con antojitos mexicanos en búsqueda avanzada.</a:t>
            </a:r>
          </a:p>
          <a:p>
            <a:pPr algn="l"/>
            <a:endParaRPr lang="es-ES_tradnl" sz="8000" b="1" dirty="0" smtClean="0">
              <a:solidFill>
                <a:schemeClr val="tx1"/>
              </a:solidFill>
            </a:endParaRPr>
          </a:p>
          <a:p>
            <a:pPr algn="l"/>
            <a:r>
              <a:rPr lang="es-ES_tradnl" sz="8000" b="1" dirty="0" smtClean="0">
                <a:solidFill>
                  <a:schemeClr val="tx1"/>
                </a:solidFill>
              </a:rPr>
              <a:t>7. busca la información de las ciudades coloniales.</a:t>
            </a:r>
          </a:p>
          <a:p>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alpha val="55000"/>
              </a:schemeClr>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500042"/>
            <a:ext cx="8401080" cy="6072230"/>
          </a:xfrm>
        </p:spPr>
        <p:txBody>
          <a:bodyPr/>
          <a:lstStyle/>
          <a:p>
            <a:r>
              <a:rPr lang="es-ES" b="1" dirty="0" smtClean="0"/>
              <a:t>Objetivo:</a:t>
            </a:r>
          </a:p>
          <a:p>
            <a:r>
              <a:rPr lang="es-ES" dirty="0" smtClean="0"/>
              <a:t>Encontrar los documentos que contengan las palabras claves introducidas. Habitualmente localiza las páginas Web que mejor se adapten a las palabras introducidas.</a:t>
            </a:r>
          </a:p>
          <a:p>
            <a:endParaRPr lang="es-ES" dirty="0"/>
          </a:p>
        </p:txBody>
      </p:sp>
      <p:pic>
        <p:nvPicPr>
          <p:cNvPr id="30722" name="Picture 2" descr="http://www.cidiroax.ipn.mx/avisos/wp-content/uploads/2009/01/logo-documentos.jpg"/>
          <p:cNvPicPr>
            <a:picLocks noChangeAspect="1" noChangeArrowheads="1"/>
          </p:cNvPicPr>
          <p:nvPr/>
        </p:nvPicPr>
        <p:blipFill>
          <a:blip r:embed="rId2" cstate="print"/>
          <a:srcRect/>
          <a:stretch>
            <a:fillRect/>
          </a:stretch>
        </p:blipFill>
        <p:spPr bwMode="auto">
          <a:xfrm>
            <a:off x="2857488" y="3214686"/>
            <a:ext cx="3333750" cy="3276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fontScale="90000"/>
          </a:bodyPr>
          <a:lstStyle/>
          <a:p>
            <a:pPr algn="ctr" eaLnBrk="1" fontAlgn="auto" hangingPunct="1">
              <a:spcAft>
                <a:spcPts val="0"/>
              </a:spcAft>
              <a:defRPr/>
            </a:pPr>
            <a:r>
              <a:rPr lang="es-MX" dirty="0" smtClean="0"/>
              <a:t>FUNCIONAMIENTO BASICO DE LOS BUSCADORES</a:t>
            </a:r>
            <a:endParaRPr lang="es-MX" dirty="0"/>
          </a:p>
        </p:txBody>
      </p:sp>
      <p:sp>
        <p:nvSpPr>
          <p:cNvPr id="19459" name="5 Marcador de contenido"/>
          <p:cNvSpPr>
            <a:spLocks noGrp="1"/>
          </p:cNvSpPr>
          <p:nvPr>
            <p:ph idx="1"/>
          </p:nvPr>
        </p:nvSpPr>
        <p:spPr>
          <a:xfrm>
            <a:off x="457200" y="1600200"/>
            <a:ext cx="7467600" cy="4873625"/>
          </a:xfrm>
        </p:spPr>
        <p:txBody>
          <a:bodyPr/>
          <a:lstStyle/>
          <a:p>
            <a:pPr algn="just" eaLnBrk="1" hangingPunct="1"/>
            <a:r>
              <a:rPr lang="es-MX" smtClean="0"/>
              <a:t>LOS BUSCADORES POSEEN ENORMES BASES DE DATOS QUE CONTIENEN INFORMACION REFERENTE A PAGINAS WEB.</a:t>
            </a:r>
          </a:p>
          <a:p>
            <a:pPr algn="just" eaLnBrk="1" hangingPunct="1">
              <a:buFont typeface="Wingdings" pitchFamily="2" charset="2"/>
              <a:buNone/>
            </a:pPr>
            <a:endParaRPr lang="es-MX" smtClean="0"/>
          </a:p>
          <a:p>
            <a:pPr algn="just" eaLnBrk="1" hangingPunct="1">
              <a:buFont typeface="Wingdings" pitchFamily="2" charset="2"/>
              <a:buNone/>
            </a:pPr>
            <a:endParaRPr lang="es-MX" smtClean="0"/>
          </a:p>
          <a:p>
            <a:pPr algn="just" eaLnBrk="1" hangingPunct="1"/>
            <a:r>
              <a:rPr lang="es-MX" smtClean="0"/>
              <a:t>ESTAS BASES DE DATOS SE GENERAN POR LAS ALTAS DE USUARIOS QUE HAN CREADO SUS PAGUNAS WEB.</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HISTORIA DE LOS BUSCADORES</a:t>
            </a:r>
            <a:endParaRPr lang="es-ES" dirty="0"/>
          </a:p>
        </p:txBody>
      </p:sp>
      <p:sp>
        <p:nvSpPr>
          <p:cNvPr id="3" name="2 Marcador de contenido"/>
          <p:cNvSpPr>
            <a:spLocks noGrp="1"/>
          </p:cNvSpPr>
          <p:nvPr>
            <p:ph idx="1"/>
          </p:nvPr>
        </p:nvSpPr>
        <p:spPr/>
        <p:txBody>
          <a:bodyPr>
            <a:normAutofit/>
          </a:bodyPr>
          <a:lstStyle/>
          <a:p>
            <a:pPr algn="just"/>
            <a:r>
              <a:rPr lang="es-ES" dirty="0" smtClean="0"/>
              <a:t>La primera herramienta </a:t>
            </a:r>
            <a:r>
              <a:rPr lang="es-ES" dirty="0"/>
              <a:t>especializada de búsqueda del Web era ARCHIE y fue creada en 1990, </a:t>
            </a:r>
            <a:r>
              <a:rPr lang="es-ES" dirty="0" smtClean="0"/>
              <a:t>por Alan </a:t>
            </a:r>
            <a:r>
              <a:rPr lang="es-ES" dirty="0" err="1"/>
              <a:t>Emtage</a:t>
            </a:r>
            <a:r>
              <a:rPr lang="es-ES" dirty="0"/>
              <a:t> de la Universidad de Montreal. ARCHIE se utilizaba para buscar </a:t>
            </a:r>
            <a:r>
              <a:rPr lang="es-ES" dirty="0" smtClean="0"/>
              <a:t>archivos alojados </a:t>
            </a:r>
            <a:r>
              <a:rPr lang="es-ES" dirty="0"/>
              <a:t>en servidores FTP públicos</a:t>
            </a:r>
            <a:r>
              <a:rPr lang="es-ES" dirty="0" smtClean="0"/>
              <a:t>.</a:t>
            </a:r>
            <a:endParaRPr lang="es-ES" dirty="0"/>
          </a:p>
        </p:txBody>
      </p:sp>
      <p:pic>
        <p:nvPicPr>
          <p:cNvPr id="15362" name="Picture 2" descr="http://3.bp.blogspot.com/_ynmby6xD608/RaVqGVqqhaI/AAAAAAAAAJc/oJI21kMZ6JE/s320/archie.bmp"/>
          <p:cNvPicPr>
            <a:picLocks noChangeAspect="1" noChangeArrowheads="1"/>
          </p:cNvPicPr>
          <p:nvPr/>
        </p:nvPicPr>
        <p:blipFill>
          <a:blip r:embed="rId2" cstate="print"/>
          <a:srcRect/>
          <a:stretch>
            <a:fillRect/>
          </a:stretch>
        </p:blipFill>
        <p:spPr bwMode="auto">
          <a:xfrm>
            <a:off x="571472" y="4157661"/>
            <a:ext cx="3310760" cy="2700339"/>
          </a:xfrm>
          <a:prstGeom prst="rect">
            <a:avLst/>
          </a:prstGeom>
          <a:noFill/>
        </p:spPr>
      </p:pic>
      <p:pic>
        <p:nvPicPr>
          <p:cNvPr id="15364" name="Picture 4" descr="http://t3.gstatic.com/images?q=tbn:BphrWjvxc0YkdM:http://linux.softpedia.com/screenshots/Archie_1.jpg">
            <a:hlinkClick r:id="rId3"/>
          </p:cNvPr>
          <p:cNvPicPr>
            <a:picLocks noChangeAspect="1" noChangeArrowheads="1"/>
          </p:cNvPicPr>
          <p:nvPr/>
        </p:nvPicPr>
        <p:blipFill>
          <a:blip r:embed="rId4" cstate="print"/>
          <a:srcRect/>
          <a:stretch>
            <a:fillRect/>
          </a:stretch>
        </p:blipFill>
        <p:spPr bwMode="auto">
          <a:xfrm>
            <a:off x="5572132" y="4357694"/>
            <a:ext cx="3071834" cy="231411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5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357166"/>
            <a:ext cx="8258204" cy="5768997"/>
          </a:xfrm>
        </p:spPr>
        <p:txBody>
          <a:bodyPr/>
          <a:lstStyle/>
          <a:p>
            <a:r>
              <a:rPr lang="es-ES" dirty="0"/>
              <a:t>En 1991 se creó el sistema Gopher, por un estudiante de la Universidad de </a:t>
            </a:r>
            <a:r>
              <a:rPr lang="es-ES" dirty="0" smtClean="0"/>
              <a:t>Minnesota con </a:t>
            </a:r>
            <a:r>
              <a:rPr lang="es-ES" dirty="0"/>
              <a:t>el objetivo de indexar archivos simples de texto</a:t>
            </a:r>
            <a:r>
              <a:rPr lang="es-ES" dirty="0" smtClean="0"/>
              <a:t>.</a:t>
            </a:r>
          </a:p>
          <a:p>
            <a:pPr>
              <a:buNone/>
            </a:pPr>
            <a:endParaRPr lang="es-ES" dirty="0"/>
          </a:p>
        </p:txBody>
      </p:sp>
      <p:pic>
        <p:nvPicPr>
          <p:cNvPr id="16386" name="Picture 2" descr="http://www.uv.es/biblios/mei3/Gophernanda1.gif"/>
          <p:cNvPicPr>
            <a:picLocks noChangeAspect="1" noChangeArrowheads="1"/>
          </p:cNvPicPr>
          <p:nvPr/>
        </p:nvPicPr>
        <p:blipFill>
          <a:blip r:embed="rId2" cstate="print"/>
          <a:srcRect/>
          <a:stretch>
            <a:fillRect/>
          </a:stretch>
        </p:blipFill>
        <p:spPr bwMode="auto">
          <a:xfrm>
            <a:off x="1480949" y="2786058"/>
            <a:ext cx="5553245" cy="354330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500042"/>
            <a:ext cx="8329642" cy="6000792"/>
          </a:xfrm>
        </p:spPr>
        <p:txBody>
          <a:bodyPr/>
          <a:lstStyle/>
          <a:p>
            <a:r>
              <a:rPr lang="es-ES" dirty="0" smtClean="0"/>
              <a:t>A </a:t>
            </a:r>
            <a:r>
              <a:rPr lang="es-ES" dirty="0"/>
              <a:t>finales de 1990 </a:t>
            </a:r>
            <a:r>
              <a:rPr lang="es-ES" dirty="0" smtClean="0"/>
              <a:t>comenzó a </a:t>
            </a:r>
            <a:r>
              <a:rPr lang="es-ES" dirty="0"/>
              <a:t>aplicar sus ideas creando el primer servidor web en </a:t>
            </a:r>
            <a:r>
              <a:rPr lang="es-ES" dirty="0" err="1" smtClean="0"/>
              <a:t>NeXT</a:t>
            </a:r>
            <a:r>
              <a:rPr lang="es-ES" dirty="0" smtClean="0"/>
              <a:t>, el </a:t>
            </a:r>
            <a:r>
              <a:rPr lang="es-ES" dirty="0"/>
              <a:t>primer navegador web llamado </a:t>
            </a:r>
            <a:r>
              <a:rPr lang="es-ES" dirty="0" err="1" smtClean="0"/>
              <a:t>WorldWideWeb</a:t>
            </a:r>
            <a:r>
              <a:rPr lang="es-ES" dirty="0" smtClean="0"/>
              <a:t>.</a:t>
            </a:r>
          </a:p>
          <a:p>
            <a:endParaRPr lang="es-ES" dirty="0"/>
          </a:p>
        </p:txBody>
      </p:sp>
      <p:pic>
        <p:nvPicPr>
          <p:cNvPr id="17410" name="Picture 2" descr="http://t3.gstatic.com/images?q=tbn:kScf_6gH2Rb-yM:http://www.icesi.edu.co/blogs_estudiantes/iguanamarketing/files/2009/08/tim-berners-lee.jpg">
            <a:hlinkClick r:id="rId2"/>
          </p:cNvPr>
          <p:cNvPicPr>
            <a:picLocks noChangeAspect="1" noChangeArrowheads="1"/>
          </p:cNvPicPr>
          <p:nvPr/>
        </p:nvPicPr>
        <p:blipFill>
          <a:blip r:embed="rId3" cstate="print"/>
          <a:srcRect/>
          <a:stretch>
            <a:fillRect/>
          </a:stretch>
        </p:blipFill>
        <p:spPr bwMode="auto">
          <a:xfrm>
            <a:off x="714348" y="3786190"/>
            <a:ext cx="1742095" cy="2105033"/>
          </a:xfrm>
          <a:prstGeom prst="rect">
            <a:avLst/>
          </a:prstGeom>
          <a:noFill/>
        </p:spPr>
      </p:pic>
      <p:pic>
        <p:nvPicPr>
          <p:cNvPr id="17412" name="Picture 4" descr="http://www.geekets.com/wp-content/uploads/2009/03/dg15010032.jpg"/>
          <p:cNvPicPr>
            <a:picLocks noChangeAspect="1" noChangeArrowheads="1"/>
          </p:cNvPicPr>
          <p:nvPr/>
        </p:nvPicPr>
        <p:blipFill>
          <a:blip r:embed="rId4" cstate="print"/>
          <a:srcRect/>
          <a:stretch>
            <a:fillRect/>
          </a:stretch>
        </p:blipFill>
        <p:spPr bwMode="auto">
          <a:xfrm>
            <a:off x="3786182" y="4000504"/>
            <a:ext cx="3810000" cy="2514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2054</Words>
  <Application>Microsoft Office PowerPoint</Application>
  <PresentationFormat>Presentación en pantalla (4:3)</PresentationFormat>
  <Paragraphs>210</Paragraphs>
  <Slides>40</Slides>
  <Notes>1</Notes>
  <HiddenSlides>0</HiddenSlides>
  <MMClips>0</MMClips>
  <ScaleCrop>false</ScaleCrop>
  <HeadingPairs>
    <vt:vector size="4" baseType="variant">
      <vt:variant>
        <vt:lpstr>Tema</vt:lpstr>
      </vt:variant>
      <vt:variant>
        <vt:i4>2</vt:i4>
      </vt:variant>
      <vt:variant>
        <vt:lpstr>Títulos de diapositiva</vt:lpstr>
      </vt:variant>
      <vt:variant>
        <vt:i4>40</vt:i4>
      </vt:variant>
    </vt:vector>
  </HeadingPairs>
  <TitlesOfParts>
    <vt:vector size="42" baseType="lpstr">
      <vt:lpstr>Tema de Office</vt:lpstr>
      <vt:lpstr>1_Tema de Office</vt:lpstr>
      <vt:lpstr>Diapositiva 1</vt:lpstr>
      <vt:lpstr>TEMARIO</vt:lpstr>
      <vt:lpstr>BUSCADORES</vt:lpstr>
      <vt:lpstr>Diapositiva 4</vt:lpstr>
      <vt:lpstr>Diapositiva 5</vt:lpstr>
      <vt:lpstr>FUNCIONAMIENTO BASICO DE LOS BUSCADORES</vt:lpstr>
      <vt:lpstr>HISTORIA DE LOS BUSCADORES</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CLASIFICACIÒN DE LOS BUSCADORES</vt:lpstr>
      <vt:lpstr>Índices (Directorios, Índices temáticos, índices de búsqueda o árboles de categorías)</vt:lpstr>
      <vt:lpstr>VENTAJAS Y DESVENTAJAS DE LOS ÍNDICES TEMÁTICOS</vt:lpstr>
      <vt:lpstr>Motores de búsquedas (buscadores de contenidos)</vt:lpstr>
      <vt:lpstr>VENTAJAS Y DESVENTAJAS DE LOS MOTORES DE BÚSQUEDA</vt:lpstr>
      <vt:lpstr>Metabuscadores</vt:lpstr>
      <vt:lpstr>VENTAJAS Y DESVENTAJAS DE LOS METABUSCADORES</vt:lpstr>
      <vt:lpstr>4.- BUSCADORES MÁS USADOS</vt:lpstr>
      <vt:lpstr>COMPONENTES DE LOS BUSCADORES</vt:lpstr>
      <vt:lpstr>Spider/Robot/Crawler</vt:lpstr>
      <vt:lpstr>Bases de Datos</vt:lpstr>
      <vt:lpstr>Indizador. El programa de Indización</vt:lpstr>
      <vt:lpstr>Interfaz de búsqueda. Interfaces de Recuperación.</vt:lpstr>
      <vt:lpstr>Diapositiva 32</vt:lpstr>
      <vt:lpstr>Tips para buscar en google</vt:lpstr>
      <vt:lpstr>Diapositiva 34</vt:lpstr>
      <vt:lpstr>Diapositiva 35</vt:lpstr>
      <vt:lpstr>Diapositiva 36</vt:lpstr>
      <vt:lpstr>Diapositiva 37</vt:lpstr>
      <vt:lpstr>Diapositiva 38</vt:lpstr>
      <vt:lpstr>Diapositiva 39</vt:lpstr>
      <vt:lpstr>Diapositiva 40</vt:lpstr>
    </vt:vector>
  </TitlesOfParts>
  <Company>BIOLOGIA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MAQ15</dc:creator>
  <cp:lastModifiedBy>comp</cp:lastModifiedBy>
  <cp:revision>33</cp:revision>
  <dcterms:created xsi:type="dcterms:W3CDTF">2009-09-14T20:00:40Z</dcterms:created>
  <dcterms:modified xsi:type="dcterms:W3CDTF">2010-06-19T11:20:03Z</dcterms:modified>
</cp:coreProperties>
</file>