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a" ContentType="audio/x-ms-wm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2" r:id="rId1"/>
  </p:sldMasterIdLst>
  <p:sldIdLst>
    <p:sldId id="277" r:id="rId2"/>
    <p:sldId id="276" r:id="rId3"/>
    <p:sldId id="263" r:id="rId4"/>
    <p:sldId id="264" r:id="rId5"/>
    <p:sldId id="279" r:id="rId6"/>
    <p:sldId id="261" r:id="rId7"/>
    <p:sldId id="278" r:id="rId8"/>
    <p:sldId id="266" r:id="rId9"/>
    <p:sldId id="267" r:id="rId10"/>
    <p:sldId id="280" r:id="rId11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64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585824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n panorámic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216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87641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 con descrip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111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arjeta de nomb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795362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216336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umna de image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948934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27815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022477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577174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9476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066349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0431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81070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5335068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78928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81479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6B7815-5DA2-4D5F-9F7F-28E06935089F}" type="datetimeFigureOut">
              <a:rPr lang="es-ES" smtClean="0"/>
              <a:t>30/04/2020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177B8D-6F36-4050-964A-52BA2136093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548328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  <p:sldLayoutId id="2147483776" r:id="rId14"/>
    <p:sldLayoutId id="2147483777" r:id="rId15"/>
    <p:sldLayoutId id="2147483778" r:id="rId16"/>
    <p:sldLayoutId id="2147483779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us04web.zoom.us/j/73299984664?pwd=cGhxaGhIY1RtbGVwbG1EdTBQcmkxZz09" TargetMode="External"/><Relationship Id="rId2" Type="http://schemas.openxmlformats.org/officeDocument/2006/relationships/hyperlink" Target="mailto:mezmarie@gmail.com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wma"/><Relationship Id="rId1" Type="http://schemas.microsoft.com/office/2007/relationships/media" Target="../media/media1.wma"/><Relationship Id="rId5" Type="http://schemas.openxmlformats.org/officeDocument/2006/relationships/image" Target="../media/image3.png"/><Relationship Id="rId4" Type="http://schemas.openxmlformats.org/officeDocument/2006/relationships/hyperlink" Target="https://www.youtube.com/watch?v=AKzqRMA_1lo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perfect-english-grammar.com/present-perfect-continuous-exercise-1.html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ma"/><Relationship Id="rId1" Type="http://schemas.microsoft.com/office/2007/relationships/media" Target="../media/media3.wma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997447" y="1698813"/>
            <a:ext cx="8791575" cy="1459472"/>
          </a:xfrm>
        </p:spPr>
        <p:txBody>
          <a:bodyPr>
            <a:normAutofit/>
          </a:bodyPr>
          <a:lstStyle/>
          <a:p>
            <a:r>
              <a:rPr lang="en-US" sz="5400" dirty="0" smtClean="0"/>
              <a:t>Unit 8. It’s a long story</a:t>
            </a:r>
            <a:endParaRPr lang="es-ES" sz="54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997448" y="3158285"/>
            <a:ext cx="8791575" cy="1655762"/>
          </a:xfrm>
        </p:spPr>
        <p:txBody>
          <a:bodyPr>
            <a:normAutofit/>
          </a:bodyPr>
          <a:lstStyle/>
          <a:p>
            <a:pPr algn="ctr"/>
            <a:r>
              <a:rPr lang="en-US" sz="6600" dirty="0" smtClean="0"/>
              <a:t>cycle 2</a:t>
            </a:r>
            <a:endParaRPr lang="es-ES" sz="6600" dirty="0"/>
          </a:p>
        </p:txBody>
      </p:sp>
    </p:spTree>
    <p:extLst>
      <p:ext uri="{BB962C8B-B14F-4D97-AF65-F5344CB8AC3E}">
        <p14:creationId xmlns:p14="http://schemas.microsoft.com/office/powerpoint/2010/main" val="2030436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88"/>
    </mc:Choice>
    <mc:Fallback xmlns="">
      <p:transition spd="slow" advTm="4788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1413" y="195437"/>
            <a:ext cx="9905998" cy="1478570"/>
          </a:xfrm>
        </p:spPr>
        <p:txBody>
          <a:bodyPr>
            <a:normAutofit/>
          </a:bodyPr>
          <a:lstStyle/>
          <a:p>
            <a:pPr algn="ctr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Task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#6.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Unit 8. cycle 2. 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about you?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What have you been doing during the contingency?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you been taking advantage of 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 situation? </a:t>
            </a:r>
            <a:endParaRPr lang="es-ES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141413" y="1769541"/>
            <a:ext cx="9905999" cy="475408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Join the Zoom meeting to share what you have been doing lately.  Or, in case you have problems with your camera and microphone, </a:t>
            </a:r>
            <a:r>
              <a:rPr lang="en-US" sz="1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 record yourself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telling what you’ve been doing during the contingency. Send it to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mezmarie@gmail.com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8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Maria Meza le está invitando a una reunión de Zoom programada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Tema: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been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Hora: 7 </a:t>
            </a:r>
            <a:r>
              <a:rPr lang="es-ES" sz="1800" dirty="0" err="1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 2020 11:00 AM Ciudad de 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México</a:t>
            </a: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Unirse a la reunión Zoom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us04web.zoom.us/j/73299984664?pwd=cGhxaGhIY1RtbGVwbG1EdTBQcmkxZz09</a:t>
            </a:r>
            <a:endParaRPr lang="es-ES" sz="1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s-E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ID </a:t>
            </a: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de reunión: 732 9998 4664</a:t>
            </a:r>
          </a:p>
          <a:p>
            <a:pPr marL="0" indent="0">
              <a:buNone/>
            </a:pPr>
            <a:r>
              <a:rPr lang="es-ES" sz="1800" dirty="0">
                <a:latin typeface="Arial" panose="020B0604020202020204" pitchFamily="34" charset="0"/>
                <a:cs typeface="Arial" panose="020B0604020202020204" pitchFamily="34" charset="0"/>
              </a:rPr>
              <a:t>Contraseña: 3yRKMx</a:t>
            </a: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es-ES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96976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77588" y="295835"/>
            <a:ext cx="9905999" cy="2017059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#3. Unit 8. </a:t>
            </a:r>
            <a:r>
              <a:rPr lang="en-US" sz="26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Cylce</a:t>
            </a:r>
            <a:r>
              <a:rPr lang="en-US" sz="2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2.</a:t>
            </a:r>
          </a:p>
          <a:p>
            <a:pPr marL="0" indent="0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Watch the video on the link and answer the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 questions below. Place your answers on a Word file to turn in. </a:t>
            </a:r>
          </a:p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Title: What </a:t>
            </a:r>
            <a:r>
              <a:rPr lang="en-US" sz="2200" dirty="0">
                <a:latin typeface="Arial" panose="020B0604020202020204" pitchFamily="34" charset="0"/>
                <a:cs typeface="Arial" panose="020B0604020202020204" pitchFamily="34" charset="0"/>
              </a:rPr>
              <a:t>Have You Been Doing? - Present Perfect </a:t>
            </a: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Continuous. </a:t>
            </a:r>
          </a:p>
          <a:p>
            <a:pPr marL="0" indent="0" algn="ctr">
              <a:buNone/>
            </a:pPr>
            <a:r>
              <a:rPr lang="en-US" sz="2200" dirty="0" smtClean="0">
                <a:latin typeface="Arial" panose="020B0604020202020204" pitchFamily="34" charset="0"/>
                <a:cs typeface="Arial" panose="020B0604020202020204" pitchFamily="34" charset="0"/>
              </a:rPr>
              <a:t>Link: 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s-ES" sz="22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</a:t>
            </a:r>
            <a:r>
              <a:rPr lang="es-ES" sz="2200" dirty="0" smtClean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www.youtube.com/watch?v=AKzqRMA_1lo</a:t>
            </a:r>
            <a:endParaRPr lang="es-ES" sz="22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1477588" y="2312894"/>
            <a:ext cx="9063318" cy="2862322"/>
          </a:xfrm>
          <a:prstGeom prst="rect">
            <a:avLst/>
          </a:prstGeom>
          <a:noFill/>
          <a:ln w="38100">
            <a:solidFill>
              <a:schemeClr val="bg2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Comprehension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What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does Andrew need as soon as possible?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Why does Andrew look so tired during the driving lesson?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has Andrew been practicing parking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maneuvers?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has Andrew been having driving lessons?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Robert been doing lately?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How long has Robert been playing basketball?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Who has been fixing cars for years?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What has Dad been doing in the house for several hours?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795834" y="5352697"/>
            <a:ext cx="80070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Notice how Andrew describes actions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that started in the past and 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continued </a:t>
            </a:r>
            <a:r>
              <a:rPr lang="en-US" sz="2800" dirty="0">
                <a:latin typeface="Arial" panose="020B0604020202020204" pitchFamily="34" charset="0"/>
                <a:cs typeface="Arial" panose="020B0604020202020204" pitchFamily="34" charset="0"/>
              </a:rPr>
              <a:t>into the present</a:t>
            </a:r>
            <a:r>
              <a:rPr lang="en-US" sz="28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ES" sz="2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Audio 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1359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0944"/>
    </mc:Choice>
    <mc:Fallback xmlns="">
      <p:transition spd="slow" advTm="6094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36448742"/>
              </p:ext>
            </p:extLst>
          </p:nvPr>
        </p:nvGraphicFramePr>
        <p:xfrm>
          <a:off x="1075764" y="4344948"/>
          <a:ext cx="10080125" cy="149352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2016025"/>
                <a:gridCol w="2016025"/>
                <a:gridCol w="2016025"/>
                <a:gridCol w="2016025"/>
                <a:gridCol w="2016025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</a:t>
                      </a:r>
                    </a:p>
                    <a:p>
                      <a:pPr algn="ctr"/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´</a:t>
                      </a:r>
                      <a:r>
                        <a:rPr lang="en-US" sz="2000" dirty="0" err="1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working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two jobs.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haven’t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been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doing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much lately.</a:t>
                      </a:r>
                      <a:endParaRPr lang="es-ES" sz="2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CuadroTexto 4"/>
          <p:cNvSpPr txBox="1"/>
          <p:nvPr/>
        </p:nvSpPr>
        <p:spPr>
          <a:xfrm>
            <a:off x="1504000" y="4633892"/>
            <a:ext cx="995289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Subject        +    have/has (not)   +           been           +     verb + -</a:t>
            </a:r>
            <a:r>
              <a:rPr lang="en-US" dirty="0" err="1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 smtClean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+      (rest)</a:t>
            </a:r>
            <a:endParaRPr lang="es-ES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75764" y="959406"/>
            <a:ext cx="10381129" cy="2862322"/>
          </a:xfrm>
          <a:prstGeom prst="rect">
            <a:avLst/>
          </a:prstGeom>
          <a:noFill/>
          <a:ln w="38100">
            <a:noFill/>
          </a:ln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is used to describe an action that started in the past and continues into the present.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I’ve been working two jobs for the last six months.</a:t>
            </a:r>
          </a:p>
          <a:p>
            <a:pPr>
              <a:lnSpc>
                <a:spcPct val="150000"/>
              </a:lnSpc>
            </a:pP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It can also be used without a time expression to describe an activity that started in the past but is still in progress.</a:t>
            </a:r>
          </a:p>
          <a:p>
            <a:pPr>
              <a:lnSpc>
                <a:spcPct val="150000"/>
              </a:lnSpc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e.g. I’ve been trying to become an actor.</a:t>
            </a:r>
            <a:endParaRPr lang="es-E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3272607" y="436186"/>
            <a:ext cx="603299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Present Perfect </a:t>
            </a:r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Tense</a:t>
            </a:r>
            <a:endParaRPr lang="es-ES" sz="2800" dirty="0"/>
          </a:p>
        </p:txBody>
      </p:sp>
      <p:sp>
        <p:nvSpPr>
          <p:cNvPr id="3" name="CuadroTexto 2"/>
          <p:cNvSpPr txBox="1"/>
          <p:nvPr/>
        </p:nvSpPr>
        <p:spPr>
          <a:xfrm>
            <a:off x="4508892" y="3821728"/>
            <a:ext cx="244736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STRUCTURE</a:t>
            </a:r>
            <a:endParaRPr lang="es-E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8148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n para present perfect continuo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5481" y="71298"/>
            <a:ext cx="6736633" cy="673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uadroTexto 1"/>
          <p:cNvSpPr txBox="1"/>
          <p:nvPr/>
        </p:nvSpPr>
        <p:spPr>
          <a:xfrm>
            <a:off x="739589" y="2516284"/>
            <a:ext cx="27028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smtClean="0"/>
              <a:t>Structure</a:t>
            </a:r>
            <a:endParaRPr lang="es-ES" sz="5400" b="1" dirty="0"/>
          </a:p>
        </p:txBody>
      </p:sp>
    </p:spTree>
    <p:extLst>
      <p:ext uri="{BB962C8B-B14F-4D97-AF65-F5344CB8AC3E}">
        <p14:creationId xmlns:p14="http://schemas.microsoft.com/office/powerpoint/2010/main" val="1341280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1277470" y="246564"/>
            <a:ext cx="980290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Go to your book, Unit 8, activity 8 GRAMMAR FOCUS, exercise A.</a:t>
            </a:r>
          </a:p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Challenge yourself. After you have completed the exercise, look at the answers and compare them with your answers.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 rotWithShape="1">
          <a:blip r:embed="rId2"/>
          <a:srcRect l="50482" t="38971" r="17686" b="16912"/>
          <a:stretch/>
        </p:blipFill>
        <p:spPr>
          <a:xfrm>
            <a:off x="9892984" y="3457039"/>
            <a:ext cx="1091916" cy="850843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 rotWithShape="1">
          <a:blip r:embed="rId3"/>
          <a:srcRect l="7489" t="22610" r="6730" b="21875"/>
          <a:stretch/>
        </p:blipFill>
        <p:spPr>
          <a:xfrm>
            <a:off x="1308417" y="2746878"/>
            <a:ext cx="7315200" cy="2661675"/>
          </a:xfrm>
          <a:prstGeom prst="rect">
            <a:avLst/>
          </a:prstGeom>
        </p:spPr>
      </p:pic>
      <p:sp>
        <p:nvSpPr>
          <p:cNvPr id="5" name="CuadroTexto 4"/>
          <p:cNvSpPr txBox="1"/>
          <p:nvPr/>
        </p:nvSpPr>
        <p:spPr>
          <a:xfrm>
            <a:off x="2681653" y="1316383"/>
            <a:ext cx="62471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 the structure in mind: 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(+) Subject + have/has + been + verb + 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+ (rest)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(-)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Subject + have/has (not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been + verb +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(rest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(+)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Have/Has +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Subject +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been + verb + 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ing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+ (rest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)?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586753" y="5508211"/>
            <a:ext cx="9883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For extra self-check practice: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Complete Grammar Plus exercises in your book.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Also: </a:t>
            </a:r>
            <a:r>
              <a:rPr lang="es-ES" dirty="0" smtClean="0">
                <a:hlinkClick r:id="rId4"/>
              </a:rPr>
              <a:t>https</a:t>
            </a:r>
            <a:r>
              <a:rPr lang="es-ES" dirty="0">
                <a:hlinkClick r:id="rId4"/>
              </a:rPr>
              <a:t>://www.perfect-english-grammar.com/present-perfect-continuous-exercise-1.html</a:t>
            </a:r>
            <a:endParaRPr lang="es-ES" dirty="0"/>
          </a:p>
        </p:txBody>
      </p:sp>
      <p:sp>
        <p:nvSpPr>
          <p:cNvPr id="7" name="Flecha derecha 6"/>
          <p:cNvSpPr/>
          <p:nvPr/>
        </p:nvSpPr>
        <p:spPr>
          <a:xfrm>
            <a:off x="8928848" y="3697941"/>
            <a:ext cx="658905" cy="37977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26081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70409" y="153206"/>
            <a:ext cx="5911673" cy="6564069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613648" y="2051652"/>
            <a:ext cx="353657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What is the difference between Present Perfect and Present Perfect Continuous?</a:t>
            </a:r>
            <a:endParaRPr lang="es-ES" sz="3200" b="1" dirty="0"/>
          </a:p>
        </p:txBody>
      </p:sp>
    </p:spTree>
    <p:extLst>
      <p:ext uri="{BB962C8B-B14F-4D97-AF65-F5344CB8AC3E}">
        <p14:creationId xmlns:p14="http://schemas.microsoft.com/office/powerpoint/2010/main" val="1352254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/>
          <p:cNvSpPr txBox="1"/>
          <p:nvPr/>
        </p:nvSpPr>
        <p:spPr>
          <a:xfrm>
            <a:off x="1595718" y="327212"/>
            <a:ext cx="91529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The Present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Continuous is used to talk about a continuous action or situation while Present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Perfect 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is used to talk about a finish action or situation.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Marcador de texto 6"/>
          <p:cNvSpPr>
            <a:spLocks noGrp="1"/>
          </p:cNvSpPr>
          <p:nvPr>
            <p:ph type="body" idx="1"/>
          </p:nvPr>
        </p:nvSpPr>
        <p:spPr>
          <a:xfrm>
            <a:off x="1370018" y="1131082"/>
            <a:ext cx="4649783" cy="453373"/>
          </a:xfrm>
        </p:spPr>
        <p:txBody>
          <a:bodyPr/>
          <a:lstStyle/>
          <a:p>
            <a:pPr algn="ctr"/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perfect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Marcador de contenido 7"/>
          <p:cNvSpPr>
            <a:spLocks noGrp="1"/>
          </p:cNvSpPr>
          <p:nvPr>
            <p:ph sz="half" idx="2"/>
          </p:nvPr>
        </p:nvSpPr>
        <p:spPr>
          <a:xfrm>
            <a:off x="954742" y="1741994"/>
            <a:ext cx="4867834" cy="3394782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seen Transformers movies 20 times, in my life.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planted several new flowers in my backyard.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lived in Japan for 12 years/since 2008.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hasn’t eaten since 7 o’clock.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has played baseball for 5 years.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already read three books since the contingency started.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Marcador de texto 8"/>
          <p:cNvSpPr>
            <a:spLocks noGrp="1"/>
          </p:cNvSpPr>
          <p:nvPr>
            <p:ph type="body" sz="quarter" idx="3"/>
          </p:nvPr>
        </p:nvSpPr>
        <p:spPr>
          <a:xfrm>
            <a:off x="6400808" y="1197095"/>
            <a:ext cx="4646602" cy="411956"/>
          </a:xfrm>
        </p:spPr>
        <p:txBody>
          <a:bodyPr>
            <a:normAutofit/>
          </a:bodyPr>
          <a:lstStyle/>
          <a:p>
            <a:pPr algn="ctr"/>
            <a:r>
              <a:rPr lang="en-US" sz="1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</a:t>
            </a:r>
            <a:r>
              <a:rPr lang="en-US" sz="18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perfect continuous</a:t>
            </a:r>
            <a:endParaRPr lang="es-ES" sz="1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Marcador de contenido 9"/>
          <p:cNvSpPr>
            <a:spLocks noGrp="1"/>
          </p:cNvSpPr>
          <p:nvPr>
            <p:ph sz="quarter" idx="4"/>
          </p:nvPr>
        </p:nvSpPr>
        <p:spPr>
          <a:xfrm>
            <a:off x="5688105" y="1788436"/>
            <a:ext cx="5930154" cy="3576940"/>
          </a:xfrm>
        </p:spPr>
        <p:txBody>
          <a:bodyPr>
            <a:noAutofit/>
          </a:bodyPr>
          <a:lstStyle/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 have been watching Transformers movies for 5 hours.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been planting flowers in my garden since early morning.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been living in Japan </a:t>
            </a:r>
            <a:r>
              <a:rPr lang="en-US" sz="1800" dirty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8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years /</a:t>
            </a:r>
            <a:r>
              <a:rPr lang="es-E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 2012.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She hasn’t been eating well for several days.</a:t>
            </a:r>
          </a:p>
          <a:p>
            <a:r>
              <a:rPr lang="en-US" sz="1800" dirty="0" smtClean="0">
                <a:solidFill>
                  <a:schemeClr val="accent3">
                    <a:lumMod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boy has been playing baseball for hours today.</a:t>
            </a:r>
          </a:p>
          <a:p>
            <a:r>
              <a:rPr lang="en-US" sz="1800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I’ve been reading a new book since the contingency started.</a:t>
            </a:r>
            <a:endParaRPr lang="es-ES" sz="1800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Audio 1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575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4937"/>
    </mc:Choice>
    <mc:Fallback xmlns="">
      <p:transition spd="slow" advTm="8493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01072" y="320988"/>
            <a:ext cx="9905998" cy="484141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“since” or “for”</a:t>
            </a:r>
            <a:endParaRPr lang="es-E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2405437" y="2737410"/>
            <a:ext cx="3175094" cy="3541714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last spring.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the beginning of the year.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they bought it.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a few weeks.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last week.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six months.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2001.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three years.</a:t>
            </a: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march 16</a:t>
            </a:r>
            <a:r>
              <a:rPr lang="en-US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________ eight o’clock.</a:t>
            </a:r>
            <a:endParaRPr lang="es-E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uadroTexto 3"/>
          <p:cNvSpPr txBox="1"/>
          <p:nvPr/>
        </p:nvSpPr>
        <p:spPr>
          <a:xfrm>
            <a:off x="2689412" y="773595"/>
            <a:ext cx="6508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used when specifying the amount of time (how long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).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i="1" dirty="0">
                <a:latin typeface="Arial" panose="020B0604020202020204" pitchFamily="34" charset="0"/>
                <a:cs typeface="Arial" panose="020B0604020202020204" pitchFamily="34" charset="0"/>
              </a:rPr>
              <a:t>Since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is used when specifying the starting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point.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Marcador de contenido 2"/>
          <p:cNvSpPr txBox="1">
            <a:spLocks/>
          </p:cNvSpPr>
          <p:nvPr/>
        </p:nvSpPr>
        <p:spPr>
          <a:xfrm>
            <a:off x="7519453" y="3455653"/>
            <a:ext cx="1298768" cy="1865313"/>
          </a:xfrm>
          <a:prstGeom prst="rect">
            <a:avLst/>
          </a:prstGeom>
        </p:spPr>
        <p:txBody>
          <a:bodyPr vert="horz" lIns="91440" tIns="45720" rIns="91440" bIns="45720" rtlCol="0">
            <a:normAutofit fontScale="40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SzPct val="125000"/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SzPct val="125000"/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 sz="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last spring.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the beginning of the year.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they bought it.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a few weeks.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last week.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six months.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2001.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three years.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march 16</a:t>
            </a:r>
            <a:r>
              <a:rPr lang="en-US" sz="800" baseline="30000" dirty="0" smtClean="0">
                <a:latin typeface="Arial" panose="020B0604020202020204" pitchFamily="34" charset="0"/>
                <a:cs typeface="Arial" panose="020B0604020202020204" pitchFamily="34" charset="0"/>
              </a:rPr>
              <a:t>th.</a:t>
            </a:r>
            <a:endParaRPr lang="en-US" sz="8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en-US" sz="8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sz="800" dirty="0" smtClean="0">
                <a:latin typeface="Arial" panose="020B0604020202020204" pitchFamily="34" charset="0"/>
                <a:cs typeface="Arial" panose="020B0604020202020204" pitchFamily="34" charset="0"/>
              </a:rPr>
              <a:t> eight o’clock.</a:t>
            </a:r>
            <a:endParaRPr lang="es-ES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392702" y="1554007"/>
            <a:ext cx="96143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Challenge yourself and choose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or </a:t>
            </a:r>
            <a:r>
              <a:rPr lang="en-US" i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complete these time expressions. Then, look into the answers and assess yourself.</a:t>
            </a:r>
            <a:endParaRPr lang="en-U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Flecha derecha 6"/>
          <p:cNvSpPr/>
          <p:nvPr/>
        </p:nvSpPr>
        <p:spPr>
          <a:xfrm>
            <a:off x="5943600" y="4107766"/>
            <a:ext cx="1005840" cy="4005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pic>
        <p:nvPicPr>
          <p:cNvPr id="9" name="Audio 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1430000" y="6096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0142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382"/>
    </mc:Choice>
    <mc:Fallback xmlns="">
      <p:transition spd="slow" advTm="1738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89633" y="344103"/>
            <a:ext cx="10844262" cy="1289209"/>
          </a:xfrm>
        </p:spPr>
        <p:txBody>
          <a:bodyPr>
            <a:noAutofit/>
          </a:bodyPr>
          <a:lstStyle/>
          <a:p>
            <a:pPr algn="ctr"/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Task #5. Unit 8. cycle 2. </a:t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about you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b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Have you been taking advantage of the situation?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What have you been doing during the contingency?</a:t>
            </a:r>
            <a:endParaRPr lang="es-E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CuadroTexto 4"/>
          <p:cNvSpPr txBox="1"/>
          <p:nvPr/>
        </p:nvSpPr>
        <p:spPr>
          <a:xfrm>
            <a:off x="857682" y="1988684"/>
            <a:ext cx="11002222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WRITING.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Tell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 actions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 and your family have been doing since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contingency started and continue into the present in your life.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 Perfect Continuous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 expressions </a:t>
            </a:r>
            <a:r>
              <a:rPr lang="en-US" i="1" dirty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i="1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and highlight them with different colors.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Examples: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family and I 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been arranging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everything around the house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the first day of the contingency.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been putting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family pictures in order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since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Easter week.</a:t>
            </a:r>
          </a:p>
          <a:p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I’</a:t>
            </a:r>
            <a:r>
              <a:rPr lang="en-US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 been separating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trash </a:t>
            </a:r>
            <a:r>
              <a:rPr lang="en-US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my children have been burying the biodegradable food waste in the backyard </a:t>
            </a:r>
            <a:r>
              <a:rPr lang="en-US" dirty="0" smtClean="0">
                <a:solidFill>
                  <a:srgbClr val="7030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n-US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15 days.</a:t>
            </a:r>
            <a:endParaRPr lang="es-ES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10" descr="Imagen relacionad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838807">
            <a:off x="1240053" y="4743898"/>
            <a:ext cx="1801317" cy="1201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Resultado de imagen para eating too muc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62139">
            <a:off x="8729911" y="4901934"/>
            <a:ext cx="1989388" cy="1193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Imagen relacionad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7576" y="4778825"/>
            <a:ext cx="737923" cy="1196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ectángulo 10"/>
          <p:cNvSpPr/>
          <p:nvPr/>
        </p:nvSpPr>
        <p:spPr>
          <a:xfrm>
            <a:off x="3264560" y="5798297"/>
            <a:ext cx="86433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feeling</a:t>
            </a:r>
          </a:p>
        </p:txBody>
      </p:sp>
      <p:sp>
        <p:nvSpPr>
          <p:cNvPr id="12" name="Rectángulo 11"/>
          <p:cNvSpPr/>
          <p:nvPr/>
        </p:nvSpPr>
        <p:spPr>
          <a:xfrm>
            <a:off x="1679912" y="6162273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helping</a:t>
            </a:r>
          </a:p>
        </p:txBody>
      </p:sp>
      <p:sp>
        <p:nvSpPr>
          <p:cNvPr id="13" name="Rectángulo 12"/>
          <p:cNvSpPr/>
          <p:nvPr/>
        </p:nvSpPr>
        <p:spPr>
          <a:xfrm>
            <a:off x="9639688" y="6253009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thinking</a:t>
            </a:r>
          </a:p>
        </p:txBody>
      </p:sp>
      <p:sp>
        <p:nvSpPr>
          <p:cNvPr id="14" name="Rectángulo 13"/>
          <p:cNvSpPr/>
          <p:nvPr/>
        </p:nvSpPr>
        <p:spPr>
          <a:xfrm>
            <a:off x="7644095" y="4683158"/>
            <a:ext cx="9284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making</a:t>
            </a:r>
          </a:p>
        </p:txBody>
      </p:sp>
      <p:sp>
        <p:nvSpPr>
          <p:cNvPr id="15" name="Rectángulo 14"/>
          <p:cNvSpPr/>
          <p:nvPr/>
        </p:nvSpPr>
        <p:spPr>
          <a:xfrm>
            <a:off x="4711816" y="6253009"/>
            <a:ext cx="74892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doing</a:t>
            </a:r>
          </a:p>
        </p:txBody>
      </p:sp>
      <p:sp>
        <p:nvSpPr>
          <p:cNvPr id="16" name="Rectángulo 15"/>
          <p:cNvSpPr/>
          <p:nvPr/>
        </p:nvSpPr>
        <p:spPr>
          <a:xfrm>
            <a:off x="5908446" y="5952095"/>
            <a:ext cx="109517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watching</a:t>
            </a:r>
          </a:p>
        </p:txBody>
      </p:sp>
      <p:sp>
        <p:nvSpPr>
          <p:cNvPr id="17" name="Rectángulo 16"/>
          <p:cNvSpPr/>
          <p:nvPr/>
        </p:nvSpPr>
        <p:spPr>
          <a:xfrm>
            <a:off x="6661373" y="6336054"/>
            <a:ext cx="9541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reading</a:t>
            </a:r>
          </a:p>
        </p:txBody>
      </p:sp>
      <p:sp>
        <p:nvSpPr>
          <p:cNvPr id="18" name="Rectángulo 17"/>
          <p:cNvSpPr/>
          <p:nvPr/>
        </p:nvSpPr>
        <p:spPr>
          <a:xfrm>
            <a:off x="8096809" y="6128802"/>
            <a:ext cx="11464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dreaming</a:t>
            </a:r>
          </a:p>
        </p:txBody>
      </p:sp>
      <p:sp>
        <p:nvSpPr>
          <p:cNvPr id="19" name="Rectángulo 18"/>
          <p:cNvSpPr/>
          <p:nvPr/>
        </p:nvSpPr>
        <p:spPr>
          <a:xfrm>
            <a:off x="2814509" y="6253009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studying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3264560" y="4698538"/>
            <a:ext cx="87716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resting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833952" y="5481521"/>
            <a:ext cx="9797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working</a:t>
            </a:r>
          </a:p>
        </p:txBody>
      </p:sp>
      <p:sp>
        <p:nvSpPr>
          <p:cNvPr id="22" name="Rectángulo 21"/>
          <p:cNvSpPr/>
          <p:nvPr/>
        </p:nvSpPr>
        <p:spPr>
          <a:xfrm>
            <a:off x="7401807" y="5615260"/>
            <a:ext cx="9925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drinking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4741828" y="5007810"/>
            <a:ext cx="8130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eating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3468801" y="5182196"/>
            <a:ext cx="104387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sleeping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03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ircuito">
  <a:themeElements>
    <a:clrScheme name="Circuito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Circuito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o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TM04033919[[fn=Circuito]]</Template>
  <TotalTime>3281</TotalTime>
  <Words>852</Words>
  <Application>Microsoft Office PowerPoint</Application>
  <PresentationFormat>Panorámica</PresentationFormat>
  <Paragraphs>119</Paragraphs>
  <Slides>10</Slides>
  <Notes>0</Notes>
  <HiddenSlides>0</HiddenSlides>
  <MMClips>3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5" baseType="lpstr">
      <vt:lpstr>Arial</vt:lpstr>
      <vt:lpstr>Trebuchet MS</vt:lpstr>
      <vt:lpstr>Tw Cen MT</vt:lpstr>
      <vt:lpstr>Wingdings</vt:lpstr>
      <vt:lpstr>Circuito</vt:lpstr>
      <vt:lpstr>Unit 8. It’s a long story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“since” or “for”</vt:lpstr>
      <vt:lpstr>Task #5. Unit 8. cycle 2.  What about you? Have you been taking advantage of the situation? What have you been doing during the contingency?</vt:lpstr>
      <vt:lpstr>Task #6. Unit 8. cycle 2.  What about you? What have you been doing during the contingency? Have you been taking advantage of the situation?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Maria Elena</dc:creator>
  <cp:lastModifiedBy>Maria Elena</cp:lastModifiedBy>
  <cp:revision>118</cp:revision>
  <dcterms:created xsi:type="dcterms:W3CDTF">2019-02-22T01:23:55Z</dcterms:created>
  <dcterms:modified xsi:type="dcterms:W3CDTF">2020-04-30T18:38:48Z</dcterms:modified>
</cp:coreProperties>
</file>