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0" r:id="rId5"/>
    <p:sldId id="261" r:id="rId6"/>
    <p:sldId id="263" r:id="rId7"/>
    <p:sldId id="262"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80" r:id="rId22"/>
    <p:sldId id="281" r:id="rId23"/>
    <p:sldId id="282" r:id="rId24"/>
    <p:sldId id="279"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6/10/2020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m/lindakamp/bulletin-board-idea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pinterest.com/lindakamp/bulletin-board-idea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53DEF-1A71-4C5A-B522-71B288C53F23}"/>
              </a:ext>
            </a:extLst>
          </p:cNvPr>
          <p:cNvSpPr>
            <a:spLocks noGrp="1"/>
          </p:cNvSpPr>
          <p:nvPr>
            <p:ph type="ctrTitle"/>
          </p:nvPr>
        </p:nvSpPr>
        <p:spPr/>
        <p:txBody>
          <a:bodyPr/>
          <a:lstStyle/>
          <a:p>
            <a:r>
              <a:rPr lang="es-MX" dirty="0" err="1"/>
              <a:t>Translation</a:t>
            </a:r>
            <a:r>
              <a:rPr lang="es-MX" dirty="0"/>
              <a:t> in </a:t>
            </a:r>
            <a:r>
              <a:rPr lang="es-MX" dirty="0" err="1"/>
              <a:t>the</a:t>
            </a:r>
            <a:r>
              <a:rPr lang="es-MX" dirty="0"/>
              <a:t> English </a:t>
            </a:r>
            <a:r>
              <a:rPr lang="es-MX" dirty="0" err="1"/>
              <a:t>Classroom</a:t>
            </a:r>
            <a:endParaRPr lang="es-MX" dirty="0"/>
          </a:p>
        </p:txBody>
      </p:sp>
      <p:sp>
        <p:nvSpPr>
          <p:cNvPr id="3" name="Subtítulo 2">
            <a:extLst>
              <a:ext uri="{FF2B5EF4-FFF2-40B4-BE49-F238E27FC236}">
                <a16:creationId xmlns:a16="http://schemas.microsoft.com/office/drawing/2014/main" id="{363AE0CF-297F-4390-B36C-2DD14B87B4F6}"/>
              </a:ext>
            </a:extLst>
          </p:cNvPr>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298197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0DEF86F-7CFC-4B99-8098-A407F761301F}"/>
              </a:ext>
            </a:extLst>
          </p:cNvPr>
          <p:cNvPicPr/>
          <p:nvPr/>
        </p:nvPicPr>
        <p:blipFill rotWithShape="1">
          <a:blip r:embed="rId2">
            <a:extLst>
              <a:ext uri="{28A0092B-C50C-407E-A947-70E740481C1C}">
                <a14:useLocalDpi xmlns:a14="http://schemas.microsoft.com/office/drawing/2010/main" val="0"/>
              </a:ext>
            </a:extLst>
          </a:blip>
          <a:srcRect l="52904" t="61825" r="19957" b="9246"/>
          <a:stretch/>
        </p:blipFill>
        <p:spPr bwMode="auto">
          <a:xfrm>
            <a:off x="2002221" y="181304"/>
            <a:ext cx="9884980" cy="6495392"/>
          </a:xfrm>
          <a:prstGeom prst="rect">
            <a:avLst/>
          </a:prstGeom>
          <a:noFill/>
          <a:ln>
            <a:noFill/>
          </a:ln>
        </p:spPr>
      </p:pic>
      <p:sp>
        <p:nvSpPr>
          <p:cNvPr id="3" name="Rectángulo 2">
            <a:extLst>
              <a:ext uri="{FF2B5EF4-FFF2-40B4-BE49-F238E27FC236}">
                <a16:creationId xmlns:a16="http://schemas.microsoft.com/office/drawing/2014/main" id="{6947753F-F31B-4E77-986E-A7C5EACFFEAF}"/>
              </a:ext>
            </a:extLst>
          </p:cNvPr>
          <p:cNvSpPr/>
          <p:nvPr/>
        </p:nvSpPr>
        <p:spPr>
          <a:xfrm>
            <a:off x="304799" y="6411724"/>
            <a:ext cx="6900042" cy="892552"/>
          </a:xfrm>
          <a:prstGeom prst="rect">
            <a:avLst/>
          </a:prstGeom>
        </p:spPr>
        <p:txBody>
          <a:bodyPr wrap="square">
            <a:spAutoFit/>
          </a:bodyPr>
          <a:lstStyle/>
          <a:p>
            <a:pPr algn="just">
              <a:spcAft>
                <a:spcPts val="0"/>
              </a:spcAft>
            </a:pPr>
            <a:r>
              <a:rPr lang="en-US" sz="1600" dirty="0">
                <a:latin typeface="Arial" panose="020B0604020202020204" pitchFamily="34" charset="0"/>
                <a:ea typeface="Arial" panose="020B0604020202020204" pitchFamily="34" charset="0"/>
                <a:cs typeface="Times New Roman" panose="02020603050405020304" pitchFamily="18" charset="0"/>
              </a:rPr>
              <a:t>Retrieved from </a:t>
            </a:r>
            <a:r>
              <a:rPr lang="en-US" sz="1600" u="sng" dirty="0">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https://www.pinterest.com/lindakamp/bulletin-board-ideas/</a:t>
            </a:r>
            <a:endParaRPr lang="es-MX" b="1" dirty="0">
              <a:latin typeface="Courier New" panose="02070309020205020404" pitchFamily="49" charset="0"/>
              <a:ea typeface="Times New Roman" panose="02020603050405020304" pitchFamily="18" charset="0"/>
              <a:cs typeface="Times New Roman" panose="02020603050405020304" pitchFamily="18" charset="0"/>
            </a:endParaRPr>
          </a:p>
          <a:p>
            <a:br>
              <a:rPr lang="en-US" dirty="0">
                <a:highlight>
                  <a:srgbClr val="FFFFFF"/>
                </a:highlight>
                <a:latin typeface="Arial" panose="020B0604020202020204" pitchFamily="34" charset="0"/>
                <a:ea typeface="Arial" panose="020B0604020202020204" pitchFamily="34" charset="0"/>
              </a:rPr>
            </a:br>
            <a:endParaRPr lang="es-MX" dirty="0"/>
          </a:p>
        </p:txBody>
      </p:sp>
    </p:spTree>
    <p:extLst>
      <p:ext uri="{BB962C8B-B14F-4D97-AF65-F5344CB8AC3E}">
        <p14:creationId xmlns:p14="http://schemas.microsoft.com/office/powerpoint/2010/main" val="360641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016D7-6C7C-457C-B6C9-6329C6594E12}"/>
              </a:ext>
            </a:extLst>
          </p:cNvPr>
          <p:cNvSpPr>
            <a:spLocks noGrp="1"/>
          </p:cNvSpPr>
          <p:nvPr>
            <p:ph type="ctrTitle"/>
          </p:nvPr>
        </p:nvSpPr>
        <p:spPr/>
        <p:txBody>
          <a:bodyPr>
            <a:normAutofit fontScale="90000"/>
          </a:bodyPr>
          <a:lstStyle/>
          <a:p>
            <a:r>
              <a:rPr lang="es-MX" dirty="0"/>
              <a:t>Step 1: </a:t>
            </a:r>
            <a:r>
              <a:rPr lang="es-MX" dirty="0" err="1"/>
              <a:t>Write</a:t>
            </a:r>
            <a:r>
              <a:rPr lang="es-MX" dirty="0"/>
              <a:t> </a:t>
            </a:r>
            <a:r>
              <a:rPr lang="es-MX" dirty="0" err="1"/>
              <a:t>your</a:t>
            </a:r>
            <a:r>
              <a:rPr lang="es-MX" dirty="0"/>
              <a:t> </a:t>
            </a:r>
            <a:r>
              <a:rPr lang="es-MX" dirty="0" err="1"/>
              <a:t>translation</a:t>
            </a:r>
            <a:r>
              <a:rPr lang="es-MX" dirty="0"/>
              <a:t>  as </a:t>
            </a:r>
            <a:r>
              <a:rPr lang="es-MX" dirty="0" err="1"/>
              <a:t>you</a:t>
            </a:r>
            <a:r>
              <a:rPr lang="es-MX" dirty="0"/>
              <a:t> </a:t>
            </a:r>
            <a:r>
              <a:rPr lang="es-MX" u="sng" dirty="0" err="1"/>
              <a:t>understand</a:t>
            </a:r>
            <a:r>
              <a:rPr lang="es-MX" dirty="0"/>
              <a:t> </a:t>
            </a:r>
            <a:r>
              <a:rPr lang="es-MX" dirty="0" err="1"/>
              <a:t>each</a:t>
            </a:r>
            <a:r>
              <a:rPr lang="es-MX" dirty="0"/>
              <a:t> </a:t>
            </a:r>
            <a:r>
              <a:rPr lang="es-MX" dirty="0" err="1"/>
              <a:t>message</a:t>
            </a:r>
            <a:endParaRPr lang="es-MX" dirty="0"/>
          </a:p>
        </p:txBody>
      </p:sp>
    </p:spTree>
    <p:extLst>
      <p:ext uri="{BB962C8B-B14F-4D97-AF65-F5344CB8AC3E}">
        <p14:creationId xmlns:p14="http://schemas.microsoft.com/office/powerpoint/2010/main" val="82010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4C6B0-ED8F-4B1F-ABDE-221704D8E6EA}"/>
              </a:ext>
            </a:extLst>
          </p:cNvPr>
          <p:cNvSpPr>
            <a:spLocks noGrp="1"/>
          </p:cNvSpPr>
          <p:nvPr>
            <p:ph type="title"/>
          </p:nvPr>
        </p:nvSpPr>
        <p:spPr/>
        <p:txBody>
          <a:bodyPr/>
          <a:lstStyle/>
          <a:p>
            <a:r>
              <a:rPr lang="es-MX" dirty="0" err="1"/>
              <a:t>Your</a:t>
            </a:r>
            <a:r>
              <a:rPr lang="es-MX" dirty="0"/>
              <a:t> </a:t>
            </a:r>
            <a:r>
              <a:rPr lang="es-MX" dirty="0" err="1"/>
              <a:t>answers</a:t>
            </a:r>
            <a:endParaRPr lang="es-MX" dirty="0"/>
          </a:p>
        </p:txBody>
      </p:sp>
      <p:sp>
        <p:nvSpPr>
          <p:cNvPr id="3" name="Marcador de contenido 2">
            <a:extLst>
              <a:ext uri="{FF2B5EF4-FFF2-40B4-BE49-F238E27FC236}">
                <a16:creationId xmlns:a16="http://schemas.microsoft.com/office/drawing/2014/main" id="{815D4595-CEBE-4A7B-A210-83946FFF6F8A}"/>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424129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016D7-6C7C-457C-B6C9-6329C6594E12}"/>
              </a:ext>
            </a:extLst>
          </p:cNvPr>
          <p:cNvSpPr>
            <a:spLocks noGrp="1"/>
          </p:cNvSpPr>
          <p:nvPr>
            <p:ph type="ctrTitle"/>
          </p:nvPr>
        </p:nvSpPr>
        <p:spPr/>
        <p:txBody>
          <a:bodyPr>
            <a:normAutofit/>
          </a:bodyPr>
          <a:lstStyle/>
          <a:p>
            <a:r>
              <a:rPr lang="es-MX" dirty="0"/>
              <a:t>Step 2: use Google </a:t>
            </a:r>
            <a:r>
              <a:rPr lang="es-MX" dirty="0" err="1"/>
              <a:t>translate</a:t>
            </a:r>
            <a:r>
              <a:rPr lang="es-MX" dirty="0"/>
              <a:t> </a:t>
            </a:r>
            <a:r>
              <a:rPr lang="es-MX" dirty="0" err="1"/>
              <a:t>for</a:t>
            </a:r>
            <a:r>
              <a:rPr lang="es-MX" dirty="0"/>
              <a:t> </a:t>
            </a:r>
            <a:r>
              <a:rPr lang="es-MX" dirty="0" err="1"/>
              <a:t>each</a:t>
            </a:r>
            <a:r>
              <a:rPr lang="es-MX" dirty="0"/>
              <a:t> </a:t>
            </a:r>
            <a:r>
              <a:rPr lang="es-MX" dirty="0" err="1"/>
              <a:t>message</a:t>
            </a:r>
            <a:endParaRPr lang="es-MX" dirty="0"/>
          </a:p>
        </p:txBody>
      </p:sp>
    </p:spTree>
    <p:extLst>
      <p:ext uri="{BB962C8B-B14F-4D97-AF65-F5344CB8AC3E}">
        <p14:creationId xmlns:p14="http://schemas.microsoft.com/office/powerpoint/2010/main" val="98611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4C6B0-ED8F-4B1F-ABDE-221704D8E6EA}"/>
              </a:ext>
            </a:extLst>
          </p:cNvPr>
          <p:cNvSpPr>
            <a:spLocks noGrp="1"/>
          </p:cNvSpPr>
          <p:nvPr>
            <p:ph type="title"/>
          </p:nvPr>
        </p:nvSpPr>
        <p:spPr/>
        <p:txBody>
          <a:bodyPr/>
          <a:lstStyle/>
          <a:p>
            <a:r>
              <a:rPr lang="es-MX" dirty="0" err="1"/>
              <a:t>Your</a:t>
            </a:r>
            <a:r>
              <a:rPr lang="es-MX" dirty="0"/>
              <a:t> </a:t>
            </a:r>
            <a:r>
              <a:rPr lang="es-MX" dirty="0" err="1"/>
              <a:t>findings</a:t>
            </a:r>
            <a:r>
              <a:rPr lang="es-MX" dirty="0"/>
              <a:t>!</a:t>
            </a:r>
          </a:p>
        </p:txBody>
      </p:sp>
      <p:sp>
        <p:nvSpPr>
          <p:cNvPr id="3" name="Marcador de contenido 2">
            <a:extLst>
              <a:ext uri="{FF2B5EF4-FFF2-40B4-BE49-F238E27FC236}">
                <a16:creationId xmlns:a16="http://schemas.microsoft.com/office/drawing/2014/main" id="{815D4595-CEBE-4A7B-A210-83946FFF6F8A}"/>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298547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016D7-6C7C-457C-B6C9-6329C6594E12}"/>
              </a:ext>
            </a:extLst>
          </p:cNvPr>
          <p:cNvSpPr>
            <a:spLocks noGrp="1"/>
          </p:cNvSpPr>
          <p:nvPr>
            <p:ph type="ctrTitle"/>
          </p:nvPr>
        </p:nvSpPr>
        <p:spPr/>
        <p:txBody>
          <a:bodyPr>
            <a:normAutofit fontScale="90000"/>
          </a:bodyPr>
          <a:lstStyle/>
          <a:p>
            <a:r>
              <a:rPr lang="es-MX" dirty="0"/>
              <a:t>Step 3: use Google </a:t>
            </a:r>
            <a:r>
              <a:rPr lang="es-MX" dirty="0" err="1"/>
              <a:t>translate</a:t>
            </a:r>
            <a:r>
              <a:rPr lang="es-MX" dirty="0"/>
              <a:t> </a:t>
            </a:r>
            <a:r>
              <a:rPr lang="es-MX" dirty="0" err="1"/>
              <a:t>to</a:t>
            </a:r>
            <a:r>
              <a:rPr lang="es-MX" dirty="0"/>
              <a:t> </a:t>
            </a:r>
            <a:r>
              <a:rPr lang="es-MX" dirty="0" err="1"/>
              <a:t>translate</a:t>
            </a:r>
            <a:r>
              <a:rPr lang="es-MX" dirty="0"/>
              <a:t> YOUR  </a:t>
            </a:r>
            <a:r>
              <a:rPr lang="es-MX" dirty="0" err="1"/>
              <a:t>messages</a:t>
            </a:r>
            <a:r>
              <a:rPr lang="es-MX" dirty="0"/>
              <a:t> </a:t>
            </a:r>
            <a:r>
              <a:rPr lang="es-MX" dirty="0" err="1"/>
              <a:t>into</a:t>
            </a:r>
            <a:r>
              <a:rPr lang="es-MX" dirty="0"/>
              <a:t> English </a:t>
            </a:r>
            <a:r>
              <a:rPr lang="es-MX" dirty="0" err="1"/>
              <a:t>again</a:t>
            </a:r>
            <a:r>
              <a:rPr lang="es-MX" dirty="0"/>
              <a:t>!</a:t>
            </a:r>
          </a:p>
        </p:txBody>
      </p:sp>
    </p:spTree>
    <p:extLst>
      <p:ext uri="{BB962C8B-B14F-4D97-AF65-F5344CB8AC3E}">
        <p14:creationId xmlns:p14="http://schemas.microsoft.com/office/powerpoint/2010/main" val="42559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4C6B0-ED8F-4B1F-ABDE-221704D8E6EA}"/>
              </a:ext>
            </a:extLst>
          </p:cNvPr>
          <p:cNvSpPr>
            <a:spLocks noGrp="1"/>
          </p:cNvSpPr>
          <p:nvPr>
            <p:ph type="title"/>
          </p:nvPr>
        </p:nvSpPr>
        <p:spPr/>
        <p:txBody>
          <a:bodyPr/>
          <a:lstStyle/>
          <a:p>
            <a:r>
              <a:rPr lang="es-MX" dirty="0" err="1"/>
              <a:t>Your</a:t>
            </a:r>
            <a:r>
              <a:rPr lang="es-MX" dirty="0"/>
              <a:t> </a:t>
            </a:r>
            <a:r>
              <a:rPr lang="es-MX" dirty="0" err="1"/>
              <a:t>findings</a:t>
            </a:r>
            <a:r>
              <a:rPr lang="es-MX" dirty="0"/>
              <a:t>!</a:t>
            </a:r>
          </a:p>
        </p:txBody>
      </p:sp>
      <p:sp>
        <p:nvSpPr>
          <p:cNvPr id="3" name="Marcador de contenido 2">
            <a:extLst>
              <a:ext uri="{FF2B5EF4-FFF2-40B4-BE49-F238E27FC236}">
                <a16:creationId xmlns:a16="http://schemas.microsoft.com/office/drawing/2014/main" id="{815D4595-CEBE-4A7B-A210-83946FFF6F8A}"/>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221272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3794C-CD2F-43E7-9D94-8FE8F3B89761}"/>
              </a:ext>
            </a:extLst>
          </p:cNvPr>
          <p:cNvSpPr>
            <a:spLocks noGrp="1"/>
          </p:cNvSpPr>
          <p:nvPr>
            <p:ph type="ctrTitle"/>
          </p:nvPr>
        </p:nvSpPr>
        <p:spPr/>
        <p:txBody>
          <a:bodyPr/>
          <a:lstStyle/>
          <a:p>
            <a:r>
              <a:rPr lang="es-MX" dirty="0" err="1"/>
              <a:t>What</a:t>
            </a:r>
            <a:r>
              <a:rPr lang="es-MX" dirty="0"/>
              <a:t> </a:t>
            </a:r>
            <a:r>
              <a:rPr lang="es-MX" dirty="0" err="1"/>
              <a:t>was</a:t>
            </a:r>
            <a:r>
              <a:rPr lang="es-MX" dirty="0"/>
              <a:t> </a:t>
            </a:r>
            <a:r>
              <a:rPr lang="es-MX" dirty="0" err="1"/>
              <a:t>the</a:t>
            </a:r>
            <a:r>
              <a:rPr lang="es-MX" dirty="0"/>
              <a:t> </a:t>
            </a:r>
            <a:r>
              <a:rPr lang="es-MX" dirty="0" err="1"/>
              <a:t>most</a:t>
            </a:r>
            <a:r>
              <a:rPr lang="es-MX" dirty="0"/>
              <a:t> </a:t>
            </a:r>
            <a:r>
              <a:rPr lang="es-MX" dirty="0" err="1"/>
              <a:t>surprising</a:t>
            </a:r>
            <a:r>
              <a:rPr lang="es-MX" dirty="0"/>
              <a:t> </a:t>
            </a:r>
            <a:r>
              <a:rPr lang="es-MX" dirty="0" err="1"/>
              <a:t>finding</a:t>
            </a:r>
            <a:r>
              <a:rPr lang="es-MX" dirty="0"/>
              <a:t> in </a:t>
            </a:r>
            <a:r>
              <a:rPr lang="es-MX" dirty="0" err="1"/>
              <a:t>this</a:t>
            </a:r>
            <a:r>
              <a:rPr lang="es-MX" dirty="0"/>
              <a:t> </a:t>
            </a:r>
            <a:r>
              <a:rPr lang="es-MX" dirty="0" err="1"/>
              <a:t>experiment</a:t>
            </a:r>
            <a:r>
              <a:rPr lang="es-MX" dirty="0"/>
              <a:t>?</a:t>
            </a:r>
          </a:p>
        </p:txBody>
      </p:sp>
      <p:sp>
        <p:nvSpPr>
          <p:cNvPr id="3" name="Subtítulo 2">
            <a:extLst>
              <a:ext uri="{FF2B5EF4-FFF2-40B4-BE49-F238E27FC236}">
                <a16:creationId xmlns:a16="http://schemas.microsoft.com/office/drawing/2014/main" id="{F86BDCFE-4DAE-4DE4-9960-C479430C40EC}"/>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216493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4C6B0-ED8F-4B1F-ABDE-221704D8E6EA}"/>
              </a:ext>
            </a:extLst>
          </p:cNvPr>
          <p:cNvSpPr>
            <a:spLocks noGrp="1"/>
          </p:cNvSpPr>
          <p:nvPr>
            <p:ph type="title"/>
          </p:nvPr>
        </p:nvSpPr>
        <p:spPr/>
        <p:txBody>
          <a:bodyPr/>
          <a:lstStyle/>
          <a:p>
            <a:r>
              <a:rPr lang="es-MX" dirty="0" err="1"/>
              <a:t>Your</a:t>
            </a:r>
            <a:r>
              <a:rPr lang="es-MX" dirty="0"/>
              <a:t> </a:t>
            </a:r>
            <a:r>
              <a:rPr lang="es-MX" dirty="0" err="1"/>
              <a:t>flabbergasted</a:t>
            </a:r>
            <a:r>
              <a:rPr lang="es-MX" dirty="0"/>
              <a:t> </a:t>
            </a:r>
            <a:r>
              <a:rPr lang="es-MX" dirty="0" err="1"/>
              <a:t>findings</a:t>
            </a:r>
            <a:r>
              <a:rPr lang="es-MX" dirty="0"/>
              <a:t> </a:t>
            </a:r>
            <a:r>
              <a:rPr lang="es-MX" dirty="0" err="1"/>
              <a:t>here</a:t>
            </a:r>
            <a:r>
              <a:rPr lang="es-MX" dirty="0"/>
              <a:t>!</a:t>
            </a:r>
          </a:p>
        </p:txBody>
      </p:sp>
      <p:sp>
        <p:nvSpPr>
          <p:cNvPr id="3" name="Marcador de contenido 2">
            <a:extLst>
              <a:ext uri="{FF2B5EF4-FFF2-40B4-BE49-F238E27FC236}">
                <a16:creationId xmlns:a16="http://schemas.microsoft.com/office/drawing/2014/main" id="{815D4595-CEBE-4A7B-A210-83946FFF6F8A}"/>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236477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55076-0987-483C-9048-D2789B3AC5CD}"/>
              </a:ext>
            </a:extLst>
          </p:cNvPr>
          <p:cNvSpPr>
            <a:spLocks noGrp="1"/>
          </p:cNvSpPr>
          <p:nvPr>
            <p:ph type="ctrTitle"/>
          </p:nvPr>
        </p:nvSpPr>
        <p:spPr>
          <a:xfrm>
            <a:off x="394139" y="1298447"/>
            <a:ext cx="8403020" cy="4424435"/>
          </a:xfrm>
        </p:spPr>
        <p:txBody>
          <a:bodyPr>
            <a:noAutofit/>
          </a:bodyPr>
          <a:lstStyle/>
          <a:p>
            <a:r>
              <a:rPr lang="en-US" sz="4400" dirty="0"/>
              <a:t>Which messages could be translated literally without losing their meaning?</a:t>
            </a:r>
            <a:br>
              <a:rPr lang="en-US" sz="4400" dirty="0"/>
            </a:br>
            <a:br>
              <a:rPr lang="en-US" sz="4400" dirty="0"/>
            </a:br>
            <a:r>
              <a:rPr lang="en-US" sz="4400" dirty="0"/>
              <a:t>                                And</a:t>
            </a:r>
            <a:br>
              <a:rPr lang="en-US" sz="4400" dirty="0"/>
            </a:br>
            <a:br>
              <a:rPr lang="en-US" sz="4400" dirty="0"/>
            </a:br>
            <a:r>
              <a:rPr lang="en-US" sz="4400" dirty="0"/>
              <a:t>Which ones  did not convey the same meaning when translated?</a:t>
            </a:r>
            <a:endParaRPr lang="es-MX" sz="4400" dirty="0"/>
          </a:p>
        </p:txBody>
      </p:sp>
    </p:spTree>
    <p:extLst>
      <p:ext uri="{BB962C8B-B14F-4D97-AF65-F5344CB8AC3E}">
        <p14:creationId xmlns:p14="http://schemas.microsoft.com/office/powerpoint/2010/main" val="328264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6301B-5D84-4A02-BF72-06BDB868C5E7}"/>
              </a:ext>
            </a:extLst>
          </p:cNvPr>
          <p:cNvSpPr>
            <a:spLocks noGrp="1"/>
          </p:cNvSpPr>
          <p:nvPr>
            <p:ph type="title"/>
          </p:nvPr>
        </p:nvSpPr>
        <p:spPr>
          <a:xfrm>
            <a:off x="252919" y="1123837"/>
            <a:ext cx="2900184" cy="4601183"/>
          </a:xfrm>
        </p:spPr>
        <p:txBody>
          <a:bodyPr/>
          <a:lstStyle/>
          <a:p>
            <a:endParaRPr lang="es-MX" dirty="0"/>
          </a:p>
        </p:txBody>
      </p:sp>
      <p:sp>
        <p:nvSpPr>
          <p:cNvPr id="3" name="Marcador de contenido 2">
            <a:extLst>
              <a:ext uri="{FF2B5EF4-FFF2-40B4-BE49-F238E27FC236}">
                <a16:creationId xmlns:a16="http://schemas.microsoft.com/office/drawing/2014/main" id="{08007D09-6750-4861-9257-BB021081CF42}"/>
              </a:ext>
            </a:extLst>
          </p:cNvPr>
          <p:cNvSpPr>
            <a:spLocks noGrp="1"/>
          </p:cNvSpPr>
          <p:nvPr>
            <p:ph idx="1"/>
          </p:nvPr>
        </p:nvSpPr>
        <p:spPr/>
        <p:txBody>
          <a:bodyPr/>
          <a:lstStyle/>
          <a:p>
            <a:r>
              <a:rPr lang="en-US" sz="3200" dirty="0"/>
              <a:t>The aim of the activity is  to help you to become aware of the uses of Google Translate and its impact in conveying a message.</a:t>
            </a:r>
            <a:endParaRPr lang="es-MX" sz="3200" b="1" dirty="0"/>
          </a:p>
          <a:p>
            <a:endParaRPr lang="es-MX" dirty="0"/>
          </a:p>
        </p:txBody>
      </p:sp>
    </p:spTree>
    <p:extLst>
      <p:ext uri="{BB962C8B-B14F-4D97-AF65-F5344CB8AC3E}">
        <p14:creationId xmlns:p14="http://schemas.microsoft.com/office/powerpoint/2010/main" val="3309600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46D18-6454-4B39-878C-CC19C237588C}"/>
              </a:ext>
            </a:extLst>
          </p:cNvPr>
          <p:cNvSpPr>
            <a:spLocks noGrp="1"/>
          </p:cNvSpPr>
          <p:nvPr>
            <p:ph type="ctrTitle"/>
          </p:nvPr>
        </p:nvSpPr>
        <p:spPr/>
        <p:txBody>
          <a:bodyPr>
            <a:normAutofit fontScale="90000"/>
          </a:bodyPr>
          <a:lstStyle/>
          <a:p>
            <a:r>
              <a:rPr lang="es-MX" dirty="0" err="1"/>
              <a:t>Reflection</a:t>
            </a:r>
            <a:r>
              <a:rPr lang="es-MX" dirty="0"/>
              <a:t>:</a:t>
            </a:r>
            <a:br>
              <a:rPr lang="es-MX" dirty="0"/>
            </a:br>
            <a:br>
              <a:rPr lang="es-MX" dirty="0"/>
            </a:br>
            <a:br>
              <a:rPr lang="es-MX" dirty="0"/>
            </a:br>
            <a:r>
              <a:rPr lang="es-MX" dirty="0" err="1"/>
              <a:t>Why</a:t>
            </a:r>
            <a:r>
              <a:rPr lang="es-MX" dirty="0"/>
              <a:t> do </a:t>
            </a:r>
            <a:r>
              <a:rPr lang="es-MX" dirty="0" err="1"/>
              <a:t>you</a:t>
            </a:r>
            <a:r>
              <a:rPr lang="es-MX" dirty="0"/>
              <a:t> </a:t>
            </a:r>
            <a:r>
              <a:rPr lang="es-MX" dirty="0" err="1"/>
              <a:t>think</a:t>
            </a:r>
            <a:r>
              <a:rPr lang="es-MX" dirty="0"/>
              <a:t> </a:t>
            </a:r>
            <a:r>
              <a:rPr lang="es-MX" dirty="0" err="1"/>
              <a:t>this</a:t>
            </a:r>
            <a:r>
              <a:rPr lang="es-MX" dirty="0"/>
              <a:t> </a:t>
            </a:r>
            <a:r>
              <a:rPr lang="es-MX" dirty="0" err="1"/>
              <a:t>happened</a:t>
            </a:r>
            <a:r>
              <a:rPr lang="es-MX" dirty="0"/>
              <a:t>?</a:t>
            </a:r>
          </a:p>
        </p:txBody>
      </p:sp>
      <p:sp>
        <p:nvSpPr>
          <p:cNvPr id="3" name="Subtítulo 2">
            <a:extLst>
              <a:ext uri="{FF2B5EF4-FFF2-40B4-BE49-F238E27FC236}">
                <a16:creationId xmlns:a16="http://schemas.microsoft.com/office/drawing/2014/main" id="{745A5BDC-E706-49FC-BC97-512D4E7DBF87}"/>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11428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C8E8E-98EC-4DC2-9991-7251AF58CC2F}"/>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45A4D337-DF6C-46C8-9026-E7F1D62CDF19}"/>
              </a:ext>
            </a:extLst>
          </p:cNvPr>
          <p:cNvSpPr>
            <a:spLocks noGrp="1"/>
          </p:cNvSpPr>
          <p:nvPr>
            <p:ph idx="1"/>
          </p:nvPr>
        </p:nvSpPr>
        <p:spPr>
          <a:xfrm>
            <a:off x="3610303" y="864108"/>
            <a:ext cx="7574165" cy="5120640"/>
          </a:xfrm>
        </p:spPr>
        <p:txBody>
          <a:bodyPr>
            <a:normAutofit/>
          </a:bodyPr>
          <a:lstStyle/>
          <a:p>
            <a:r>
              <a:rPr lang="en-US" sz="4000" dirty="0"/>
              <a:t>Fernández-Guerra (2014)   states that </a:t>
            </a:r>
            <a:r>
              <a:rPr lang="en-US" sz="4000" b="1" dirty="0"/>
              <a:t>inverse translation </a:t>
            </a:r>
            <a:r>
              <a:rPr lang="en-US" sz="4000" dirty="0"/>
              <a:t>is always more difficult though it has proven to be useful in foreign language learning (FL)  as it helps to “improve learners’ communicative competence focusing on the style, nuances, and subtleties of the FL” (p. 155).</a:t>
            </a:r>
            <a:endParaRPr lang="es-MX" sz="4000" dirty="0"/>
          </a:p>
        </p:txBody>
      </p:sp>
    </p:spTree>
    <p:extLst>
      <p:ext uri="{BB962C8B-B14F-4D97-AF65-F5344CB8AC3E}">
        <p14:creationId xmlns:p14="http://schemas.microsoft.com/office/powerpoint/2010/main" val="2854627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2C537-1135-4E09-91A3-BA8ABE8773A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BAE1E23-A06B-4038-A7AA-7A8E1B1464E5}"/>
              </a:ext>
            </a:extLst>
          </p:cNvPr>
          <p:cNvSpPr>
            <a:spLocks noGrp="1"/>
          </p:cNvSpPr>
          <p:nvPr>
            <p:ph idx="1"/>
          </p:nvPr>
        </p:nvSpPr>
        <p:spPr/>
        <p:txBody>
          <a:bodyPr>
            <a:normAutofit/>
          </a:bodyPr>
          <a:lstStyle/>
          <a:p>
            <a:r>
              <a:rPr lang="en-US" sz="4000" dirty="0"/>
              <a:t>Newmark (1988) posits that when translating, attention should be placed in the </a:t>
            </a:r>
            <a:r>
              <a:rPr lang="en-US" sz="4000" b="1" dirty="0"/>
              <a:t>naturalness</a:t>
            </a:r>
            <a:r>
              <a:rPr lang="en-US" sz="4000" dirty="0"/>
              <a:t> of the message. The natural usage is grammatical as well as lexical, and it is comprised of a variety of idioms, styles[…]. </a:t>
            </a:r>
            <a:endParaRPr lang="es-MX" sz="4000" dirty="0"/>
          </a:p>
        </p:txBody>
      </p:sp>
    </p:spTree>
    <p:extLst>
      <p:ext uri="{BB962C8B-B14F-4D97-AF65-F5344CB8AC3E}">
        <p14:creationId xmlns:p14="http://schemas.microsoft.com/office/powerpoint/2010/main" val="2741113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B9D60-AB86-4E79-A513-CF76050CD0A0}"/>
              </a:ext>
            </a:extLst>
          </p:cNvPr>
          <p:cNvSpPr>
            <a:spLocks noGrp="1"/>
          </p:cNvSpPr>
          <p:nvPr>
            <p:ph type="title"/>
          </p:nvPr>
        </p:nvSpPr>
        <p:spPr/>
        <p:txBody>
          <a:bodyPr/>
          <a:lstStyle/>
          <a:p>
            <a:r>
              <a:rPr lang="es-MX" dirty="0" err="1"/>
              <a:t>References</a:t>
            </a:r>
            <a:r>
              <a:rPr lang="es-MX" dirty="0"/>
              <a:t> </a:t>
            </a:r>
          </a:p>
        </p:txBody>
      </p:sp>
      <p:sp>
        <p:nvSpPr>
          <p:cNvPr id="3" name="Marcador de contenido 2">
            <a:extLst>
              <a:ext uri="{FF2B5EF4-FFF2-40B4-BE49-F238E27FC236}">
                <a16:creationId xmlns:a16="http://schemas.microsoft.com/office/drawing/2014/main" id="{89124520-1098-42D1-A622-0F5667040302}"/>
              </a:ext>
            </a:extLst>
          </p:cNvPr>
          <p:cNvSpPr>
            <a:spLocks noGrp="1"/>
          </p:cNvSpPr>
          <p:nvPr>
            <p:ph idx="1"/>
          </p:nvPr>
        </p:nvSpPr>
        <p:spPr/>
        <p:txBody>
          <a:bodyPr/>
          <a:lstStyle/>
          <a:p>
            <a:r>
              <a:rPr lang="en-US" dirty="0"/>
              <a:t>Fernández-Guerra, A. (2014). The usefulness of translation in foreign language learning: Students’ attitudes. </a:t>
            </a:r>
            <a:r>
              <a:rPr lang="en-US" i="1" dirty="0"/>
              <a:t>International Journal of English Language &amp; Translation Studies,</a:t>
            </a:r>
            <a:r>
              <a:rPr lang="en-US" dirty="0"/>
              <a:t> </a:t>
            </a:r>
            <a:r>
              <a:rPr lang="en-US" i="1" dirty="0"/>
              <a:t>2</a:t>
            </a:r>
            <a:r>
              <a:rPr lang="en-US" dirty="0"/>
              <a:t>(1), 156-170. </a:t>
            </a:r>
          </a:p>
          <a:p>
            <a:r>
              <a:rPr lang="en-US" dirty="0"/>
              <a:t>Newmark, P. (1988). </a:t>
            </a:r>
            <a:r>
              <a:rPr lang="en-US" i="1" dirty="0"/>
              <a:t>A textbook of translation.</a:t>
            </a:r>
            <a:r>
              <a:rPr lang="en-US" dirty="0"/>
              <a:t> Hertfordshire, UK: Prentice Hall.</a:t>
            </a:r>
            <a:endParaRPr lang="es-MX" b="1" dirty="0"/>
          </a:p>
          <a:p>
            <a:pPr marL="0" indent="0">
              <a:buNone/>
            </a:pPr>
            <a:r>
              <a:rPr lang="en-US" dirty="0"/>
              <a:t> </a:t>
            </a:r>
            <a:endParaRPr lang="es-MX" b="1" dirty="0"/>
          </a:p>
          <a:p>
            <a:endParaRPr lang="es-MX" dirty="0"/>
          </a:p>
        </p:txBody>
      </p:sp>
    </p:spTree>
    <p:extLst>
      <p:ext uri="{BB962C8B-B14F-4D97-AF65-F5344CB8AC3E}">
        <p14:creationId xmlns:p14="http://schemas.microsoft.com/office/powerpoint/2010/main" val="355607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16BFD-0E4D-45CB-9CA6-BC65CF6DE7AF}"/>
              </a:ext>
            </a:extLst>
          </p:cNvPr>
          <p:cNvSpPr>
            <a:spLocks noGrp="1"/>
          </p:cNvSpPr>
          <p:nvPr>
            <p:ph type="ctrTitle"/>
          </p:nvPr>
        </p:nvSpPr>
        <p:spPr>
          <a:xfrm>
            <a:off x="454993" y="998904"/>
            <a:ext cx="7315200" cy="1665469"/>
          </a:xfrm>
        </p:spPr>
        <p:txBody>
          <a:bodyPr>
            <a:normAutofit fontScale="90000"/>
          </a:bodyPr>
          <a:lstStyle/>
          <a:p>
            <a:r>
              <a:rPr lang="es-MX" dirty="0"/>
              <a:t>Final </a:t>
            </a:r>
            <a:r>
              <a:rPr lang="es-MX" dirty="0" err="1"/>
              <a:t>task</a:t>
            </a:r>
            <a:br>
              <a:rPr lang="es-MX" dirty="0"/>
            </a:br>
            <a:r>
              <a:rPr lang="es-MX" dirty="0"/>
              <a:t>Project</a:t>
            </a:r>
          </a:p>
        </p:txBody>
      </p:sp>
      <p:sp>
        <p:nvSpPr>
          <p:cNvPr id="3" name="Subtítulo 2">
            <a:extLst>
              <a:ext uri="{FF2B5EF4-FFF2-40B4-BE49-F238E27FC236}">
                <a16:creationId xmlns:a16="http://schemas.microsoft.com/office/drawing/2014/main" id="{77510663-D6D6-4B91-90A0-7618A96503AA}"/>
              </a:ext>
            </a:extLst>
          </p:cNvPr>
          <p:cNvSpPr>
            <a:spLocks noGrp="1"/>
          </p:cNvSpPr>
          <p:nvPr>
            <p:ph type="subTitle" idx="1"/>
          </p:nvPr>
        </p:nvSpPr>
        <p:spPr>
          <a:xfrm>
            <a:off x="248677" y="2814144"/>
            <a:ext cx="8201640" cy="3271345"/>
          </a:xfrm>
        </p:spPr>
        <p:txBody>
          <a:bodyPr>
            <a:normAutofit/>
          </a:bodyPr>
          <a:lstStyle/>
          <a:p>
            <a:r>
              <a:rPr lang="es-MX" sz="2400" dirty="0" err="1"/>
              <a:t>You</a:t>
            </a:r>
            <a:r>
              <a:rPr lang="es-MX" sz="2400" dirty="0"/>
              <a:t> </a:t>
            </a:r>
            <a:r>
              <a:rPr lang="es-MX" sz="2400" dirty="0" err="1"/>
              <a:t>will</a:t>
            </a:r>
            <a:r>
              <a:rPr lang="es-MX" sz="2400" dirty="0"/>
              <a:t> prepare a short </a:t>
            </a:r>
            <a:r>
              <a:rPr lang="es-MX" sz="2400" dirty="0" err="1"/>
              <a:t>presentation</a:t>
            </a:r>
            <a:r>
              <a:rPr lang="es-MX" sz="2400" dirty="0"/>
              <a:t>  </a:t>
            </a:r>
            <a:r>
              <a:rPr lang="es-MX" sz="2400" dirty="0" err="1"/>
              <a:t>about</a:t>
            </a:r>
            <a:r>
              <a:rPr lang="es-MX" sz="2400" dirty="0"/>
              <a:t> </a:t>
            </a:r>
            <a:r>
              <a:rPr lang="es-MX" sz="2400" dirty="0" err="1"/>
              <a:t>your</a:t>
            </a:r>
            <a:r>
              <a:rPr lang="es-MX" sz="2400" dirty="0"/>
              <a:t> </a:t>
            </a:r>
            <a:r>
              <a:rPr lang="es-MX" sz="2400" dirty="0" err="1"/>
              <a:t>views</a:t>
            </a:r>
            <a:r>
              <a:rPr lang="es-MX" sz="2400" dirty="0"/>
              <a:t> </a:t>
            </a:r>
            <a:r>
              <a:rPr lang="es-MX" sz="2400" dirty="0" err="1"/>
              <a:t>regarding</a:t>
            </a:r>
            <a:r>
              <a:rPr lang="es-MX" sz="2400" dirty="0"/>
              <a:t> </a:t>
            </a:r>
            <a:r>
              <a:rPr lang="es-MX" sz="2400" dirty="0" err="1"/>
              <a:t>translation</a:t>
            </a:r>
            <a:r>
              <a:rPr lang="es-MX" sz="2400" dirty="0"/>
              <a:t> in </a:t>
            </a:r>
            <a:r>
              <a:rPr lang="es-MX" sz="2400" dirty="0" err="1"/>
              <a:t>the</a:t>
            </a:r>
            <a:r>
              <a:rPr lang="es-MX" sz="2400" dirty="0"/>
              <a:t> English </a:t>
            </a:r>
            <a:r>
              <a:rPr lang="es-MX" sz="2400" dirty="0" err="1"/>
              <a:t>classroom</a:t>
            </a:r>
            <a:r>
              <a:rPr lang="es-MX" sz="2400" dirty="0"/>
              <a:t>.</a:t>
            </a:r>
          </a:p>
          <a:p>
            <a:r>
              <a:rPr lang="en-GB" sz="2400" dirty="0"/>
              <a:t>Propose arguments and counterarguments </a:t>
            </a:r>
            <a:r>
              <a:rPr lang="es-MX" sz="2400" dirty="0"/>
              <a:t> </a:t>
            </a:r>
            <a:r>
              <a:rPr lang="es-MX" sz="2400" dirty="0" err="1"/>
              <a:t>for</a:t>
            </a:r>
            <a:r>
              <a:rPr lang="es-MX" sz="2400" dirty="0"/>
              <a:t> </a:t>
            </a:r>
            <a:r>
              <a:rPr lang="es-MX" sz="2400" dirty="0" err="1"/>
              <a:t>the</a:t>
            </a:r>
            <a:r>
              <a:rPr lang="es-MX" sz="2400" dirty="0"/>
              <a:t> use </a:t>
            </a:r>
            <a:r>
              <a:rPr lang="es-MX" sz="2400" dirty="0" err="1"/>
              <a:t>of</a:t>
            </a:r>
            <a:r>
              <a:rPr lang="es-MX" sz="2400" dirty="0"/>
              <a:t> </a:t>
            </a:r>
            <a:r>
              <a:rPr lang="es-MX" sz="2400" dirty="0" err="1"/>
              <a:t>Translation</a:t>
            </a:r>
            <a:r>
              <a:rPr lang="es-MX" sz="2400" dirty="0"/>
              <a:t> and </a:t>
            </a:r>
            <a:r>
              <a:rPr lang="es-MX" sz="2400" dirty="0" err="1"/>
              <a:t>translation</a:t>
            </a:r>
            <a:r>
              <a:rPr lang="es-MX" sz="2400" dirty="0"/>
              <a:t> </a:t>
            </a:r>
            <a:r>
              <a:rPr lang="es-MX" sz="2400" dirty="0" err="1"/>
              <a:t>tools</a:t>
            </a:r>
            <a:r>
              <a:rPr lang="es-MX" sz="2400" dirty="0"/>
              <a:t> in </a:t>
            </a:r>
            <a:r>
              <a:rPr lang="es-MX" sz="2400" dirty="0" err="1"/>
              <a:t>the</a:t>
            </a:r>
            <a:r>
              <a:rPr lang="es-MX" sz="2400" dirty="0"/>
              <a:t> English </a:t>
            </a:r>
            <a:r>
              <a:rPr lang="es-MX" sz="2400" dirty="0" err="1"/>
              <a:t>classroom</a:t>
            </a:r>
            <a:r>
              <a:rPr lang="es-MX" dirty="0"/>
              <a:t>.</a:t>
            </a:r>
          </a:p>
          <a:p>
            <a:r>
              <a:rPr lang="es-MX" dirty="0" err="1"/>
              <a:t>Why</a:t>
            </a:r>
            <a:r>
              <a:rPr lang="es-MX" dirty="0"/>
              <a:t> </a:t>
            </a:r>
            <a:r>
              <a:rPr lang="es-MX" dirty="0" err="1"/>
              <a:t>you</a:t>
            </a:r>
            <a:r>
              <a:rPr lang="es-MX" dirty="0"/>
              <a:t> </a:t>
            </a:r>
            <a:r>
              <a:rPr lang="es-MX" dirty="0" err="1"/>
              <a:t>belive</a:t>
            </a:r>
            <a:r>
              <a:rPr lang="es-MX" dirty="0"/>
              <a:t> </a:t>
            </a:r>
            <a:r>
              <a:rPr lang="es-MX" dirty="0" err="1"/>
              <a:t>it</a:t>
            </a:r>
            <a:r>
              <a:rPr lang="es-MX" dirty="0"/>
              <a:t> </a:t>
            </a:r>
            <a:r>
              <a:rPr lang="es-MX" dirty="0" err="1"/>
              <a:t>would</a:t>
            </a:r>
            <a:r>
              <a:rPr lang="es-MX" dirty="0"/>
              <a:t> be </a:t>
            </a:r>
            <a:r>
              <a:rPr lang="es-MX" dirty="0" err="1"/>
              <a:t>useful</a:t>
            </a:r>
            <a:r>
              <a:rPr lang="es-MX" dirty="0"/>
              <a:t> and </a:t>
            </a:r>
            <a:r>
              <a:rPr lang="es-MX" dirty="0" err="1"/>
              <a:t>effective</a:t>
            </a:r>
            <a:r>
              <a:rPr lang="es-MX" dirty="0"/>
              <a:t> and </a:t>
            </a:r>
            <a:r>
              <a:rPr lang="es-MX" dirty="0" err="1"/>
              <a:t>how</a:t>
            </a:r>
            <a:r>
              <a:rPr lang="es-MX" dirty="0"/>
              <a:t> </a:t>
            </a:r>
            <a:r>
              <a:rPr lang="es-MX" dirty="0" err="1"/>
              <a:t>it</a:t>
            </a:r>
            <a:r>
              <a:rPr lang="es-MX" dirty="0"/>
              <a:t> </a:t>
            </a:r>
            <a:r>
              <a:rPr lang="es-MX" dirty="0" err="1"/>
              <a:t>would</a:t>
            </a:r>
            <a:r>
              <a:rPr lang="es-MX" dirty="0"/>
              <a:t> </a:t>
            </a:r>
            <a:r>
              <a:rPr lang="es-MX" dirty="0" err="1"/>
              <a:t>prevent</a:t>
            </a:r>
            <a:r>
              <a:rPr lang="es-MX" dirty="0"/>
              <a:t> </a:t>
            </a:r>
            <a:r>
              <a:rPr lang="es-MX" dirty="0" err="1"/>
              <a:t>learning</a:t>
            </a:r>
            <a:r>
              <a:rPr lang="es-MX" dirty="0"/>
              <a:t> </a:t>
            </a:r>
            <a:r>
              <a:rPr lang="es-MX" dirty="0" err="1"/>
              <a:t>the</a:t>
            </a:r>
            <a:r>
              <a:rPr lang="es-MX" dirty="0"/>
              <a:t> </a:t>
            </a:r>
            <a:r>
              <a:rPr lang="es-MX" dirty="0" err="1"/>
              <a:t>language</a:t>
            </a:r>
            <a:r>
              <a:rPr lang="es-MX" dirty="0"/>
              <a:t>.</a:t>
            </a:r>
          </a:p>
          <a:p>
            <a:endParaRPr lang="es-MX" dirty="0"/>
          </a:p>
          <a:p>
            <a:endParaRPr lang="es-MX" dirty="0"/>
          </a:p>
          <a:p>
            <a:endParaRPr lang="es-MX" dirty="0"/>
          </a:p>
        </p:txBody>
      </p:sp>
    </p:spTree>
    <p:extLst>
      <p:ext uri="{BB962C8B-B14F-4D97-AF65-F5344CB8AC3E}">
        <p14:creationId xmlns:p14="http://schemas.microsoft.com/office/powerpoint/2010/main" val="306350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F69E8-91A3-499A-903D-65D1874627EA}"/>
              </a:ext>
            </a:extLst>
          </p:cNvPr>
          <p:cNvSpPr>
            <a:spLocks noGrp="1"/>
          </p:cNvSpPr>
          <p:nvPr>
            <p:ph type="ctrTitle"/>
          </p:nvPr>
        </p:nvSpPr>
        <p:spPr>
          <a:xfrm>
            <a:off x="378372" y="1298447"/>
            <a:ext cx="8576442" cy="4550559"/>
          </a:xfrm>
        </p:spPr>
        <p:txBody>
          <a:bodyPr>
            <a:normAutofit fontScale="90000"/>
          </a:bodyPr>
          <a:lstStyle/>
          <a:p>
            <a:r>
              <a:rPr lang="es-MX" dirty="0" err="1"/>
              <a:t>Instructions</a:t>
            </a:r>
            <a:r>
              <a:rPr lang="es-MX" dirty="0"/>
              <a:t>:</a:t>
            </a:r>
            <a:br>
              <a:rPr lang="es-MX" dirty="0"/>
            </a:br>
            <a:r>
              <a:rPr lang="es-MX" sz="4000" dirty="0" err="1"/>
              <a:t>Make</a:t>
            </a:r>
            <a:r>
              <a:rPr lang="es-MX" sz="4000" dirty="0"/>
              <a:t> a 3-minutes-video </a:t>
            </a:r>
            <a:r>
              <a:rPr lang="es-MX" sz="4000" dirty="0" err="1"/>
              <a:t>presenting</a:t>
            </a:r>
            <a:r>
              <a:rPr lang="es-MX" sz="4000" dirty="0"/>
              <a:t> </a:t>
            </a:r>
            <a:r>
              <a:rPr lang="es-MX" sz="4000" dirty="0" err="1"/>
              <a:t>your</a:t>
            </a:r>
            <a:r>
              <a:rPr lang="es-MX" sz="4000" dirty="0"/>
              <a:t> </a:t>
            </a:r>
            <a:r>
              <a:rPr lang="es-MX" sz="4000" dirty="0" err="1"/>
              <a:t>rationale</a:t>
            </a:r>
            <a:br>
              <a:rPr lang="es-MX" sz="4000" dirty="0"/>
            </a:br>
            <a:br>
              <a:rPr lang="es-MX" sz="4000" dirty="0"/>
            </a:br>
            <a:r>
              <a:rPr lang="es-MX" sz="4000" dirty="0" err="1"/>
              <a:t>Upload</a:t>
            </a:r>
            <a:r>
              <a:rPr lang="es-MX" sz="4000" dirty="0"/>
              <a:t> </a:t>
            </a:r>
            <a:r>
              <a:rPr lang="es-MX" sz="4000" dirty="0" err="1"/>
              <a:t>the</a:t>
            </a:r>
            <a:r>
              <a:rPr lang="es-MX" sz="4000" dirty="0"/>
              <a:t> link </a:t>
            </a:r>
            <a:r>
              <a:rPr lang="es-MX" sz="4000" dirty="0" err="1"/>
              <a:t>to</a:t>
            </a:r>
            <a:r>
              <a:rPr lang="es-MX" sz="4000" dirty="0"/>
              <a:t> </a:t>
            </a:r>
            <a:r>
              <a:rPr lang="es-MX" sz="4000" dirty="0" err="1"/>
              <a:t>your</a:t>
            </a:r>
            <a:r>
              <a:rPr lang="es-MX" sz="4000" dirty="0"/>
              <a:t> video in </a:t>
            </a:r>
            <a:r>
              <a:rPr lang="es-MX" sz="4000" dirty="0" err="1"/>
              <a:t>the</a:t>
            </a:r>
            <a:r>
              <a:rPr lang="es-MX" sz="4000" dirty="0"/>
              <a:t> </a:t>
            </a:r>
            <a:r>
              <a:rPr lang="es-MX" sz="4000" dirty="0" err="1"/>
              <a:t>activity</a:t>
            </a:r>
            <a:r>
              <a:rPr lang="es-MX" sz="4000" dirty="0"/>
              <a:t>        in escuela en red.</a:t>
            </a:r>
            <a:br>
              <a:rPr lang="es-MX" sz="4000" dirty="0"/>
            </a:br>
            <a:br>
              <a:rPr lang="es-MX" sz="4000" dirty="0"/>
            </a:br>
            <a:r>
              <a:rPr lang="es-MX" sz="4000" dirty="0"/>
              <a:t>Paste </a:t>
            </a:r>
            <a:r>
              <a:rPr lang="es-MX" sz="4000" dirty="0" err="1"/>
              <a:t>the</a:t>
            </a:r>
            <a:r>
              <a:rPr lang="es-MX" sz="4000" dirty="0"/>
              <a:t> link </a:t>
            </a:r>
            <a:r>
              <a:rPr lang="es-MX" sz="4000" dirty="0" err="1"/>
              <a:t>to</a:t>
            </a:r>
            <a:r>
              <a:rPr lang="es-MX" sz="4000" dirty="0"/>
              <a:t> </a:t>
            </a:r>
            <a:r>
              <a:rPr lang="es-MX" sz="4000" dirty="0" err="1"/>
              <a:t>your</a:t>
            </a:r>
            <a:r>
              <a:rPr lang="es-MX" sz="4000" dirty="0"/>
              <a:t> video in </a:t>
            </a:r>
            <a:r>
              <a:rPr lang="es-MX" sz="4000" dirty="0" err="1"/>
              <a:t>this</a:t>
            </a:r>
            <a:r>
              <a:rPr lang="es-MX" sz="4000" dirty="0"/>
              <a:t> </a:t>
            </a:r>
            <a:r>
              <a:rPr lang="es-MX" sz="4000" dirty="0" err="1"/>
              <a:t>powerpoint</a:t>
            </a:r>
            <a:r>
              <a:rPr lang="es-MX" sz="4000" dirty="0"/>
              <a:t> </a:t>
            </a:r>
            <a:r>
              <a:rPr lang="es-MX" sz="4000" dirty="0" err="1"/>
              <a:t>presentation</a:t>
            </a:r>
            <a:r>
              <a:rPr lang="es-MX" sz="4000" dirty="0"/>
              <a:t> </a:t>
            </a:r>
            <a:r>
              <a:rPr lang="es-MX" sz="4000" dirty="0" err="1"/>
              <a:t>for</a:t>
            </a:r>
            <a:r>
              <a:rPr lang="es-MX" sz="4000" dirty="0"/>
              <a:t> </a:t>
            </a:r>
            <a:r>
              <a:rPr lang="es-MX" sz="4000" dirty="0" err="1"/>
              <a:t>your</a:t>
            </a:r>
            <a:r>
              <a:rPr lang="es-MX" sz="4000" dirty="0"/>
              <a:t> </a:t>
            </a:r>
            <a:r>
              <a:rPr lang="es-MX" sz="4000" dirty="0" err="1"/>
              <a:t>evidence</a:t>
            </a:r>
            <a:r>
              <a:rPr lang="es-MX" sz="4000" dirty="0"/>
              <a:t> portfolio</a:t>
            </a:r>
            <a:endParaRPr lang="es-MX" dirty="0"/>
          </a:p>
        </p:txBody>
      </p:sp>
      <p:pic>
        <p:nvPicPr>
          <p:cNvPr id="4" name="Imagen 3">
            <a:extLst>
              <a:ext uri="{FF2B5EF4-FFF2-40B4-BE49-F238E27FC236}">
                <a16:creationId xmlns:a16="http://schemas.microsoft.com/office/drawing/2014/main" id="{60749587-0260-48A6-A1DA-6B907A8933B2}"/>
              </a:ext>
            </a:extLst>
          </p:cNvPr>
          <p:cNvPicPr>
            <a:picLocks noChangeAspect="1"/>
          </p:cNvPicPr>
          <p:nvPr/>
        </p:nvPicPr>
        <p:blipFill rotWithShape="1">
          <a:blip r:embed="rId2"/>
          <a:srcRect l="2457" t="26425" r="87845" b="56785"/>
          <a:stretch/>
        </p:blipFill>
        <p:spPr>
          <a:xfrm>
            <a:off x="8056180" y="3211119"/>
            <a:ext cx="745083" cy="725214"/>
          </a:xfrm>
          <a:prstGeom prst="rect">
            <a:avLst/>
          </a:prstGeom>
        </p:spPr>
      </p:pic>
    </p:spTree>
    <p:extLst>
      <p:ext uri="{BB962C8B-B14F-4D97-AF65-F5344CB8AC3E}">
        <p14:creationId xmlns:p14="http://schemas.microsoft.com/office/powerpoint/2010/main" val="207303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980F4-57A2-4BAC-B766-D3BE125D6792}"/>
              </a:ext>
            </a:extLst>
          </p:cNvPr>
          <p:cNvSpPr>
            <a:spLocks noGrp="1"/>
          </p:cNvSpPr>
          <p:nvPr>
            <p:ph type="title"/>
          </p:nvPr>
        </p:nvSpPr>
        <p:spPr/>
        <p:txBody>
          <a:bodyPr/>
          <a:lstStyle/>
          <a:p>
            <a:r>
              <a:rPr lang="es-MX" dirty="0"/>
              <a:t>Do </a:t>
            </a:r>
            <a:r>
              <a:rPr lang="es-MX" dirty="0" err="1"/>
              <a:t>you</a:t>
            </a:r>
            <a:r>
              <a:rPr lang="es-MX" dirty="0"/>
              <a:t> </a:t>
            </a:r>
            <a:r>
              <a:rPr lang="es-MX" dirty="0" err="1"/>
              <a:t>know</a:t>
            </a:r>
            <a:r>
              <a:rPr lang="es-MX" dirty="0"/>
              <a:t> </a:t>
            </a:r>
            <a:r>
              <a:rPr lang="es-MX" dirty="0" err="1"/>
              <a:t>the</a:t>
            </a:r>
            <a:r>
              <a:rPr lang="es-MX" dirty="0"/>
              <a:t> </a:t>
            </a:r>
            <a:r>
              <a:rPr lang="es-MX" dirty="0" err="1"/>
              <a:t>meaning</a:t>
            </a:r>
            <a:r>
              <a:rPr lang="es-MX" dirty="0"/>
              <a:t> </a:t>
            </a:r>
            <a:r>
              <a:rPr lang="es-MX" dirty="0" err="1"/>
              <a:t>of</a:t>
            </a:r>
            <a:r>
              <a:rPr lang="es-MX" dirty="0"/>
              <a:t> </a:t>
            </a:r>
            <a:r>
              <a:rPr lang="es-MX" dirty="0" err="1"/>
              <a:t>these</a:t>
            </a:r>
            <a:r>
              <a:rPr lang="es-MX" dirty="0"/>
              <a:t> </a:t>
            </a:r>
            <a:r>
              <a:rPr lang="es-MX" dirty="0" err="1"/>
              <a:t>funny</a:t>
            </a:r>
            <a:r>
              <a:rPr lang="es-MX" dirty="0"/>
              <a:t> </a:t>
            </a:r>
            <a:r>
              <a:rPr lang="es-MX" dirty="0" err="1"/>
              <a:t>words</a:t>
            </a:r>
            <a:r>
              <a:rPr lang="es-MX" dirty="0"/>
              <a:t>?</a:t>
            </a:r>
            <a:br>
              <a:rPr lang="es-MX" dirty="0"/>
            </a:br>
            <a:br>
              <a:rPr lang="es-MX" dirty="0"/>
            </a:br>
            <a:r>
              <a:rPr lang="es-MX" dirty="0" err="1"/>
              <a:t>Write</a:t>
            </a:r>
            <a:r>
              <a:rPr lang="es-MX" dirty="0"/>
              <a:t> </a:t>
            </a:r>
            <a:r>
              <a:rPr lang="es-MX" dirty="0" err="1"/>
              <a:t>your</a:t>
            </a:r>
            <a:r>
              <a:rPr lang="es-MX" dirty="0"/>
              <a:t> </a:t>
            </a:r>
            <a:r>
              <a:rPr lang="es-MX" dirty="0" err="1"/>
              <a:t>guesses</a:t>
            </a:r>
            <a:r>
              <a:rPr lang="es-MX" dirty="0"/>
              <a:t> </a:t>
            </a:r>
            <a:r>
              <a:rPr lang="es-MX" dirty="0" err="1"/>
              <a:t>on</a:t>
            </a:r>
            <a:r>
              <a:rPr lang="es-MX" dirty="0"/>
              <a:t> </a:t>
            </a:r>
            <a:r>
              <a:rPr lang="es-MX" dirty="0" err="1"/>
              <a:t>the</a:t>
            </a:r>
            <a:r>
              <a:rPr lang="es-MX" dirty="0"/>
              <a:t> </a:t>
            </a:r>
            <a:r>
              <a:rPr lang="es-MX" dirty="0" err="1"/>
              <a:t>next</a:t>
            </a:r>
            <a:r>
              <a:rPr lang="es-MX" dirty="0"/>
              <a:t> </a:t>
            </a:r>
            <a:r>
              <a:rPr lang="es-MX" dirty="0" err="1"/>
              <a:t>slide</a:t>
            </a:r>
            <a:endParaRPr lang="es-MX" dirty="0"/>
          </a:p>
        </p:txBody>
      </p:sp>
      <p:sp>
        <p:nvSpPr>
          <p:cNvPr id="3" name="Marcador de contenido 2">
            <a:extLst>
              <a:ext uri="{FF2B5EF4-FFF2-40B4-BE49-F238E27FC236}">
                <a16:creationId xmlns:a16="http://schemas.microsoft.com/office/drawing/2014/main" id="{F70F2DB9-B1E0-4079-BCB6-35129EB15DDF}"/>
              </a:ext>
            </a:extLst>
          </p:cNvPr>
          <p:cNvSpPr>
            <a:spLocks noGrp="1"/>
          </p:cNvSpPr>
          <p:nvPr>
            <p:ph idx="1"/>
          </p:nvPr>
        </p:nvSpPr>
        <p:spPr/>
        <p:txBody>
          <a:bodyPr>
            <a:normAutofit/>
          </a:bodyPr>
          <a:lstStyle/>
          <a:p>
            <a:r>
              <a:rPr lang="en-US" sz="4000" dirty="0"/>
              <a:t>kerfuffle /</a:t>
            </a:r>
            <a:r>
              <a:rPr lang="en-US" sz="4000" dirty="0" err="1"/>
              <a:t>kəˈfʌfəl</a:t>
            </a:r>
            <a:r>
              <a:rPr lang="en-US" sz="4000" dirty="0"/>
              <a:t>/</a:t>
            </a:r>
          </a:p>
          <a:p>
            <a:r>
              <a:rPr lang="en-US" sz="4000" dirty="0"/>
              <a:t> ragamuffin /ˈ</a:t>
            </a:r>
            <a:r>
              <a:rPr lang="en-US" sz="4000" dirty="0" err="1"/>
              <a:t>raɡəmʌfɪn</a:t>
            </a:r>
            <a:r>
              <a:rPr lang="en-US" sz="4000" dirty="0"/>
              <a:t>/</a:t>
            </a:r>
          </a:p>
          <a:p>
            <a:r>
              <a:rPr lang="en-US" sz="4000" dirty="0"/>
              <a:t> whippersnapper /ˈ</a:t>
            </a:r>
            <a:r>
              <a:rPr lang="en-US" sz="4000" dirty="0" err="1"/>
              <a:t>wɪpəsnapə</a:t>
            </a:r>
            <a:r>
              <a:rPr lang="en-US" sz="4000" dirty="0"/>
              <a:t>/</a:t>
            </a:r>
          </a:p>
          <a:p>
            <a:r>
              <a:rPr lang="en-US" sz="4000" dirty="0"/>
              <a:t> gobbledygook /ˈ</a:t>
            </a:r>
            <a:r>
              <a:rPr lang="en-US" sz="4000" dirty="0" err="1"/>
              <a:t>ɡɒbəldɪˌɡuːk</a:t>
            </a:r>
            <a:r>
              <a:rPr lang="en-US" sz="4000" dirty="0"/>
              <a:t>/</a:t>
            </a:r>
          </a:p>
          <a:p>
            <a:r>
              <a:rPr lang="en-US" sz="4000" dirty="0"/>
              <a:t> cacophony /</a:t>
            </a:r>
            <a:r>
              <a:rPr lang="en-US" sz="4000" dirty="0" err="1"/>
              <a:t>kəˈkɒfəni</a:t>
            </a:r>
            <a:r>
              <a:rPr lang="en-US" sz="4000" dirty="0"/>
              <a:t>/</a:t>
            </a:r>
          </a:p>
          <a:p>
            <a:r>
              <a:rPr lang="en-US" sz="4000" dirty="0"/>
              <a:t> gibberish /ˈ</a:t>
            </a:r>
            <a:r>
              <a:rPr lang="en-US" sz="4000" dirty="0" err="1"/>
              <a:t>dʒɪbərɪʃ</a:t>
            </a:r>
            <a:r>
              <a:rPr lang="en-US" sz="4000" dirty="0"/>
              <a:t>/  </a:t>
            </a:r>
            <a:endParaRPr lang="es-MX" sz="4000" dirty="0"/>
          </a:p>
        </p:txBody>
      </p:sp>
    </p:spTree>
    <p:extLst>
      <p:ext uri="{BB962C8B-B14F-4D97-AF65-F5344CB8AC3E}">
        <p14:creationId xmlns:p14="http://schemas.microsoft.com/office/powerpoint/2010/main" val="28220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C6E79-FA82-426B-ACFD-4C61F04B2531}"/>
              </a:ext>
            </a:extLst>
          </p:cNvPr>
          <p:cNvSpPr>
            <a:spLocks noGrp="1"/>
          </p:cNvSpPr>
          <p:nvPr>
            <p:ph type="title"/>
          </p:nvPr>
        </p:nvSpPr>
        <p:spPr/>
        <p:txBody>
          <a:bodyPr/>
          <a:lstStyle/>
          <a:p>
            <a:r>
              <a:rPr lang="es-MX" dirty="0" err="1"/>
              <a:t>My</a:t>
            </a:r>
            <a:r>
              <a:rPr lang="es-MX" dirty="0"/>
              <a:t> </a:t>
            </a:r>
            <a:r>
              <a:rPr lang="es-MX" dirty="0" err="1"/>
              <a:t>guesses</a:t>
            </a:r>
            <a:r>
              <a:rPr lang="es-MX" dirty="0"/>
              <a:t> </a:t>
            </a:r>
          </a:p>
        </p:txBody>
      </p:sp>
      <p:sp>
        <p:nvSpPr>
          <p:cNvPr id="3" name="Marcador de contenido 2">
            <a:extLst>
              <a:ext uri="{FF2B5EF4-FFF2-40B4-BE49-F238E27FC236}">
                <a16:creationId xmlns:a16="http://schemas.microsoft.com/office/drawing/2014/main" id="{7030EB57-B3A6-485B-B178-1C651A3AD983}"/>
              </a:ext>
            </a:extLst>
          </p:cNvPr>
          <p:cNvSpPr>
            <a:spLocks noGrp="1"/>
          </p:cNvSpPr>
          <p:nvPr>
            <p:ph idx="1"/>
          </p:nvPr>
        </p:nvSpPr>
        <p:spPr/>
        <p:txBody>
          <a:bodyPr>
            <a:normAutofit/>
          </a:bodyPr>
          <a:lstStyle/>
          <a:p>
            <a:r>
              <a:rPr lang="es-MX" sz="2400" dirty="0"/>
              <a:t>I </a:t>
            </a:r>
            <a:r>
              <a:rPr lang="es-MX" sz="2400" dirty="0" err="1"/>
              <a:t>think</a:t>
            </a:r>
            <a:r>
              <a:rPr lang="es-MX" sz="2400" dirty="0"/>
              <a:t> </a:t>
            </a:r>
            <a:r>
              <a:rPr lang="es-MX" sz="2400" dirty="0" err="1"/>
              <a:t>kerfuffle</a:t>
            </a:r>
            <a:r>
              <a:rPr lang="es-MX" sz="2400" dirty="0"/>
              <a:t> </a:t>
            </a:r>
            <a:r>
              <a:rPr lang="es-MX" sz="2400" dirty="0" err="1"/>
              <a:t>means</a:t>
            </a:r>
            <a:r>
              <a:rPr lang="es-MX" sz="2400" dirty="0"/>
              <a:t>… </a:t>
            </a:r>
            <a:r>
              <a:rPr lang="es-MX" sz="2400" dirty="0" err="1"/>
              <a:t>It</a:t>
            </a:r>
            <a:r>
              <a:rPr lang="es-MX" sz="2400" dirty="0"/>
              <a:t> </a:t>
            </a:r>
            <a:r>
              <a:rPr lang="es-MX" sz="2400" dirty="0" err="1"/>
              <a:t>sounds</a:t>
            </a:r>
            <a:r>
              <a:rPr lang="es-MX" sz="2400" dirty="0"/>
              <a:t> </a:t>
            </a:r>
            <a:r>
              <a:rPr lang="es-MX" sz="2400" dirty="0" err="1"/>
              <a:t>like</a:t>
            </a:r>
            <a:r>
              <a:rPr lang="es-MX" sz="2400" dirty="0"/>
              <a:t> a  …</a:t>
            </a:r>
          </a:p>
        </p:txBody>
      </p:sp>
    </p:spTree>
    <p:extLst>
      <p:ext uri="{BB962C8B-B14F-4D97-AF65-F5344CB8AC3E}">
        <p14:creationId xmlns:p14="http://schemas.microsoft.com/office/powerpoint/2010/main" val="201730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53DEF-1A71-4C5A-B522-71B288C53F23}"/>
              </a:ext>
            </a:extLst>
          </p:cNvPr>
          <p:cNvSpPr>
            <a:spLocks noGrp="1"/>
          </p:cNvSpPr>
          <p:nvPr>
            <p:ph type="ctrTitle"/>
          </p:nvPr>
        </p:nvSpPr>
        <p:spPr>
          <a:xfrm>
            <a:off x="1069848" y="1298447"/>
            <a:ext cx="7315200" cy="4613621"/>
          </a:xfrm>
        </p:spPr>
        <p:txBody>
          <a:bodyPr>
            <a:normAutofit/>
          </a:bodyPr>
          <a:lstStyle/>
          <a:p>
            <a:pPr lvl="0"/>
            <a:r>
              <a:rPr lang="en-US" sz="4900" i="1" dirty="0"/>
              <a:t>What do you do when you find an odd word in a text?</a:t>
            </a:r>
            <a:br>
              <a:rPr lang="en-US" sz="4900" i="1" dirty="0"/>
            </a:br>
            <a:br>
              <a:rPr lang="es-MX" sz="4900" b="1" dirty="0"/>
            </a:br>
            <a:r>
              <a:rPr lang="en-US" sz="4900" i="1" dirty="0"/>
              <a:t> Do you ever use a translate tool? </a:t>
            </a:r>
            <a:r>
              <a:rPr lang="es-ES" sz="4900" i="1" dirty="0" err="1"/>
              <a:t>If</a:t>
            </a:r>
            <a:r>
              <a:rPr lang="es-ES" sz="4900" i="1" dirty="0"/>
              <a:t> so, </a:t>
            </a:r>
            <a:r>
              <a:rPr lang="es-ES" sz="4900" i="1" dirty="0" err="1"/>
              <a:t>which</a:t>
            </a:r>
            <a:r>
              <a:rPr lang="es-ES" sz="4900" i="1" dirty="0"/>
              <a:t> </a:t>
            </a:r>
            <a:r>
              <a:rPr lang="es-ES" sz="4900" i="1" dirty="0" err="1"/>
              <a:t>one</a:t>
            </a:r>
            <a:r>
              <a:rPr lang="es-ES" sz="4900" i="1" dirty="0"/>
              <a:t>?</a:t>
            </a:r>
            <a:br>
              <a:rPr lang="es-MX" b="1" dirty="0"/>
            </a:br>
            <a:endParaRPr lang="es-MX" dirty="0"/>
          </a:p>
        </p:txBody>
      </p:sp>
    </p:spTree>
    <p:extLst>
      <p:ext uri="{BB962C8B-B14F-4D97-AF65-F5344CB8AC3E}">
        <p14:creationId xmlns:p14="http://schemas.microsoft.com/office/powerpoint/2010/main" val="125080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C6E79-FA82-426B-ACFD-4C61F04B2531}"/>
              </a:ext>
            </a:extLst>
          </p:cNvPr>
          <p:cNvSpPr>
            <a:spLocks noGrp="1"/>
          </p:cNvSpPr>
          <p:nvPr>
            <p:ph type="title"/>
          </p:nvPr>
        </p:nvSpPr>
        <p:spPr/>
        <p:txBody>
          <a:bodyPr/>
          <a:lstStyle/>
          <a:p>
            <a:r>
              <a:rPr lang="es-MX" dirty="0" err="1"/>
              <a:t>Your</a:t>
            </a:r>
            <a:r>
              <a:rPr lang="es-MX" dirty="0"/>
              <a:t> </a:t>
            </a:r>
            <a:r>
              <a:rPr lang="es-MX" dirty="0" err="1"/>
              <a:t>answers</a:t>
            </a:r>
            <a:r>
              <a:rPr lang="es-MX" dirty="0"/>
              <a:t> </a:t>
            </a:r>
          </a:p>
        </p:txBody>
      </p:sp>
      <p:sp>
        <p:nvSpPr>
          <p:cNvPr id="3" name="Marcador de contenido 2">
            <a:extLst>
              <a:ext uri="{FF2B5EF4-FFF2-40B4-BE49-F238E27FC236}">
                <a16:creationId xmlns:a16="http://schemas.microsoft.com/office/drawing/2014/main" id="{7030EB57-B3A6-485B-B178-1C651A3AD983}"/>
              </a:ext>
            </a:extLst>
          </p:cNvPr>
          <p:cNvSpPr>
            <a:spLocks noGrp="1"/>
          </p:cNvSpPr>
          <p:nvPr>
            <p:ph idx="1"/>
          </p:nvPr>
        </p:nvSpPr>
        <p:spPr/>
        <p:txBody>
          <a:bodyPr>
            <a:normAutofit/>
          </a:bodyPr>
          <a:lstStyle/>
          <a:p>
            <a:r>
              <a:rPr lang="es-MX" sz="2400" dirty="0" err="1"/>
              <a:t>When</a:t>
            </a:r>
            <a:r>
              <a:rPr lang="es-MX" sz="2400" dirty="0"/>
              <a:t> I </a:t>
            </a:r>
            <a:r>
              <a:rPr lang="es-MX" sz="2400" dirty="0" err="1"/>
              <a:t>find</a:t>
            </a:r>
            <a:r>
              <a:rPr lang="es-MX" sz="2400" dirty="0"/>
              <a:t> </a:t>
            </a:r>
            <a:r>
              <a:rPr lang="es-MX" sz="2400" dirty="0" err="1"/>
              <a:t>an</a:t>
            </a:r>
            <a:r>
              <a:rPr lang="es-MX" sz="2400" dirty="0"/>
              <a:t> </a:t>
            </a:r>
            <a:r>
              <a:rPr lang="es-MX" sz="2400" dirty="0" err="1"/>
              <a:t>odd</a:t>
            </a:r>
            <a:r>
              <a:rPr lang="es-MX" sz="2400" dirty="0"/>
              <a:t> Word in a </a:t>
            </a:r>
            <a:r>
              <a:rPr lang="es-MX" sz="2400" dirty="0" err="1"/>
              <a:t>text</a:t>
            </a:r>
            <a:r>
              <a:rPr lang="es-MX" sz="2400" dirty="0"/>
              <a:t> I  …</a:t>
            </a:r>
          </a:p>
        </p:txBody>
      </p:sp>
    </p:spTree>
    <p:extLst>
      <p:ext uri="{BB962C8B-B14F-4D97-AF65-F5344CB8AC3E}">
        <p14:creationId xmlns:p14="http://schemas.microsoft.com/office/powerpoint/2010/main" val="81237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53DEF-1A71-4C5A-B522-71B288C53F23}"/>
              </a:ext>
            </a:extLst>
          </p:cNvPr>
          <p:cNvSpPr>
            <a:spLocks noGrp="1"/>
          </p:cNvSpPr>
          <p:nvPr>
            <p:ph type="ctrTitle"/>
          </p:nvPr>
        </p:nvSpPr>
        <p:spPr>
          <a:xfrm>
            <a:off x="299545" y="993228"/>
            <a:ext cx="8560676" cy="4966138"/>
          </a:xfrm>
        </p:spPr>
        <p:txBody>
          <a:bodyPr>
            <a:normAutofit fontScale="90000"/>
          </a:bodyPr>
          <a:lstStyle/>
          <a:p>
            <a:r>
              <a:rPr lang="es-MX" sz="3600" dirty="0" err="1"/>
              <a:t>Dear</a:t>
            </a:r>
            <a:r>
              <a:rPr lang="es-MX" sz="3600" dirty="0"/>
              <a:t> </a:t>
            </a:r>
            <a:r>
              <a:rPr lang="es-MX" sz="3600" dirty="0" err="1"/>
              <a:t>preschool</a:t>
            </a:r>
            <a:r>
              <a:rPr lang="es-MX" sz="3600" dirty="0"/>
              <a:t> </a:t>
            </a:r>
            <a:r>
              <a:rPr lang="es-MX" sz="3600" dirty="0" err="1"/>
              <a:t>teachers</a:t>
            </a:r>
            <a:r>
              <a:rPr lang="es-MX" sz="3600" dirty="0"/>
              <a:t>,</a:t>
            </a:r>
            <a:br>
              <a:rPr lang="es-MX" sz="3600" dirty="0"/>
            </a:br>
            <a:br>
              <a:rPr lang="es-MX" sz="3600" dirty="0"/>
            </a:br>
            <a:r>
              <a:rPr lang="es-MX" sz="3600" dirty="0" err="1"/>
              <a:t>Bulletin</a:t>
            </a:r>
            <a:r>
              <a:rPr lang="es-MX" sz="3600" dirty="0"/>
              <a:t> </a:t>
            </a:r>
            <a:r>
              <a:rPr lang="es-MX" sz="3600" dirty="0" err="1"/>
              <a:t>boards</a:t>
            </a:r>
            <a:r>
              <a:rPr lang="es-MX" sz="3600" dirty="0"/>
              <a:t> </a:t>
            </a:r>
            <a:r>
              <a:rPr lang="en-US" sz="3600" dirty="0"/>
              <a:t>are an essential element of the classroom since they are used to display new material, or  the learners’ work. </a:t>
            </a:r>
            <a:br>
              <a:rPr lang="en-US" sz="3600" dirty="0"/>
            </a:br>
            <a:r>
              <a:rPr lang="en-US" sz="3600" dirty="0"/>
              <a:t>Bulletin boards can be colorful and attractive, and teachers profit from them by posting whimsical and catchy messages for their students.</a:t>
            </a:r>
            <a:br>
              <a:rPr lang="es-MX" sz="3600" b="1" dirty="0"/>
            </a:br>
            <a:endParaRPr lang="es-MX" sz="3600" dirty="0"/>
          </a:p>
        </p:txBody>
      </p:sp>
    </p:spTree>
    <p:extLst>
      <p:ext uri="{BB962C8B-B14F-4D97-AF65-F5344CB8AC3E}">
        <p14:creationId xmlns:p14="http://schemas.microsoft.com/office/powerpoint/2010/main" val="151521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93547-2AB7-4AB4-842E-C7ED440B8DC7}"/>
              </a:ext>
            </a:extLst>
          </p:cNvPr>
          <p:cNvSpPr>
            <a:spLocks noGrp="1"/>
          </p:cNvSpPr>
          <p:nvPr>
            <p:ph type="ctrTitle"/>
          </p:nvPr>
        </p:nvSpPr>
        <p:spPr>
          <a:xfrm>
            <a:off x="1069848" y="1298448"/>
            <a:ext cx="7315200" cy="2485276"/>
          </a:xfrm>
        </p:spPr>
        <p:txBody>
          <a:bodyPr/>
          <a:lstStyle/>
          <a:p>
            <a:r>
              <a:rPr lang="es-MX" dirty="0"/>
              <a:t>Look at </a:t>
            </a:r>
            <a:r>
              <a:rPr lang="es-MX" dirty="0" err="1"/>
              <a:t>these</a:t>
            </a:r>
            <a:r>
              <a:rPr lang="es-MX" dirty="0"/>
              <a:t> </a:t>
            </a:r>
            <a:r>
              <a:rPr lang="es-MX" dirty="0" err="1"/>
              <a:t>wonderful</a:t>
            </a:r>
            <a:r>
              <a:rPr lang="es-MX" dirty="0"/>
              <a:t> </a:t>
            </a:r>
            <a:r>
              <a:rPr lang="es-MX" dirty="0" err="1"/>
              <a:t>examples</a:t>
            </a:r>
            <a:r>
              <a:rPr lang="es-MX" dirty="0"/>
              <a:t>!</a:t>
            </a:r>
          </a:p>
        </p:txBody>
      </p:sp>
      <p:sp>
        <p:nvSpPr>
          <p:cNvPr id="3" name="Subtítulo 2">
            <a:extLst>
              <a:ext uri="{FF2B5EF4-FFF2-40B4-BE49-F238E27FC236}">
                <a16:creationId xmlns:a16="http://schemas.microsoft.com/office/drawing/2014/main" id="{5F0ED935-39B2-4279-A80F-55A1223DB453}"/>
              </a:ext>
            </a:extLst>
          </p:cNvPr>
          <p:cNvSpPr>
            <a:spLocks noGrp="1"/>
          </p:cNvSpPr>
          <p:nvPr>
            <p:ph type="subTitle" idx="1"/>
          </p:nvPr>
        </p:nvSpPr>
        <p:spPr>
          <a:xfrm>
            <a:off x="346841" y="4670246"/>
            <a:ext cx="8450318" cy="914400"/>
          </a:xfrm>
        </p:spPr>
        <p:txBody>
          <a:bodyPr>
            <a:normAutofit/>
          </a:bodyPr>
          <a:lstStyle/>
          <a:p>
            <a:r>
              <a:rPr lang="es-MX" sz="2800" b="1" dirty="0"/>
              <a:t>Do </a:t>
            </a:r>
            <a:r>
              <a:rPr lang="es-MX" sz="2800" b="1" dirty="0" err="1"/>
              <a:t>you</a:t>
            </a:r>
            <a:r>
              <a:rPr lang="es-MX" sz="2800" b="1" dirty="0"/>
              <a:t> </a:t>
            </a:r>
            <a:r>
              <a:rPr lang="es-MX" sz="2800" b="1" dirty="0" err="1"/>
              <a:t>think</a:t>
            </a:r>
            <a:r>
              <a:rPr lang="es-MX" sz="2800" b="1" dirty="0"/>
              <a:t> </a:t>
            </a:r>
            <a:r>
              <a:rPr lang="es-MX" sz="2800" b="1" dirty="0" err="1"/>
              <a:t>they</a:t>
            </a:r>
            <a:r>
              <a:rPr lang="es-MX" sz="2800" b="1" dirty="0"/>
              <a:t> can be </a:t>
            </a:r>
            <a:r>
              <a:rPr lang="es-MX" sz="2800" b="1" dirty="0" err="1"/>
              <a:t>effective</a:t>
            </a:r>
            <a:r>
              <a:rPr lang="es-MX" sz="2800" b="1" dirty="0"/>
              <a:t> in </a:t>
            </a:r>
            <a:r>
              <a:rPr lang="es-MX" sz="2800" b="1" dirty="0" err="1"/>
              <a:t>your</a:t>
            </a:r>
            <a:r>
              <a:rPr lang="es-MX" sz="2800" b="1" dirty="0"/>
              <a:t> </a:t>
            </a:r>
            <a:r>
              <a:rPr lang="es-MX" sz="2800" b="1" dirty="0" err="1"/>
              <a:t>classroom</a:t>
            </a:r>
            <a:r>
              <a:rPr lang="es-MX" sz="2800" b="1" dirty="0"/>
              <a:t>?</a:t>
            </a:r>
          </a:p>
        </p:txBody>
      </p:sp>
    </p:spTree>
    <p:extLst>
      <p:ext uri="{BB962C8B-B14F-4D97-AF65-F5344CB8AC3E}">
        <p14:creationId xmlns:p14="http://schemas.microsoft.com/office/powerpoint/2010/main" val="398077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DD97FA2-51FE-4BA4-9B0F-E02E32F0EDEB}"/>
              </a:ext>
            </a:extLst>
          </p:cNvPr>
          <p:cNvPicPr/>
          <p:nvPr/>
        </p:nvPicPr>
        <p:blipFill rotWithShape="1">
          <a:blip r:embed="rId2">
            <a:extLst>
              <a:ext uri="{28A0092B-C50C-407E-A947-70E740481C1C}">
                <a14:useLocalDpi xmlns:a14="http://schemas.microsoft.com/office/drawing/2010/main" val="0"/>
              </a:ext>
            </a:extLst>
          </a:blip>
          <a:srcRect l="52904" t="31799" r="19957" b="38175"/>
          <a:stretch/>
        </p:blipFill>
        <p:spPr bwMode="auto">
          <a:xfrm>
            <a:off x="1245475" y="240917"/>
            <a:ext cx="9806153" cy="6313104"/>
          </a:xfrm>
          <a:prstGeom prst="rect">
            <a:avLst/>
          </a:prstGeom>
          <a:noFill/>
          <a:ln>
            <a:noFill/>
          </a:ln>
        </p:spPr>
      </p:pic>
      <p:sp>
        <p:nvSpPr>
          <p:cNvPr id="3" name="Rectángulo 2">
            <a:extLst>
              <a:ext uri="{FF2B5EF4-FFF2-40B4-BE49-F238E27FC236}">
                <a16:creationId xmlns:a16="http://schemas.microsoft.com/office/drawing/2014/main" id="{131F3B7F-95D7-4932-83EA-7B71116B2DDD}"/>
              </a:ext>
            </a:extLst>
          </p:cNvPr>
          <p:cNvSpPr/>
          <p:nvPr/>
        </p:nvSpPr>
        <p:spPr>
          <a:xfrm>
            <a:off x="304799" y="6411724"/>
            <a:ext cx="6900042" cy="892552"/>
          </a:xfrm>
          <a:prstGeom prst="rect">
            <a:avLst/>
          </a:prstGeom>
        </p:spPr>
        <p:txBody>
          <a:bodyPr wrap="square">
            <a:spAutoFit/>
          </a:bodyPr>
          <a:lstStyle/>
          <a:p>
            <a:pPr algn="just">
              <a:spcAft>
                <a:spcPts val="0"/>
              </a:spcAft>
            </a:pPr>
            <a:r>
              <a:rPr lang="en-US" sz="1600" dirty="0">
                <a:latin typeface="Arial" panose="020B0604020202020204" pitchFamily="34" charset="0"/>
                <a:ea typeface="Arial" panose="020B0604020202020204" pitchFamily="34" charset="0"/>
                <a:cs typeface="Times New Roman" panose="02020603050405020304" pitchFamily="18" charset="0"/>
              </a:rPr>
              <a:t>Retrieved from </a:t>
            </a:r>
            <a:r>
              <a:rPr lang="en-US" sz="1600" u="sng" dirty="0">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https://www.pinterest.com/lindakamp/bulletin-board-ideas/</a:t>
            </a:r>
            <a:endParaRPr lang="es-MX" b="1" dirty="0">
              <a:latin typeface="Courier New" panose="02070309020205020404" pitchFamily="49" charset="0"/>
              <a:ea typeface="Times New Roman" panose="02020603050405020304" pitchFamily="18" charset="0"/>
              <a:cs typeface="Times New Roman" panose="02020603050405020304" pitchFamily="18" charset="0"/>
            </a:endParaRPr>
          </a:p>
          <a:p>
            <a:br>
              <a:rPr lang="en-US" dirty="0">
                <a:highlight>
                  <a:srgbClr val="FFFFFF"/>
                </a:highlight>
                <a:latin typeface="Arial" panose="020B0604020202020204" pitchFamily="34" charset="0"/>
                <a:ea typeface="Arial" panose="020B0604020202020204" pitchFamily="34" charset="0"/>
              </a:rPr>
            </a:br>
            <a:endParaRPr lang="es-MX" dirty="0"/>
          </a:p>
        </p:txBody>
      </p:sp>
    </p:spTree>
    <p:extLst>
      <p:ext uri="{BB962C8B-B14F-4D97-AF65-F5344CB8AC3E}">
        <p14:creationId xmlns:p14="http://schemas.microsoft.com/office/powerpoint/2010/main" val="4035345294"/>
      </p:ext>
    </p:extLst>
  </p:cSld>
  <p:clrMapOvr>
    <a:masterClrMapping/>
  </p:clrMapOvr>
</p:sld>
</file>

<file path=ppt/theme/theme1.xml><?xml version="1.0" encoding="utf-8"?>
<a:theme xmlns:a="http://schemas.openxmlformats.org/drawingml/2006/main" name="Marc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77</TotalTime>
  <Words>591</Words>
  <Application>Microsoft Office PowerPoint</Application>
  <PresentationFormat>Panorámica</PresentationFormat>
  <Paragraphs>43</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Corbel</vt:lpstr>
      <vt:lpstr>Courier New</vt:lpstr>
      <vt:lpstr>Wingdings 2</vt:lpstr>
      <vt:lpstr>Marco</vt:lpstr>
      <vt:lpstr>Translation in the English Classroom</vt:lpstr>
      <vt:lpstr>Presentación de PowerPoint</vt:lpstr>
      <vt:lpstr>Do you know the meaning of these funny words?  Write your guesses on the next slide</vt:lpstr>
      <vt:lpstr>My guesses </vt:lpstr>
      <vt:lpstr>What do you do when you find an odd word in a text?   Do you ever use a translate tool? If so, which one? </vt:lpstr>
      <vt:lpstr>Your answers </vt:lpstr>
      <vt:lpstr>Dear preschool teachers,  Bulletin boards are an essential element of the classroom since they are used to display new material, or  the learners’ work.  Bulletin boards can be colorful and attractive, and teachers profit from them by posting whimsical and catchy messages for their students. </vt:lpstr>
      <vt:lpstr>Look at these wonderful examples!</vt:lpstr>
      <vt:lpstr>Presentación de PowerPoint</vt:lpstr>
      <vt:lpstr>Presentación de PowerPoint</vt:lpstr>
      <vt:lpstr>Step 1: Write your translation  as you understand each message</vt:lpstr>
      <vt:lpstr>Your answers</vt:lpstr>
      <vt:lpstr>Step 2: use Google translate for each message</vt:lpstr>
      <vt:lpstr>Your findings!</vt:lpstr>
      <vt:lpstr>Step 3: use Google translate to translate YOUR  messages into English again!</vt:lpstr>
      <vt:lpstr>Your findings!</vt:lpstr>
      <vt:lpstr>What was the most surprising finding in this experiment?</vt:lpstr>
      <vt:lpstr>Your flabbergasted findings here!</vt:lpstr>
      <vt:lpstr>Which messages could be translated literally without losing their meaning?                                  And  Which ones  did not convey the same meaning when translated?</vt:lpstr>
      <vt:lpstr>Reflection:   Why do you think this happened?</vt:lpstr>
      <vt:lpstr>Presentación de PowerPoint</vt:lpstr>
      <vt:lpstr>Presentación de PowerPoint</vt:lpstr>
      <vt:lpstr>References </vt:lpstr>
      <vt:lpstr>Final task Project</vt:lpstr>
      <vt:lpstr>Instructions: Make a 3-minutes-video presenting your rationale  Upload the link to your video in the activity        in escuela en red.  Paste the link to your video in this powerpoint presentation for your evidence portfolio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brenda bollain y goytia de la peña</dc:creator>
  <cp:lastModifiedBy>brenda bollain y goytia de la peña</cp:lastModifiedBy>
  <cp:revision>10</cp:revision>
  <dcterms:created xsi:type="dcterms:W3CDTF">2020-06-10T16:28:10Z</dcterms:created>
  <dcterms:modified xsi:type="dcterms:W3CDTF">2020-06-10T17:49:01Z</dcterms:modified>
</cp:coreProperties>
</file>