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74" r:id="rId7"/>
    <p:sldId id="262" r:id="rId8"/>
    <p:sldId id="269" r:id="rId9"/>
    <p:sldId id="275" r:id="rId10"/>
    <p:sldId id="264" r:id="rId11"/>
    <p:sldId id="272" r:id="rId12"/>
    <p:sldId id="265" r:id="rId13"/>
    <p:sldId id="276" r:id="rId14"/>
    <p:sldId id="266"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2BE6E-EC9B-4B91-82F1-DD9F36D3BB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2918E669-1D04-4E24-8CFE-A24F716544C6}">
      <dgm:prSet phldrT="[Texto]" custT="1"/>
      <dgm:spPr/>
      <dgm:t>
        <a:bodyPr/>
        <a:lstStyle/>
        <a:p>
          <a:r>
            <a:rPr lang="es-MX" sz="1400" b="1" dirty="0" smtClean="0"/>
            <a:t>Unidad de aprendizaje I</a:t>
          </a:r>
        </a:p>
        <a:p>
          <a:r>
            <a:rPr lang="es-MX" sz="1400" b="1" dirty="0" smtClean="0"/>
            <a:t>Fundamentos científicos y pedagógicos de la educación</a:t>
          </a:r>
        </a:p>
        <a:p>
          <a:r>
            <a:rPr lang="es-MX" sz="1400" b="1" dirty="0" err="1" smtClean="0"/>
            <a:t>Socioemocio</a:t>
          </a:r>
          <a:r>
            <a:rPr lang="es-MX" sz="1400" b="1" dirty="0" smtClean="0"/>
            <a:t> </a:t>
          </a:r>
          <a:r>
            <a:rPr lang="es-MX" sz="1400" b="1" dirty="0" err="1" smtClean="0"/>
            <a:t>nal</a:t>
          </a:r>
          <a:endParaRPr lang="es-MX" sz="1400" b="1" dirty="0"/>
        </a:p>
      </dgm:t>
    </dgm:pt>
    <dgm:pt modelId="{C67C89CA-AD79-4229-B887-3B771458C5DA}" type="parTrans" cxnId="{012911A2-D64B-45AA-B32F-806DF5C2130F}">
      <dgm:prSet/>
      <dgm:spPr/>
      <dgm:t>
        <a:bodyPr/>
        <a:lstStyle/>
        <a:p>
          <a:endParaRPr lang="es-MX"/>
        </a:p>
      </dgm:t>
    </dgm:pt>
    <dgm:pt modelId="{675A5793-9C44-4F35-9DB3-F227553F50B3}" type="sibTrans" cxnId="{012911A2-D64B-45AA-B32F-806DF5C2130F}">
      <dgm:prSet/>
      <dgm:spPr/>
      <dgm:t>
        <a:bodyPr/>
        <a:lstStyle/>
        <a:p>
          <a:endParaRPr lang="es-MX"/>
        </a:p>
      </dgm:t>
    </dgm:pt>
    <dgm:pt modelId="{3FF10B2A-20E2-4125-8E7D-82DE9BB1C848}">
      <dgm:prSet phldrT="[Texto]"/>
      <dgm:spPr/>
      <dgm:t>
        <a:bodyPr/>
        <a:lstStyle/>
        <a:p>
          <a:pPr algn="just"/>
          <a:r>
            <a:rPr lang="es-MX" dirty="0" smtClean="0"/>
            <a:t>- </a:t>
          </a:r>
          <a:r>
            <a:rPr lang="es-MX" dirty="0" smtClean="0">
              <a:solidFill>
                <a:srgbClr val="000000"/>
              </a:solidFill>
            </a:rPr>
            <a:t>Antecedentes científicos y pedagógicos de la educación socioemocional</a:t>
          </a:r>
        </a:p>
        <a:p>
          <a:pPr algn="just"/>
          <a:r>
            <a:rPr lang="es-MX" dirty="0" smtClean="0">
              <a:solidFill>
                <a:srgbClr val="000000"/>
              </a:solidFill>
            </a:rPr>
            <a:t>- La educación socioemocional y el bienestar</a:t>
          </a:r>
        </a:p>
        <a:p>
          <a:pPr algn="just"/>
          <a:r>
            <a:rPr lang="es-MX" dirty="0" smtClean="0">
              <a:solidFill>
                <a:srgbClr val="000000"/>
              </a:solidFill>
            </a:rPr>
            <a:t>- La inteligencia emocional y su relación con el aprendizaje</a:t>
          </a:r>
        </a:p>
        <a:p>
          <a:pPr algn="just"/>
          <a:r>
            <a:rPr lang="es-MX" dirty="0" smtClean="0">
              <a:solidFill>
                <a:srgbClr val="000000"/>
              </a:solidFill>
            </a:rPr>
            <a:t>- La relación entre emociones, motivación y aprendizaje.</a:t>
          </a:r>
        </a:p>
        <a:p>
          <a:pPr algn="just"/>
          <a:r>
            <a:rPr lang="es-MX" dirty="0" smtClean="0">
              <a:solidFill>
                <a:srgbClr val="000000"/>
              </a:solidFill>
            </a:rPr>
            <a:t>- La relación entre las competencias socioemocionales y la educación cívica y ética</a:t>
          </a:r>
        </a:p>
        <a:p>
          <a:pPr algn="just"/>
          <a:endParaRPr lang="es-MX" dirty="0"/>
        </a:p>
      </dgm:t>
    </dgm:pt>
    <dgm:pt modelId="{BB30121A-A32A-487C-9BEB-64001FC3A967}" type="parTrans" cxnId="{C3A0DE9B-BB08-46FF-9964-41E0ADBE5E9B}">
      <dgm:prSet/>
      <dgm:spPr/>
      <dgm:t>
        <a:bodyPr/>
        <a:lstStyle/>
        <a:p>
          <a:endParaRPr lang="es-MX"/>
        </a:p>
      </dgm:t>
    </dgm:pt>
    <dgm:pt modelId="{6420B9B0-1041-4680-B475-65613621D9F1}" type="sibTrans" cxnId="{C3A0DE9B-BB08-46FF-9964-41E0ADBE5E9B}">
      <dgm:prSet/>
      <dgm:spPr/>
      <dgm:t>
        <a:bodyPr/>
        <a:lstStyle/>
        <a:p>
          <a:endParaRPr lang="es-MX"/>
        </a:p>
      </dgm:t>
    </dgm:pt>
    <dgm:pt modelId="{5EF9430B-E5C5-4CB2-91D2-8C063C113D22}">
      <dgm:prSet phldrT="[Texto]" custT="1"/>
      <dgm:spPr/>
      <dgm:t>
        <a:bodyPr/>
        <a:lstStyle/>
        <a:p>
          <a:r>
            <a:rPr lang="es-MX" sz="1400" b="1" dirty="0" smtClean="0"/>
            <a:t>Unidad de aprendizaje II</a:t>
          </a:r>
        </a:p>
        <a:p>
          <a:r>
            <a:rPr lang="es-MX" sz="1400" b="1" dirty="0" smtClean="0"/>
            <a:t>Desarrollo </a:t>
          </a:r>
          <a:r>
            <a:rPr lang="es-MX" sz="1400" b="1" dirty="0" err="1" smtClean="0"/>
            <a:t>socioemocio</a:t>
          </a:r>
          <a:r>
            <a:rPr lang="es-MX" sz="1400" b="1" dirty="0" smtClean="0"/>
            <a:t>- </a:t>
          </a:r>
          <a:r>
            <a:rPr lang="es-MX" sz="1400" b="1" dirty="0" err="1" smtClean="0"/>
            <a:t>nal</a:t>
          </a:r>
          <a:r>
            <a:rPr lang="es-MX" sz="1400" b="1" dirty="0" smtClean="0"/>
            <a:t> en la infancia.</a:t>
          </a:r>
        </a:p>
        <a:p>
          <a:r>
            <a:rPr lang="es-MX" sz="1400" b="1" dirty="0" smtClean="0"/>
            <a:t> </a:t>
          </a:r>
          <a:endParaRPr lang="es-MX" sz="1400" b="1" dirty="0"/>
        </a:p>
      </dgm:t>
    </dgm:pt>
    <dgm:pt modelId="{2F6371D7-90C1-4CF4-9105-E03837071E93}" type="parTrans" cxnId="{B840F66B-A668-4586-B194-9124DE9271A7}">
      <dgm:prSet/>
      <dgm:spPr/>
      <dgm:t>
        <a:bodyPr/>
        <a:lstStyle/>
        <a:p>
          <a:endParaRPr lang="es-MX"/>
        </a:p>
      </dgm:t>
    </dgm:pt>
    <dgm:pt modelId="{07478949-C214-4AD1-9FBC-1A7AB948E9DC}" type="sibTrans" cxnId="{B840F66B-A668-4586-B194-9124DE9271A7}">
      <dgm:prSet/>
      <dgm:spPr/>
      <dgm:t>
        <a:bodyPr/>
        <a:lstStyle/>
        <a:p>
          <a:endParaRPr lang="es-MX"/>
        </a:p>
      </dgm:t>
    </dgm:pt>
    <dgm:pt modelId="{AB04B4D5-1109-4D4D-9BD0-C9A075FB731F}">
      <dgm:prSet phldrT="[Texto]" custT="1"/>
      <dgm:spPr/>
      <dgm:t>
        <a:bodyPr/>
        <a:lstStyle/>
        <a:p>
          <a:r>
            <a:rPr lang="es-MX" sz="1800" dirty="0" smtClean="0">
              <a:solidFill>
                <a:srgbClr val="000000"/>
              </a:solidFill>
            </a:rPr>
            <a:t>- Neurociencias y        aprendizaje.</a:t>
          </a:r>
        </a:p>
        <a:p>
          <a:r>
            <a:rPr lang="es-MX" sz="1800" dirty="0" smtClean="0">
              <a:solidFill>
                <a:srgbClr val="000000"/>
              </a:solidFill>
            </a:rPr>
            <a:t>- Teorías del desarrollo socioemocional en la primera infancia</a:t>
          </a:r>
        </a:p>
        <a:p>
          <a:r>
            <a:rPr lang="es-MX" sz="1800" dirty="0" smtClean="0">
              <a:solidFill>
                <a:srgbClr val="000000"/>
              </a:solidFill>
            </a:rPr>
            <a:t>- Apego y vínculos sanos</a:t>
          </a:r>
        </a:p>
        <a:p>
          <a:r>
            <a:rPr lang="es-MX" sz="1800" dirty="0" smtClean="0">
              <a:solidFill>
                <a:srgbClr val="000000"/>
              </a:solidFill>
            </a:rPr>
            <a:t>- Funciones ejecutivas y regulación emocional.</a:t>
          </a:r>
        </a:p>
        <a:p>
          <a:r>
            <a:rPr lang="es-MX" sz="1800" dirty="0" smtClean="0">
              <a:solidFill>
                <a:srgbClr val="000000"/>
              </a:solidFill>
            </a:rPr>
            <a:t>- Estrés tóxico</a:t>
          </a:r>
        </a:p>
        <a:p>
          <a:r>
            <a:rPr lang="es-MX" sz="1800" dirty="0" smtClean="0">
              <a:solidFill>
                <a:srgbClr val="000000"/>
              </a:solidFill>
            </a:rPr>
            <a:t>- Resiliencia</a:t>
          </a:r>
          <a:endParaRPr lang="es-MX" sz="1800" dirty="0">
            <a:solidFill>
              <a:srgbClr val="000000"/>
            </a:solidFill>
          </a:endParaRPr>
        </a:p>
      </dgm:t>
    </dgm:pt>
    <dgm:pt modelId="{53B365F4-931A-460E-88BE-0F7FBD03E28A}" type="parTrans" cxnId="{422740B5-2E97-4071-9E38-4219178E7953}">
      <dgm:prSet/>
      <dgm:spPr/>
      <dgm:t>
        <a:bodyPr/>
        <a:lstStyle/>
        <a:p>
          <a:endParaRPr lang="es-MX"/>
        </a:p>
      </dgm:t>
    </dgm:pt>
    <dgm:pt modelId="{DB9D9759-AC54-4C7A-B823-C00C576EB525}" type="sibTrans" cxnId="{422740B5-2E97-4071-9E38-4219178E7953}">
      <dgm:prSet/>
      <dgm:spPr/>
      <dgm:t>
        <a:bodyPr/>
        <a:lstStyle/>
        <a:p>
          <a:endParaRPr lang="es-MX"/>
        </a:p>
      </dgm:t>
    </dgm:pt>
    <dgm:pt modelId="{E7E8AFE4-BA6D-4D14-9826-E504719BC688}" type="pres">
      <dgm:prSet presAssocID="{81C2BE6E-EC9B-4B91-82F1-DD9F36D3BB34}" presName="list" presStyleCnt="0">
        <dgm:presLayoutVars>
          <dgm:dir/>
          <dgm:animLvl val="lvl"/>
        </dgm:presLayoutVars>
      </dgm:prSet>
      <dgm:spPr/>
      <dgm:t>
        <a:bodyPr/>
        <a:lstStyle/>
        <a:p>
          <a:endParaRPr lang="es-MX"/>
        </a:p>
      </dgm:t>
    </dgm:pt>
    <dgm:pt modelId="{43CDB144-F1A0-43EE-A888-7D70CDE9EBCB}" type="pres">
      <dgm:prSet presAssocID="{2918E669-1D04-4E24-8CFE-A24F716544C6}" presName="posSpace" presStyleCnt="0"/>
      <dgm:spPr/>
    </dgm:pt>
    <dgm:pt modelId="{58E3FDA1-6FF3-4528-83C2-1021A5B9A753}" type="pres">
      <dgm:prSet presAssocID="{2918E669-1D04-4E24-8CFE-A24F716544C6}" presName="vertFlow" presStyleCnt="0"/>
      <dgm:spPr/>
    </dgm:pt>
    <dgm:pt modelId="{E941EE0A-B956-423A-8B24-A96963DEB123}" type="pres">
      <dgm:prSet presAssocID="{2918E669-1D04-4E24-8CFE-A24F716544C6}" presName="topSpace" presStyleCnt="0"/>
      <dgm:spPr/>
    </dgm:pt>
    <dgm:pt modelId="{2355C5B4-A4A0-4600-AD02-45BE44598313}" type="pres">
      <dgm:prSet presAssocID="{2918E669-1D04-4E24-8CFE-A24F716544C6}" presName="firstComp" presStyleCnt="0"/>
      <dgm:spPr/>
    </dgm:pt>
    <dgm:pt modelId="{7F4DB2FC-6DC2-4741-B0C1-684781208811}" type="pres">
      <dgm:prSet presAssocID="{2918E669-1D04-4E24-8CFE-A24F716544C6}" presName="firstChild" presStyleLbl="bgAccFollowNode1" presStyleIdx="0" presStyleCnt="2" custScaleX="117488" custScaleY="251574" custLinFactNeighborX="5866" custLinFactNeighborY="-4592"/>
      <dgm:spPr/>
      <dgm:t>
        <a:bodyPr/>
        <a:lstStyle/>
        <a:p>
          <a:endParaRPr lang="es-MX"/>
        </a:p>
      </dgm:t>
    </dgm:pt>
    <dgm:pt modelId="{D50A87B7-1631-4744-9A28-C2A9681A7953}" type="pres">
      <dgm:prSet presAssocID="{2918E669-1D04-4E24-8CFE-A24F716544C6}" presName="firstChildTx" presStyleLbl="bgAccFollowNode1" presStyleIdx="0" presStyleCnt="2">
        <dgm:presLayoutVars>
          <dgm:bulletEnabled val="1"/>
        </dgm:presLayoutVars>
      </dgm:prSet>
      <dgm:spPr/>
      <dgm:t>
        <a:bodyPr/>
        <a:lstStyle/>
        <a:p>
          <a:endParaRPr lang="es-MX"/>
        </a:p>
      </dgm:t>
    </dgm:pt>
    <dgm:pt modelId="{5C169648-6302-4184-9ACA-FDAA659E356F}" type="pres">
      <dgm:prSet presAssocID="{2918E669-1D04-4E24-8CFE-A24F716544C6}" presName="negSpace" presStyleCnt="0"/>
      <dgm:spPr/>
    </dgm:pt>
    <dgm:pt modelId="{B7C57A25-6AF0-4C4A-AA03-0DC3926E531E}" type="pres">
      <dgm:prSet presAssocID="{2918E669-1D04-4E24-8CFE-A24F716544C6}" presName="circle" presStyleLbl="node1" presStyleIdx="0" presStyleCnt="2" custScaleX="97277" custScaleY="124298" custLinFactNeighborX="-21856" custLinFactNeighborY="-10901"/>
      <dgm:spPr/>
      <dgm:t>
        <a:bodyPr/>
        <a:lstStyle/>
        <a:p>
          <a:endParaRPr lang="es-MX"/>
        </a:p>
      </dgm:t>
    </dgm:pt>
    <dgm:pt modelId="{C1AAA796-E52E-464C-988B-D59C648B154B}" type="pres">
      <dgm:prSet presAssocID="{675A5793-9C44-4F35-9DB3-F227553F50B3}" presName="transSpace" presStyleCnt="0"/>
      <dgm:spPr/>
    </dgm:pt>
    <dgm:pt modelId="{BA83A9B0-C6C9-4C12-A83A-FD645919BD06}" type="pres">
      <dgm:prSet presAssocID="{5EF9430B-E5C5-4CB2-91D2-8C063C113D22}" presName="posSpace" presStyleCnt="0"/>
      <dgm:spPr/>
    </dgm:pt>
    <dgm:pt modelId="{7D1115C2-7D7D-4BCB-91C2-8654638CAD56}" type="pres">
      <dgm:prSet presAssocID="{5EF9430B-E5C5-4CB2-91D2-8C063C113D22}" presName="vertFlow" presStyleCnt="0"/>
      <dgm:spPr/>
    </dgm:pt>
    <dgm:pt modelId="{B30ABB85-7EE9-4884-8127-84ACE508F616}" type="pres">
      <dgm:prSet presAssocID="{5EF9430B-E5C5-4CB2-91D2-8C063C113D22}" presName="topSpace" presStyleCnt="0"/>
      <dgm:spPr/>
    </dgm:pt>
    <dgm:pt modelId="{CC01F07A-AD82-4B92-B307-4F8D23C89853}" type="pres">
      <dgm:prSet presAssocID="{5EF9430B-E5C5-4CB2-91D2-8C063C113D22}" presName="firstComp" presStyleCnt="0"/>
      <dgm:spPr/>
    </dgm:pt>
    <dgm:pt modelId="{686225F7-9E5F-4858-8BB5-7FA98D4F20FF}" type="pres">
      <dgm:prSet presAssocID="{5EF9430B-E5C5-4CB2-91D2-8C063C113D22}" presName="firstChild" presStyleLbl="bgAccFollowNode1" presStyleIdx="1" presStyleCnt="2" custScaleX="107599" custScaleY="250512" custLinFactNeighborX="-13936" custLinFactNeighborY="-285"/>
      <dgm:spPr/>
      <dgm:t>
        <a:bodyPr/>
        <a:lstStyle/>
        <a:p>
          <a:endParaRPr lang="es-MX"/>
        </a:p>
      </dgm:t>
    </dgm:pt>
    <dgm:pt modelId="{D7F1888A-9D61-483A-922F-0FD377A1CC3E}" type="pres">
      <dgm:prSet presAssocID="{5EF9430B-E5C5-4CB2-91D2-8C063C113D22}" presName="firstChildTx" presStyleLbl="bgAccFollowNode1" presStyleIdx="1" presStyleCnt="2">
        <dgm:presLayoutVars>
          <dgm:bulletEnabled val="1"/>
        </dgm:presLayoutVars>
      </dgm:prSet>
      <dgm:spPr/>
      <dgm:t>
        <a:bodyPr/>
        <a:lstStyle/>
        <a:p>
          <a:endParaRPr lang="es-MX"/>
        </a:p>
      </dgm:t>
    </dgm:pt>
    <dgm:pt modelId="{C638DE07-D4FD-4C5C-AF98-3A120D59E390}" type="pres">
      <dgm:prSet presAssocID="{5EF9430B-E5C5-4CB2-91D2-8C063C113D22}" presName="negSpace" presStyleCnt="0"/>
      <dgm:spPr/>
    </dgm:pt>
    <dgm:pt modelId="{87F5224F-B7E3-4E08-A586-83540117F519}" type="pres">
      <dgm:prSet presAssocID="{5EF9430B-E5C5-4CB2-91D2-8C063C113D22}" presName="circle" presStyleLbl="node1" presStyleIdx="1" presStyleCnt="2" custScaleY="124094" custLinFactNeighborX="-13390" custLinFactNeighborY="5239"/>
      <dgm:spPr/>
      <dgm:t>
        <a:bodyPr/>
        <a:lstStyle/>
        <a:p>
          <a:endParaRPr lang="es-MX"/>
        </a:p>
      </dgm:t>
    </dgm:pt>
  </dgm:ptLst>
  <dgm:cxnLst>
    <dgm:cxn modelId="{2D305D8B-063B-470E-9BF2-67090C9E145E}" type="presOf" srcId="{AB04B4D5-1109-4D4D-9BD0-C9A075FB731F}" destId="{D7F1888A-9D61-483A-922F-0FD377A1CC3E}" srcOrd="1" destOrd="0" presId="urn:microsoft.com/office/officeart/2005/8/layout/hList9"/>
    <dgm:cxn modelId="{5B926082-062D-4C48-A6BE-A887BF8C6F5A}" type="presOf" srcId="{AB04B4D5-1109-4D4D-9BD0-C9A075FB731F}" destId="{686225F7-9E5F-4858-8BB5-7FA98D4F20FF}" srcOrd="0" destOrd="0" presId="urn:microsoft.com/office/officeart/2005/8/layout/hList9"/>
    <dgm:cxn modelId="{F4AB9D83-FB17-4388-800E-F3FF501E48BC}" type="presOf" srcId="{81C2BE6E-EC9B-4B91-82F1-DD9F36D3BB34}" destId="{E7E8AFE4-BA6D-4D14-9826-E504719BC688}" srcOrd="0" destOrd="0" presId="urn:microsoft.com/office/officeart/2005/8/layout/hList9"/>
    <dgm:cxn modelId="{ED5DA3EB-8E63-4D58-8567-26A7840AA7B9}" type="presOf" srcId="{3FF10B2A-20E2-4125-8E7D-82DE9BB1C848}" destId="{7F4DB2FC-6DC2-4741-B0C1-684781208811}" srcOrd="0" destOrd="0" presId="urn:microsoft.com/office/officeart/2005/8/layout/hList9"/>
    <dgm:cxn modelId="{6543B9F4-7988-4AE7-B8E0-21146B685849}" type="presOf" srcId="{3FF10B2A-20E2-4125-8E7D-82DE9BB1C848}" destId="{D50A87B7-1631-4744-9A28-C2A9681A7953}" srcOrd="1" destOrd="0" presId="urn:microsoft.com/office/officeart/2005/8/layout/hList9"/>
    <dgm:cxn modelId="{422740B5-2E97-4071-9E38-4219178E7953}" srcId="{5EF9430B-E5C5-4CB2-91D2-8C063C113D22}" destId="{AB04B4D5-1109-4D4D-9BD0-C9A075FB731F}" srcOrd="0" destOrd="0" parTransId="{53B365F4-931A-460E-88BE-0F7FBD03E28A}" sibTransId="{DB9D9759-AC54-4C7A-B823-C00C576EB525}"/>
    <dgm:cxn modelId="{012911A2-D64B-45AA-B32F-806DF5C2130F}" srcId="{81C2BE6E-EC9B-4B91-82F1-DD9F36D3BB34}" destId="{2918E669-1D04-4E24-8CFE-A24F716544C6}" srcOrd="0" destOrd="0" parTransId="{C67C89CA-AD79-4229-B887-3B771458C5DA}" sibTransId="{675A5793-9C44-4F35-9DB3-F227553F50B3}"/>
    <dgm:cxn modelId="{B840F66B-A668-4586-B194-9124DE9271A7}" srcId="{81C2BE6E-EC9B-4B91-82F1-DD9F36D3BB34}" destId="{5EF9430B-E5C5-4CB2-91D2-8C063C113D22}" srcOrd="1" destOrd="0" parTransId="{2F6371D7-90C1-4CF4-9105-E03837071E93}" sibTransId="{07478949-C214-4AD1-9FBC-1A7AB948E9DC}"/>
    <dgm:cxn modelId="{2607A0CA-3123-4422-9EE1-25C3C283E9DB}" type="presOf" srcId="{5EF9430B-E5C5-4CB2-91D2-8C063C113D22}" destId="{87F5224F-B7E3-4E08-A586-83540117F519}" srcOrd="0" destOrd="0" presId="urn:microsoft.com/office/officeart/2005/8/layout/hList9"/>
    <dgm:cxn modelId="{C3A0DE9B-BB08-46FF-9964-41E0ADBE5E9B}" srcId="{2918E669-1D04-4E24-8CFE-A24F716544C6}" destId="{3FF10B2A-20E2-4125-8E7D-82DE9BB1C848}" srcOrd="0" destOrd="0" parTransId="{BB30121A-A32A-487C-9BEB-64001FC3A967}" sibTransId="{6420B9B0-1041-4680-B475-65613621D9F1}"/>
    <dgm:cxn modelId="{6E800142-05E1-4FBE-AD43-5419CFE3F5F8}" type="presOf" srcId="{2918E669-1D04-4E24-8CFE-A24F716544C6}" destId="{B7C57A25-6AF0-4C4A-AA03-0DC3926E531E}" srcOrd="0" destOrd="0" presId="urn:microsoft.com/office/officeart/2005/8/layout/hList9"/>
    <dgm:cxn modelId="{C0281015-450E-4EAE-B7B8-91BDAB5EB463}" type="presParOf" srcId="{E7E8AFE4-BA6D-4D14-9826-E504719BC688}" destId="{43CDB144-F1A0-43EE-A888-7D70CDE9EBCB}" srcOrd="0" destOrd="0" presId="urn:microsoft.com/office/officeart/2005/8/layout/hList9"/>
    <dgm:cxn modelId="{7DBD2B15-DFEA-4395-BAB9-6C613A65625A}" type="presParOf" srcId="{E7E8AFE4-BA6D-4D14-9826-E504719BC688}" destId="{58E3FDA1-6FF3-4528-83C2-1021A5B9A753}" srcOrd="1" destOrd="0" presId="urn:microsoft.com/office/officeart/2005/8/layout/hList9"/>
    <dgm:cxn modelId="{E3C22CCD-DFAC-43A5-A49E-AD73B2AC5E6D}" type="presParOf" srcId="{58E3FDA1-6FF3-4528-83C2-1021A5B9A753}" destId="{E941EE0A-B956-423A-8B24-A96963DEB123}" srcOrd="0" destOrd="0" presId="urn:microsoft.com/office/officeart/2005/8/layout/hList9"/>
    <dgm:cxn modelId="{B659BA01-603E-4420-918C-226645321A71}" type="presParOf" srcId="{58E3FDA1-6FF3-4528-83C2-1021A5B9A753}" destId="{2355C5B4-A4A0-4600-AD02-45BE44598313}" srcOrd="1" destOrd="0" presId="urn:microsoft.com/office/officeart/2005/8/layout/hList9"/>
    <dgm:cxn modelId="{19BFC465-EF60-4D1B-A8AF-03CD07EBE858}" type="presParOf" srcId="{2355C5B4-A4A0-4600-AD02-45BE44598313}" destId="{7F4DB2FC-6DC2-4741-B0C1-684781208811}" srcOrd="0" destOrd="0" presId="urn:microsoft.com/office/officeart/2005/8/layout/hList9"/>
    <dgm:cxn modelId="{7A4EF69A-644D-4AED-A73D-6CB0A1BA54CB}" type="presParOf" srcId="{2355C5B4-A4A0-4600-AD02-45BE44598313}" destId="{D50A87B7-1631-4744-9A28-C2A9681A7953}" srcOrd="1" destOrd="0" presId="urn:microsoft.com/office/officeart/2005/8/layout/hList9"/>
    <dgm:cxn modelId="{97A305D9-20F3-4C7C-94CC-0FE326CD2C12}" type="presParOf" srcId="{E7E8AFE4-BA6D-4D14-9826-E504719BC688}" destId="{5C169648-6302-4184-9ACA-FDAA659E356F}" srcOrd="2" destOrd="0" presId="urn:microsoft.com/office/officeart/2005/8/layout/hList9"/>
    <dgm:cxn modelId="{4D90711E-207D-485A-B7A0-D9E5ACA96E76}" type="presParOf" srcId="{E7E8AFE4-BA6D-4D14-9826-E504719BC688}" destId="{B7C57A25-6AF0-4C4A-AA03-0DC3926E531E}" srcOrd="3" destOrd="0" presId="urn:microsoft.com/office/officeart/2005/8/layout/hList9"/>
    <dgm:cxn modelId="{397465A5-5954-4A1E-92AC-025C0BFCBE3C}" type="presParOf" srcId="{E7E8AFE4-BA6D-4D14-9826-E504719BC688}" destId="{C1AAA796-E52E-464C-988B-D59C648B154B}" srcOrd="4" destOrd="0" presId="urn:microsoft.com/office/officeart/2005/8/layout/hList9"/>
    <dgm:cxn modelId="{AD6375D2-747B-46B3-A4CA-568B2A8CA7D7}" type="presParOf" srcId="{E7E8AFE4-BA6D-4D14-9826-E504719BC688}" destId="{BA83A9B0-C6C9-4C12-A83A-FD645919BD06}" srcOrd="5" destOrd="0" presId="urn:microsoft.com/office/officeart/2005/8/layout/hList9"/>
    <dgm:cxn modelId="{457EF6DF-451A-4E6A-B00E-6EA6EE84F543}" type="presParOf" srcId="{E7E8AFE4-BA6D-4D14-9826-E504719BC688}" destId="{7D1115C2-7D7D-4BCB-91C2-8654638CAD56}" srcOrd="6" destOrd="0" presId="urn:microsoft.com/office/officeart/2005/8/layout/hList9"/>
    <dgm:cxn modelId="{E35F6214-28C1-42C1-BDC3-48A1354A4CD7}" type="presParOf" srcId="{7D1115C2-7D7D-4BCB-91C2-8654638CAD56}" destId="{B30ABB85-7EE9-4884-8127-84ACE508F616}" srcOrd="0" destOrd="0" presId="urn:microsoft.com/office/officeart/2005/8/layout/hList9"/>
    <dgm:cxn modelId="{5B010478-2D82-497A-AA77-2CB5B272C05F}" type="presParOf" srcId="{7D1115C2-7D7D-4BCB-91C2-8654638CAD56}" destId="{CC01F07A-AD82-4B92-B307-4F8D23C89853}" srcOrd="1" destOrd="0" presId="urn:microsoft.com/office/officeart/2005/8/layout/hList9"/>
    <dgm:cxn modelId="{98DF0D5E-B16C-40E6-98E2-75A4B08FCA03}" type="presParOf" srcId="{CC01F07A-AD82-4B92-B307-4F8D23C89853}" destId="{686225F7-9E5F-4858-8BB5-7FA98D4F20FF}" srcOrd="0" destOrd="0" presId="urn:microsoft.com/office/officeart/2005/8/layout/hList9"/>
    <dgm:cxn modelId="{7B28A5F4-D4BF-4BD1-A053-D9FBD47868C5}" type="presParOf" srcId="{CC01F07A-AD82-4B92-B307-4F8D23C89853}" destId="{D7F1888A-9D61-483A-922F-0FD377A1CC3E}" srcOrd="1" destOrd="0" presId="urn:microsoft.com/office/officeart/2005/8/layout/hList9"/>
    <dgm:cxn modelId="{778D1AF4-A648-4A77-8A19-DAEE03D590CB}" type="presParOf" srcId="{E7E8AFE4-BA6D-4D14-9826-E504719BC688}" destId="{C638DE07-D4FD-4C5C-AF98-3A120D59E390}" srcOrd="7" destOrd="0" presId="urn:microsoft.com/office/officeart/2005/8/layout/hList9"/>
    <dgm:cxn modelId="{6DDC2478-CE5D-4124-80E9-3714311281EC}" type="presParOf" srcId="{E7E8AFE4-BA6D-4D14-9826-E504719BC688}" destId="{87F5224F-B7E3-4E08-A586-83540117F51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2BE6E-EC9B-4B91-82F1-DD9F36D3BB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2918E669-1D04-4E24-8CFE-A24F716544C6}">
      <dgm:prSet phldrT="[Texto]" custT="1"/>
      <dgm:spPr/>
      <dgm:t>
        <a:bodyPr/>
        <a:lstStyle/>
        <a:p>
          <a:r>
            <a:rPr lang="es-MX" sz="1400" b="1" dirty="0" smtClean="0"/>
            <a:t>Unidad de aprendizaje III.</a:t>
          </a:r>
        </a:p>
        <a:p>
          <a:r>
            <a:rPr lang="es-MX" sz="1400" b="1" dirty="0" smtClean="0"/>
            <a:t>Aprendizaje y enseñanza de las habilidades</a:t>
          </a:r>
        </a:p>
        <a:p>
          <a:r>
            <a:rPr lang="es-MX" sz="1400" b="1" dirty="0" smtClean="0"/>
            <a:t>socioemocionales</a:t>
          </a:r>
        </a:p>
      </dgm:t>
    </dgm:pt>
    <dgm:pt modelId="{C67C89CA-AD79-4229-B887-3B771458C5DA}" type="parTrans" cxnId="{012911A2-D64B-45AA-B32F-806DF5C2130F}">
      <dgm:prSet/>
      <dgm:spPr/>
      <dgm:t>
        <a:bodyPr/>
        <a:lstStyle/>
        <a:p>
          <a:endParaRPr lang="es-MX"/>
        </a:p>
      </dgm:t>
    </dgm:pt>
    <dgm:pt modelId="{675A5793-9C44-4F35-9DB3-F227553F50B3}" type="sibTrans" cxnId="{012911A2-D64B-45AA-B32F-806DF5C2130F}">
      <dgm:prSet/>
      <dgm:spPr/>
      <dgm:t>
        <a:bodyPr/>
        <a:lstStyle/>
        <a:p>
          <a:endParaRPr lang="es-MX"/>
        </a:p>
      </dgm:t>
    </dgm:pt>
    <dgm:pt modelId="{3FF10B2A-20E2-4125-8E7D-82DE9BB1C848}">
      <dgm:prSet phldrT="[Texto]" custT="1"/>
      <dgm:spPr/>
      <dgm:t>
        <a:bodyPr/>
        <a:lstStyle/>
        <a:p>
          <a:r>
            <a:rPr lang="es-MX" sz="1800" dirty="0" smtClean="0"/>
            <a:t>- </a:t>
          </a:r>
          <a:r>
            <a:rPr lang="es-MX" sz="1800" dirty="0" smtClean="0">
              <a:solidFill>
                <a:srgbClr val="000000"/>
              </a:solidFill>
            </a:rPr>
            <a:t>Las dimensiones de la educación socioemocional y sus habilidades</a:t>
          </a:r>
        </a:p>
        <a:p>
          <a:r>
            <a:rPr lang="es-MX" sz="1800" dirty="0" smtClean="0">
              <a:solidFill>
                <a:srgbClr val="000000"/>
              </a:solidFill>
            </a:rPr>
            <a:t>asociadas</a:t>
          </a:r>
        </a:p>
        <a:p>
          <a:r>
            <a:rPr lang="es-MX" sz="1800" dirty="0" smtClean="0">
              <a:solidFill>
                <a:srgbClr val="000000"/>
              </a:solidFill>
            </a:rPr>
            <a:t>- Bases para la implementación de la educación socioemocional: visión</a:t>
          </a:r>
        </a:p>
        <a:p>
          <a:r>
            <a:rPr lang="es-MX" sz="1800" dirty="0" smtClean="0">
              <a:solidFill>
                <a:srgbClr val="000000"/>
              </a:solidFill>
            </a:rPr>
            <a:t>sistémica</a:t>
          </a:r>
        </a:p>
        <a:p>
          <a:r>
            <a:rPr lang="es-MX" sz="1800" dirty="0" smtClean="0">
              <a:solidFill>
                <a:srgbClr val="000000"/>
              </a:solidFill>
            </a:rPr>
            <a:t>- El papel del docente en la educación socioemocional</a:t>
          </a:r>
        </a:p>
        <a:p>
          <a:r>
            <a:rPr lang="es-MX" sz="1800" dirty="0" smtClean="0">
              <a:solidFill>
                <a:srgbClr val="000000"/>
              </a:solidFill>
            </a:rPr>
            <a:t>- Orientaciones pedagógicas para la educación socioemocional</a:t>
          </a:r>
        </a:p>
        <a:p>
          <a:r>
            <a:rPr lang="es-MX" sz="1800" dirty="0" smtClean="0">
              <a:solidFill>
                <a:srgbClr val="000000"/>
              </a:solidFill>
            </a:rPr>
            <a:t>- Evaluación en la educación socioemocional</a:t>
          </a:r>
          <a:endParaRPr lang="es-MX" sz="1800" dirty="0">
            <a:solidFill>
              <a:srgbClr val="000000"/>
            </a:solidFill>
          </a:endParaRPr>
        </a:p>
      </dgm:t>
    </dgm:pt>
    <dgm:pt modelId="{BB30121A-A32A-487C-9BEB-64001FC3A967}" type="parTrans" cxnId="{C3A0DE9B-BB08-46FF-9964-41E0ADBE5E9B}">
      <dgm:prSet/>
      <dgm:spPr/>
      <dgm:t>
        <a:bodyPr/>
        <a:lstStyle/>
        <a:p>
          <a:endParaRPr lang="es-MX"/>
        </a:p>
      </dgm:t>
    </dgm:pt>
    <dgm:pt modelId="{6420B9B0-1041-4680-B475-65613621D9F1}" type="sibTrans" cxnId="{C3A0DE9B-BB08-46FF-9964-41E0ADBE5E9B}">
      <dgm:prSet/>
      <dgm:spPr/>
      <dgm:t>
        <a:bodyPr/>
        <a:lstStyle/>
        <a:p>
          <a:endParaRPr lang="es-MX"/>
        </a:p>
      </dgm:t>
    </dgm:pt>
    <dgm:pt modelId="{E7E8AFE4-BA6D-4D14-9826-E504719BC688}" type="pres">
      <dgm:prSet presAssocID="{81C2BE6E-EC9B-4B91-82F1-DD9F36D3BB34}" presName="list" presStyleCnt="0">
        <dgm:presLayoutVars>
          <dgm:dir/>
          <dgm:animLvl val="lvl"/>
        </dgm:presLayoutVars>
      </dgm:prSet>
      <dgm:spPr/>
      <dgm:t>
        <a:bodyPr/>
        <a:lstStyle/>
        <a:p>
          <a:endParaRPr lang="es-MX"/>
        </a:p>
      </dgm:t>
    </dgm:pt>
    <dgm:pt modelId="{43CDB144-F1A0-43EE-A888-7D70CDE9EBCB}" type="pres">
      <dgm:prSet presAssocID="{2918E669-1D04-4E24-8CFE-A24F716544C6}" presName="posSpace" presStyleCnt="0"/>
      <dgm:spPr/>
    </dgm:pt>
    <dgm:pt modelId="{58E3FDA1-6FF3-4528-83C2-1021A5B9A753}" type="pres">
      <dgm:prSet presAssocID="{2918E669-1D04-4E24-8CFE-A24F716544C6}" presName="vertFlow" presStyleCnt="0"/>
      <dgm:spPr/>
    </dgm:pt>
    <dgm:pt modelId="{E941EE0A-B956-423A-8B24-A96963DEB123}" type="pres">
      <dgm:prSet presAssocID="{2918E669-1D04-4E24-8CFE-A24F716544C6}" presName="topSpace" presStyleCnt="0"/>
      <dgm:spPr/>
    </dgm:pt>
    <dgm:pt modelId="{2355C5B4-A4A0-4600-AD02-45BE44598313}" type="pres">
      <dgm:prSet presAssocID="{2918E669-1D04-4E24-8CFE-A24F716544C6}" presName="firstComp" presStyleCnt="0"/>
      <dgm:spPr/>
    </dgm:pt>
    <dgm:pt modelId="{7F4DB2FC-6DC2-4741-B0C1-684781208811}" type="pres">
      <dgm:prSet presAssocID="{2918E669-1D04-4E24-8CFE-A24F716544C6}" presName="firstChild" presStyleLbl="bgAccFollowNode1" presStyleIdx="0" presStyleCnt="1" custScaleX="138840" custScaleY="251574" custLinFactNeighborX="-7409" custLinFactNeighborY="-3094"/>
      <dgm:spPr/>
      <dgm:t>
        <a:bodyPr/>
        <a:lstStyle/>
        <a:p>
          <a:endParaRPr lang="es-MX"/>
        </a:p>
      </dgm:t>
    </dgm:pt>
    <dgm:pt modelId="{D50A87B7-1631-4744-9A28-C2A9681A7953}" type="pres">
      <dgm:prSet presAssocID="{2918E669-1D04-4E24-8CFE-A24F716544C6}" presName="firstChildTx" presStyleLbl="bgAccFollowNode1" presStyleIdx="0" presStyleCnt="1">
        <dgm:presLayoutVars>
          <dgm:bulletEnabled val="1"/>
        </dgm:presLayoutVars>
      </dgm:prSet>
      <dgm:spPr/>
      <dgm:t>
        <a:bodyPr/>
        <a:lstStyle/>
        <a:p>
          <a:endParaRPr lang="es-MX"/>
        </a:p>
      </dgm:t>
    </dgm:pt>
    <dgm:pt modelId="{5C169648-6302-4184-9ACA-FDAA659E356F}" type="pres">
      <dgm:prSet presAssocID="{2918E669-1D04-4E24-8CFE-A24F716544C6}" presName="negSpace" presStyleCnt="0"/>
      <dgm:spPr/>
    </dgm:pt>
    <dgm:pt modelId="{B7C57A25-6AF0-4C4A-AA03-0DC3926E531E}" type="pres">
      <dgm:prSet presAssocID="{2918E669-1D04-4E24-8CFE-A24F716544C6}" presName="circle" presStyleLbl="node1" presStyleIdx="0" presStyleCnt="1" custScaleX="166925" custScaleY="147858" custLinFactNeighborX="-98742" custLinFactNeighborY="8306"/>
      <dgm:spPr/>
      <dgm:t>
        <a:bodyPr/>
        <a:lstStyle/>
        <a:p>
          <a:endParaRPr lang="es-MX"/>
        </a:p>
      </dgm:t>
    </dgm:pt>
  </dgm:ptLst>
  <dgm:cxnLst>
    <dgm:cxn modelId="{8AEC52FD-4EE5-4426-8D84-2012F004B10D}" type="presOf" srcId="{2918E669-1D04-4E24-8CFE-A24F716544C6}" destId="{B7C57A25-6AF0-4C4A-AA03-0DC3926E531E}" srcOrd="0" destOrd="0" presId="urn:microsoft.com/office/officeart/2005/8/layout/hList9"/>
    <dgm:cxn modelId="{72767D4A-F3AA-4887-BC85-A1404E9A2125}" type="presOf" srcId="{3FF10B2A-20E2-4125-8E7D-82DE9BB1C848}" destId="{D50A87B7-1631-4744-9A28-C2A9681A7953}" srcOrd="1" destOrd="0" presId="urn:microsoft.com/office/officeart/2005/8/layout/hList9"/>
    <dgm:cxn modelId="{C3A0DE9B-BB08-46FF-9964-41E0ADBE5E9B}" srcId="{2918E669-1D04-4E24-8CFE-A24F716544C6}" destId="{3FF10B2A-20E2-4125-8E7D-82DE9BB1C848}" srcOrd="0" destOrd="0" parTransId="{BB30121A-A32A-487C-9BEB-64001FC3A967}" sibTransId="{6420B9B0-1041-4680-B475-65613621D9F1}"/>
    <dgm:cxn modelId="{C37C58BB-F0B5-4BC1-84A5-E1A55975A5D5}" type="presOf" srcId="{3FF10B2A-20E2-4125-8E7D-82DE9BB1C848}" destId="{7F4DB2FC-6DC2-4741-B0C1-684781208811}" srcOrd="0" destOrd="0" presId="urn:microsoft.com/office/officeart/2005/8/layout/hList9"/>
    <dgm:cxn modelId="{012911A2-D64B-45AA-B32F-806DF5C2130F}" srcId="{81C2BE6E-EC9B-4B91-82F1-DD9F36D3BB34}" destId="{2918E669-1D04-4E24-8CFE-A24F716544C6}" srcOrd="0" destOrd="0" parTransId="{C67C89CA-AD79-4229-B887-3B771458C5DA}" sibTransId="{675A5793-9C44-4F35-9DB3-F227553F50B3}"/>
    <dgm:cxn modelId="{54B2A657-FB01-4BF8-B153-CC1F27A0A23D}" type="presOf" srcId="{81C2BE6E-EC9B-4B91-82F1-DD9F36D3BB34}" destId="{E7E8AFE4-BA6D-4D14-9826-E504719BC688}" srcOrd="0" destOrd="0" presId="urn:microsoft.com/office/officeart/2005/8/layout/hList9"/>
    <dgm:cxn modelId="{25B7D43B-2ED2-46C5-9A0C-3E43F47EA46D}" type="presParOf" srcId="{E7E8AFE4-BA6D-4D14-9826-E504719BC688}" destId="{43CDB144-F1A0-43EE-A888-7D70CDE9EBCB}" srcOrd="0" destOrd="0" presId="urn:microsoft.com/office/officeart/2005/8/layout/hList9"/>
    <dgm:cxn modelId="{9A7FA383-81E4-459A-8BFB-842129E39D9B}" type="presParOf" srcId="{E7E8AFE4-BA6D-4D14-9826-E504719BC688}" destId="{58E3FDA1-6FF3-4528-83C2-1021A5B9A753}" srcOrd="1" destOrd="0" presId="urn:microsoft.com/office/officeart/2005/8/layout/hList9"/>
    <dgm:cxn modelId="{86DBDAD5-E3EB-4973-87C8-D75B14161CC3}" type="presParOf" srcId="{58E3FDA1-6FF3-4528-83C2-1021A5B9A753}" destId="{E941EE0A-B956-423A-8B24-A96963DEB123}" srcOrd="0" destOrd="0" presId="urn:microsoft.com/office/officeart/2005/8/layout/hList9"/>
    <dgm:cxn modelId="{8A86F5FB-50AB-4D84-9679-DF44EE92F265}" type="presParOf" srcId="{58E3FDA1-6FF3-4528-83C2-1021A5B9A753}" destId="{2355C5B4-A4A0-4600-AD02-45BE44598313}" srcOrd="1" destOrd="0" presId="urn:microsoft.com/office/officeart/2005/8/layout/hList9"/>
    <dgm:cxn modelId="{9867059D-E268-435A-9DDF-0EE27B6CFB21}" type="presParOf" srcId="{2355C5B4-A4A0-4600-AD02-45BE44598313}" destId="{7F4DB2FC-6DC2-4741-B0C1-684781208811}" srcOrd="0" destOrd="0" presId="urn:microsoft.com/office/officeart/2005/8/layout/hList9"/>
    <dgm:cxn modelId="{8445BBDB-6D68-4C1B-89DC-3A251B298310}" type="presParOf" srcId="{2355C5B4-A4A0-4600-AD02-45BE44598313}" destId="{D50A87B7-1631-4744-9A28-C2A9681A7953}" srcOrd="1" destOrd="0" presId="urn:microsoft.com/office/officeart/2005/8/layout/hList9"/>
    <dgm:cxn modelId="{FB031A43-5EEF-4490-9193-750CF213D34D}" type="presParOf" srcId="{E7E8AFE4-BA6D-4D14-9826-E504719BC688}" destId="{5C169648-6302-4184-9ACA-FDAA659E356F}" srcOrd="2" destOrd="0" presId="urn:microsoft.com/office/officeart/2005/8/layout/hList9"/>
    <dgm:cxn modelId="{6121FD66-8B39-4824-9059-73E34F884648}" type="presParOf" srcId="{E7E8AFE4-BA6D-4D14-9826-E504719BC688}" destId="{B7C57A25-6AF0-4C4A-AA03-0DC3926E531E}"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B2FC-6DC2-4741-B0C1-684781208811}">
      <dsp:nvSpPr>
        <dsp:cNvPr id="0" name=""/>
        <dsp:cNvSpPr/>
      </dsp:nvSpPr>
      <dsp:spPr>
        <a:xfrm>
          <a:off x="1152129" y="629620"/>
          <a:ext cx="3459652" cy="420568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just" defTabSz="755650">
            <a:lnSpc>
              <a:spcPct val="90000"/>
            </a:lnSpc>
            <a:spcBef>
              <a:spcPct val="0"/>
            </a:spcBef>
            <a:spcAft>
              <a:spcPct val="35000"/>
            </a:spcAft>
          </a:pPr>
          <a:r>
            <a:rPr lang="es-MX" sz="1700" kern="1200" dirty="0" smtClean="0"/>
            <a:t>- </a:t>
          </a:r>
          <a:r>
            <a:rPr lang="es-MX" sz="1700" kern="1200" dirty="0" smtClean="0">
              <a:solidFill>
                <a:srgbClr val="000000"/>
              </a:solidFill>
            </a:rPr>
            <a:t>Antecedentes científicos y pedagógicos de la educación socioemocional</a:t>
          </a:r>
        </a:p>
        <a:p>
          <a:pPr lvl="0" algn="just" defTabSz="755650">
            <a:lnSpc>
              <a:spcPct val="90000"/>
            </a:lnSpc>
            <a:spcBef>
              <a:spcPct val="0"/>
            </a:spcBef>
            <a:spcAft>
              <a:spcPct val="35000"/>
            </a:spcAft>
          </a:pPr>
          <a:r>
            <a:rPr lang="es-MX" sz="1700" kern="1200" dirty="0" smtClean="0">
              <a:solidFill>
                <a:srgbClr val="000000"/>
              </a:solidFill>
            </a:rPr>
            <a:t>- La educación socioemocional y el bienestar</a:t>
          </a:r>
        </a:p>
        <a:p>
          <a:pPr lvl="0" algn="just" defTabSz="755650">
            <a:lnSpc>
              <a:spcPct val="90000"/>
            </a:lnSpc>
            <a:spcBef>
              <a:spcPct val="0"/>
            </a:spcBef>
            <a:spcAft>
              <a:spcPct val="35000"/>
            </a:spcAft>
          </a:pPr>
          <a:r>
            <a:rPr lang="es-MX" sz="1700" kern="1200" dirty="0" smtClean="0">
              <a:solidFill>
                <a:srgbClr val="000000"/>
              </a:solidFill>
            </a:rPr>
            <a:t>- La inteligencia emocional y su relación con el aprendizaje</a:t>
          </a:r>
        </a:p>
        <a:p>
          <a:pPr lvl="0" algn="just" defTabSz="755650">
            <a:lnSpc>
              <a:spcPct val="90000"/>
            </a:lnSpc>
            <a:spcBef>
              <a:spcPct val="0"/>
            </a:spcBef>
            <a:spcAft>
              <a:spcPct val="35000"/>
            </a:spcAft>
          </a:pPr>
          <a:r>
            <a:rPr lang="es-MX" sz="1700" kern="1200" dirty="0" smtClean="0">
              <a:solidFill>
                <a:srgbClr val="000000"/>
              </a:solidFill>
            </a:rPr>
            <a:t>- La relación entre emociones, motivación y aprendizaje.</a:t>
          </a:r>
        </a:p>
        <a:p>
          <a:pPr lvl="0" algn="just" defTabSz="755650">
            <a:lnSpc>
              <a:spcPct val="90000"/>
            </a:lnSpc>
            <a:spcBef>
              <a:spcPct val="0"/>
            </a:spcBef>
            <a:spcAft>
              <a:spcPct val="35000"/>
            </a:spcAft>
          </a:pPr>
          <a:r>
            <a:rPr lang="es-MX" sz="1700" kern="1200" dirty="0" smtClean="0">
              <a:solidFill>
                <a:srgbClr val="000000"/>
              </a:solidFill>
            </a:rPr>
            <a:t>- La relación entre las competencias socioemocionales y la educación cívica y ética</a:t>
          </a:r>
        </a:p>
        <a:p>
          <a:pPr lvl="0" algn="just" defTabSz="755650">
            <a:lnSpc>
              <a:spcPct val="90000"/>
            </a:lnSpc>
            <a:spcBef>
              <a:spcPct val="0"/>
            </a:spcBef>
            <a:spcAft>
              <a:spcPct val="35000"/>
            </a:spcAft>
          </a:pPr>
          <a:endParaRPr lang="es-MX" sz="1700" kern="1200" dirty="0"/>
        </a:p>
      </dsp:txBody>
      <dsp:txXfrm>
        <a:off x="1705673" y="629620"/>
        <a:ext cx="2906108" cy="4205688"/>
      </dsp:txXfrm>
    </dsp:sp>
    <dsp:sp modelId="{B7C57A25-6AF0-4C4A-AA03-0DC3926E531E}">
      <dsp:nvSpPr>
        <dsp:cNvPr id="0" name=""/>
        <dsp:cNvSpPr/>
      </dsp:nvSpPr>
      <dsp:spPr>
        <a:xfrm>
          <a:off x="48150" y="0"/>
          <a:ext cx="1625415" cy="20769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1" kern="1200" dirty="0" smtClean="0"/>
            <a:t>Unidad de aprendizaje I</a:t>
          </a:r>
        </a:p>
        <a:p>
          <a:pPr lvl="0" algn="ctr" defTabSz="622300">
            <a:lnSpc>
              <a:spcPct val="90000"/>
            </a:lnSpc>
            <a:spcBef>
              <a:spcPct val="0"/>
            </a:spcBef>
            <a:spcAft>
              <a:spcPct val="35000"/>
            </a:spcAft>
          </a:pPr>
          <a:r>
            <a:rPr lang="es-MX" sz="1400" b="1" kern="1200" dirty="0" smtClean="0"/>
            <a:t>Fundamentos científicos y pedagógicos de la educación</a:t>
          </a:r>
        </a:p>
        <a:p>
          <a:pPr lvl="0" algn="ctr" defTabSz="622300">
            <a:lnSpc>
              <a:spcPct val="90000"/>
            </a:lnSpc>
            <a:spcBef>
              <a:spcPct val="0"/>
            </a:spcBef>
            <a:spcAft>
              <a:spcPct val="35000"/>
            </a:spcAft>
          </a:pPr>
          <a:r>
            <a:rPr lang="es-MX" sz="1400" b="1" kern="1200" dirty="0" err="1" smtClean="0"/>
            <a:t>Socioemocio</a:t>
          </a:r>
          <a:r>
            <a:rPr lang="es-MX" sz="1400" b="1" kern="1200" dirty="0" smtClean="0"/>
            <a:t> </a:t>
          </a:r>
          <a:r>
            <a:rPr lang="es-MX" sz="1400" b="1" kern="1200" dirty="0" err="1" smtClean="0"/>
            <a:t>nal</a:t>
          </a:r>
          <a:endParaRPr lang="es-MX" sz="1400" b="1" kern="1200" dirty="0"/>
        </a:p>
      </dsp:txBody>
      <dsp:txXfrm>
        <a:off x="286187" y="304157"/>
        <a:ext cx="1149341" cy="1468599"/>
      </dsp:txXfrm>
    </dsp:sp>
    <dsp:sp modelId="{686225F7-9E5F-4858-8BB5-7FA98D4F20FF}">
      <dsp:nvSpPr>
        <dsp:cNvPr id="0" name=""/>
        <dsp:cNvSpPr/>
      </dsp:nvSpPr>
      <dsp:spPr>
        <a:xfrm>
          <a:off x="5688632" y="701622"/>
          <a:ext cx="2901763" cy="41879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solidFill>
                <a:srgbClr val="000000"/>
              </a:solidFill>
            </a:rPr>
            <a:t>- Neurociencias y        aprendizaje.</a:t>
          </a:r>
        </a:p>
        <a:p>
          <a:pPr lvl="0" algn="l" defTabSz="800100">
            <a:lnSpc>
              <a:spcPct val="90000"/>
            </a:lnSpc>
            <a:spcBef>
              <a:spcPct val="0"/>
            </a:spcBef>
            <a:spcAft>
              <a:spcPct val="35000"/>
            </a:spcAft>
          </a:pPr>
          <a:r>
            <a:rPr lang="es-MX" sz="1800" kern="1200" dirty="0" smtClean="0">
              <a:solidFill>
                <a:srgbClr val="000000"/>
              </a:solidFill>
            </a:rPr>
            <a:t>- Teorías del desarrollo socioemocional en la primera infancia</a:t>
          </a:r>
        </a:p>
        <a:p>
          <a:pPr lvl="0" algn="l" defTabSz="800100">
            <a:lnSpc>
              <a:spcPct val="90000"/>
            </a:lnSpc>
            <a:spcBef>
              <a:spcPct val="0"/>
            </a:spcBef>
            <a:spcAft>
              <a:spcPct val="35000"/>
            </a:spcAft>
          </a:pPr>
          <a:r>
            <a:rPr lang="es-MX" sz="1800" kern="1200" dirty="0" smtClean="0">
              <a:solidFill>
                <a:srgbClr val="000000"/>
              </a:solidFill>
            </a:rPr>
            <a:t>- Apego y vínculos sanos</a:t>
          </a:r>
        </a:p>
        <a:p>
          <a:pPr lvl="0" algn="l" defTabSz="800100">
            <a:lnSpc>
              <a:spcPct val="90000"/>
            </a:lnSpc>
            <a:spcBef>
              <a:spcPct val="0"/>
            </a:spcBef>
            <a:spcAft>
              <a:spcPct val="35000"/>
            </a:spcAft>
          </a:pPr>
          <a:r>
            <a:rPr lang="es-MX" sz="1800" kern="1200" dirty="0" smtClean="0">
              <a:solidFill>
                <a:srgbClr val="000000"/>
              </a:solidFill>
            </a:rPr>
            <a:t>- Funciones ejecutivas y regulación emocional.</a:t>
          </a:r>
        </a:p>
        <a:p>
          <a:pPr lvl="0" algn="l" defTabSz="800100">
            <a:lnSpc>
              <a:spcPct val="90000"/>
            </a:lnSpc>
            <a:spcBef>
              <a:spcPct val="0"/>
            </a:spcBef>
            <a:spcAft>
              <a:spcPct val="35000"/>
            </a:spcAft>
          </a:pPr>
          <a:r>
            <a:rPr lang="es-MX" sz="1800" kern="1200" dirty="0" smtClean="0">
              <a:solidFill>
                <a:srgbClr val="000000"/>
              </a:solidFill>
            </a:rPr>
            <a:t>- Estrés tóxico</a:t>
          </a:r>
        </a:p>
        <a:p>
          <a:pPr lvl="0" algn="l" defTabSz="800100">
            <a:lnSpc>
              <a:spcPct val="90000"/>
            </a:lnSpc>
            <a:spcBef>
              <a:spcPct val="0"/>
            </a:spcBef>
            <a:spcAft>
              <a:spcPct val="35000"/>
            </a:spcAft>
          </a:pPr>
          <a:r>
            <a:rPr lang="es-MX" sz="1800" kern="1200" dirty="0" smtClean="0">
              <a:solidFill>
                <a:srgbClr val="000000"/>
              </a:solidFill>
            </a:rPr>
            <a:t>- Resiliencia</a:t>
          </a:r>
          <a:endParaRPr lang="es-MX" sz="1800" kern="1200" dirty="0">
            <a:solidFill>
              <a:srgbClr val="000000"/>
            </a:solidFill>
          </a:endParaRPr>
        </a:p>
      </dsp:txBody>
      <dsp:txXfrm>
        <a:off x="6152914" y="701622"/>
        <a:ext cx="2437481" cy="4187934"/>
      </dsp:txXfrm>
    </dsp:sp>
    <dsp:sp modelId="{87F5224F-B7E3-4E08-A586-83540117F519}">
      <dsp:nvSpPr>
        <dsp:cNvPr id="0" name=""/>
        <dsp:cNvSpPr/>
      </dsp:nvSpPr>
      <dsp:spPr>
        <a:xfrm>
          <a:off x="4608530" y="125560"/>
          <a:ext cx="1670914" cy="207350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1" kern="1200" dirty="0" smtClean="0"/>
            <a:t>Unidad de aprendizaje II</a:t>
          </a:r>
        </a:p>
        <a:p>
          <a:pPr lvl="0" algn="ctr" defTabSz="622300">
            <a:lnSpc>
              <a:spcPct val="90000"/>
            </a:lnSpc>
            <a:spcBef>
              <a:spcPct val="0"/>
            </a:spcBef>
            <a:spcAft>
              <a:spcPct val="35000"/>
            </a:spcAft>
          </a:pPr>
          <a:r>
            <a:rPr lang="es-MX" sz="1400" b="1" kern="1200" dirty="0" smtClean="0"/>
            <a:t>Desarrollo </a:t>
          </a:r>
          <a:r>
            <a:rPr lang="es-MX" sz="1400" b="1" kern="1200" dirty="0" err="1" smtClean="0"/>
            <a:t>socioemocio</a:t>
          </a:r>
          <a:r>
            <a:rPr lang="es-MX" sz="1400" b="1" kern="1200" dirty="0" smtClean="0"/>
            <a:t>- </a:t>
          </a:r>
          <a:r>
            <a:rPr lang="es-MX" sz="1400" b="1" kern="1200" dirty="0" err="1" smtClean="0"/>
            <a:t>nal</a:t>
          </a:r>
          <a:r>
            <a:rPr lang="es-MX" sz="1400" b="1" kern="1200" dirty="0" smtClean="0"/>
            <a:t> en la infancia.</a:t>
          </a:r>
        </a:p>
        <a:p>
          <a:pPr lvl="0" algn="ctr" defTabSz="622300">
            <a:lnSpc>
              <a:spcPct val="90000"/>
            </a:lnSpc>
            <a:spcBef>
              <a:spcPct val="0"/>
            </a:spcBef>
            <a:spcAft>
              <a:spcPct val="35000"/>
            </a:spcAft>
          </a:pPr>
          <a:r>
            <a:rPr lang="es-MX" sz="1400" b="1" kern="1200" dirty="0" smtClean="0"/>
            <a:t> </a:t>
          </a:r>
          <a:endParaRPr lang="es-MX" sz="1400" b="1" kern="1200" dirty="0"/>
        </a:p>
      </dsp:txBody>
      <dsp:txXfrm>
        <a:off x="4853230" y="429218"/>
        <a:ext cx="1181514" cy="146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B2FC-6DC2-4741-B0C1-684781208811}">
      <dsp:nvSpPr>
        <dsp:cNvPr id="0" name=""/>
        <dsp:cNvSpPr/>
      </dsp:nvSpPr>
      <dsp:spPr>
        <a:xfrm>
          <a:off x="2390792" y="557606"/>
          <a:ext cx="4368175" cy="38024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t>- </a:t>
          </a:r>
          <a:r>
            <a:rPr lang="es-MX" sz="1800" kern="1200" dirty="0" smtClean="0">
              <a:solidFill>
                <a:srgbClr val="000000"/>
              </a:solidFill>
            </a:rPr>
            <a:t>Las dimensiones de la educación socioemocional y sus habilidades</a:t>
          </a:r>
        </a:p>
        <a:p>
          <a:pPr lvl="0" algn="l" defTabSz="800100">
            <a:lnSpc>
              <a:spcPct val="90000"/>
            </a:lnSpc>
            <a:spcBef>
              <a:spcPct val="0"/>
            </a:spcBef>
            <a:spcAft>
              <a:spcPct val="35000"/>
            </a:spcAft>
          </a:pPr>
          <a:r>
            <a:rPr lang="es-MX" sz="1800" kern="1200" dirty="0" smtClean="0">
              <a:solidFill>
                <a:srgbClr val="000000"/>
              </a:solidFill>
            </a:rPr>
            <a:t>asociadas</a:t>
          </a:r>
        </a:p>
        <a:p>
          <a:pPr lvl="0" algn="l" defTabSz="800100">
            <a:lnSpc>
              <a:spcPct val="90000"/>
            </a:lnSpc>
            <a:spcBef>
              <a:spcPct val="0"/>
            </a:spcBef>
            <a:spcAft>
              <a:spcPct val="35000"/>
            </a:spcAft>
          </a:pPr>
          <a:r>
            <a:rPr lang="es-MX" sz="1800" kern="1200" dirty="0" smtClean="0">
              <a:solidFill>
                <a:srgbClr val="000000"/>
              </a:solidFill>
            </a:rPr>
            <a:t>- Bases para la implementación de la educación socioemocional: visión</a:t>
          </a:r>
        </a:p>
        <a:p>
          <a:pPr lvl="0" algn="l" defTabSz="800100">
            <a:lnSpc>
              <a:spcPct val="90000"/>
            </a:lnSpc>
            <a:spcBef>
              <a:spcPct val="0"/>
            </a:spcBef>
            <a:spcAft>
              <a:spcPct val="35000"/>
            </a:spcAft>
          </a:pPr>
          <a:r>
            <a:rPr lang="es-MX" sz="1800" kern="1200" dirty="0" smtClean="0">
              <a:solidFill>
                <a:srgbClr val="000000"/>
              </a:solidFill>
            </a:rPr>
            <a:t>sistémica</a:t>
          </a:r>
        </a:p>
        <a:p>
          <a:pPr lvl="0" algn="l" defTabSz="800100">
            <a:lnSpc>
              <a:spcPct val="90000"/>
            </a:lnSpc>
            <a:spcBef>
              <a:spcPct val="0"/>
            </a:spcBef>
            <a:spcAft>
              <a:spcPct val="35000"/>
            </a:spcAft>
          </a:pPr>
          <a:r>
            <a:rPr lang="es-MX" sz="1800" kern="1200" dirty="0" smtClean="0">
              <a:solidFill>
                <a:srgbClr val="000000"/>
              </a:solidFill>
            </a:rPr>
            <a:t>- El papel del docente en la educación socioemocional</a:t>
          </a:r>
        </a:p>
        <a:p>
          <a:pPr lvl="0" algn="l" defTabSz="800100">
            <a:lnSpc>
              <a:spcPct val="90000"/>
            </a:lnSpc>
            <a:spcBef>
              <a:spcPct val="0"/>
            </a:spcBef>
            <a:spcAft>
              <a:spcPct val="35000"/>
            </a:spcAft>
          </a:pPr>
          <a:r>
            <a:rPr lang="es-MX" sz="1800" kern="1200" dirty="0" smtClean="0">
              <a:solidFill>
                <a:srgbClr val="000000"/>
              </a:solidFill>
            </a:rPr>
            <a:t>- Orientaciones pedagógicas para la educación socioemocional</a:t>
          </a:r>
        </a:p>
        <a:p>
          <a:pPr lvl="0" algn="l" defTabSz="800100">
            <a:lnSpc>
              <a:spcPct val="90000"/>
            </a:lnSpc>
            <a:spcBef>
              <a:spcPct val="0"/>
            </a:spcBef>
            <a:spcAft>
              <a:spcPct val="35000"/>
            </a:spcAft>
          </a:pPr>
          <a:r>
            <a:rPr lang="es-MX" sz="1800" kern="1200" dirty="0" smtClean="0">
              <a:solidFill>
                <a:srgbClr val="000000"/>
              </a:solidFill>
            </a:rPr>
            <a:t>- Evaluación en la educación socioemocional</a:t>
          </a:r>
          <a:endParaRPr lang="es-MX" sz="1800" kern="1200" dirty="0">
            <a:solidFill>
              <a:srgbClr val="000000"/>
            </a:solidFill>
          </a:endParaRPr>
        </a:p>
      </dsp:txBody>
      <dsp:txXfrm>
        <a:off x="3089700" y="557606"/>
        <a:ext cx="3669267" cy="3802440"/>
      </dsp:txXfrm>
    </dsp:sp>
    <dsp:sp modelId="{B7C57A25-6AF0-4C4A-AA03-0DC3926E531E}">
      <dsp:nvSpPr>
        <dsp:cNvPr id="0" name=""/>
        <dsp:cNvSpPr/>
      </dsp:nvSpPr>
      <dsp:spPr>
        <a:xfrm>
          <a:off x="86538" y="125567"/>
          <a:ext cx="2521743" cy="22336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1" kern="1200" dirty="0" smtClean="0"/>
            <a:t>Unidad de aprendizaje III.</a:t>
          </a:r>
        </a:p>
        <a:p>
          <a:pPr lvl="0" algn="ctr" defTabSz="622300">
            <a:lnSpc>
              <a:spcPct val="90000"/>
            </a:lnSpc>
            <a:spcBef>
              <a:spcPct val="0"/>
            </a:spcBef>
            <a:spcAft>
              <a:spcPct val="35000"/>
            </a:spcAft>
          </a:pPr>
          <a:r>
            <a:rPr lang="es-MX" sz="1400" b="1" kern="1200" dirty="0" smtClean="0"/>
            <a:t>Aprendizaje y enseñanza de las habilidades</a:t>
          </a:r>
        </a:p>
        <a:p>
          <a:pPr lvl="0" algn="ctr" defTabSz="622300">
            <a:lnSpc>
              <a:spcPct val="90000"/>
            </a:lnSpc>
            <a:spcBef>
              <a:spcPct val="0"/>
            </a:spcBef>
            <a:spcAft>
              <a:spcPct val="35000"/>
            </a:spcAft>
          </a:pPr>
          <a:r>
            <a:rPr lang="es-MX" sz="1400" b="1" kern="1200" dirty="0" smtClean="0"/>
            <a:t>socioemocionales</a:t>
          </a:r>
        </a:p>
      </dsp:txBody>
      <dsp:txXfrm>
        <a:off x="455839" y="452684"/>
        <a:ext cx="1783141" cy="157946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06DC3-BB3A-418B-B5F6-C79479A58C34}" type="datetimeFigureOut">
              <a:rPr lang="es-MX" smtClean="0"/>
              <a:t>22/09/2020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0DFCE-4442-4FCA-B99E-2A044FD8E11C}" type="slidenum">
              <a:rPr lang="es-MX" smtClean="0"/>
              <a:t>‹Nº›</a:t>
            </a:fld>
            <a:endParaRPr lang="es-MX"/>
          </a:p>
        </p:txBody>
      </p:sp>
    </p:spTree>
    <p:extLst>
      <p:ext uri="{BB962C8B-B14F-4D97-AF65-F5344CB8AC3E}">
        <p14:creationId xmlns:p14="http://schemas.microsoft.com/office/powerpoint/2010/main" val="7022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0DFCE-4442-4FCA-B99E-2A044FD8E11C}" type="slidenum">
              <a:rPr lang="es-MX" smtClean="0"/>
              <a:t>12</a:t>
            </a:fld>
            <a:endParaRPr lang="es-MX"/>
          </a:p>
        </p:txBody>
      </p:sp>
    </p:spTree>
    <p:extLst>
      <p:ext uri="{BB962C8B-B14F-4D97-AF65-F5344CB8AC3E}">
        <p14:creationId xmlns:p14="http://schemas.microsoft.com/office/powerpoint/2010/main" val="397329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0DFCE-4442-4FCA-B99E-2A044FD8E11C}" type="slidenum">
              <a:rPr lang="es-MX" smtClean="0"/>
              <a:t>13</a:t>
            </a:fld>
            <a:endParaRPr lang="es-MX"/>
          </a:p>
        </p:txBody>
      </p:sp>
    </p:spTree>
    <p:extLst>
      <p:ext uri="{BB962C8B-B14F-4D97-AF65-F5344CB8AC3E}">
        <p14:creationId xmlns:p14="http://schemas.microsoft.com/office/powerpoint/2010/main" val="397329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386CC22-5261-4943-83B3-22F5D6F699E3}" type="datetimeFigureOut">
              <a:rPr lang="es-MX" smtClean="0"/>
              <a:t>22/09/2020</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C2E9E0-0B29-4D7E-B65E-EF2CD7543928}"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86CC22-5261-4943-83B3-22F5D6F699E3}" type="datetimeFigureOut">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C2E9E0-0B29-4D7E-B65E-EF2CD754392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86CC22-5261-4943-83B3-22F5D6F699E3}" type="datetimeFigureOut">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C2E9E0-0B29-4D7E-B65E-EF2CD754392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86CC22-5261-4943-83B3-22F5D6F699E3}" type="datetimeFigureOut">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C2E9E0-0B29-4D7E-B65E-EF2CD7543928}"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D386CC22-5261-4943-83B3-22F5D6F699E3}" type="datetimeFigureOut">
              <a:rPr lang="es-MX" smtClean="0"/>
              <a:t>22/09/2020</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C2E9E0-0B29-4D7E-B65E-EF2CD7543928}"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86CC22-5261-4943-83B3-22F5D6F699E3}" type="datetimeFigureOut">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C2E9E0-0B29-4D7E-B65E-EF2CD7543928}"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386CC22-5261-4943-83B3-22F5D6F699E3}" type="datetimeFigureOut">
              <a:rPr lang="es-MX" smtClean="0"/>
              <a:t>22/09/2020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2C2E9E0-0B29-4D7E-B65E-EF2CD7543928}"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86CC22-5261-4943-83B3-22F5D6F699E3}" type="datetimeFigureOut">
              <a:rPr lang="es-MX" smtClean="0"/>
              <a:t>22/09/2020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2C2E9E0-0B29-4D7E-B65E-EF2CD7543928}" type="slidenum">
              <a:rPr lang="es-MX" smtClean="0"/>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386CC22-5261-4943-83B3-22F5D6F699E3}" type="datetimeFigureOut">
              <a:rPr lang="es-MX" smtClean="0"/>
              <a:t>22/09/2020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2C2E9E0-0B29-4D7E-B65E-EF2CD754392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86CC22-5261-4943-83B3-22F5D6F699E3}" type="datetimeFigureOut">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C2E9E0-0B29-4D7E-B65E-EF2CD7543928}"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86CC22-5261-4943-83B3-22F5D6F699E3}" type="datetimeFigureOut">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C2E9E0-0B29-4D7E-B65E-EF2CD7543928}"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386CC22-5261-4943-83B3-22F5D6F699E3}" type="datetimeFigureOut">
              <a:rPr lang="es-MX" smtClean="0"/>
              <a:t>22/09/2020</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C2E9E0-0B29-4D7E-B65E-EF2CD7543928}"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95026" y="4653136"/>
            <a:ext cx="1981200" cy="1828800"/>
          </a:xfrm>
        </p:spPr>
        <p:txBody>
          <a:bodyPr>
            <a:normAutofit fontScale="85000" lnSpcReduction="20000"/>
          </a:bodyPr>
          <a:lstStyle/>
          <a:p>
            <a:pPr algn="ctr"/>
            <a:r>
              <a:rPr lang="es-MX" sz="2400" dirty="0" smtClean="0">
                <a:solidFill>
                  <a:schemeClr val="tx2">
                    <a:lumMod val="75000"/>
                  </a:schemeClr>
                </a:solidFill>
              </a:rPr>
              <a:t>Maestras:</a:t>
            </a:r>
          </a:p>
          <a:p>
            <a:pPr algn="ctr"/>
            <a:r>
              <a:rPr lang="es-MX" sz="2400" dirty="0" smtClean="0">
                <a:solidFill>
                  <a:schemeClr val="tx2">
                    <a:lumMod val="75000"/>
                  </a:schemeClr>
                </a:solidFill>
              </a:rPr>
              <a:t>Eduarda Maldonado Martínez</a:t>
            </a:r>
          </a:p>
          <a:p>
            <a:pPr algn="ctr"/>
            <a:r>
              <a:rPr lang="es-MX" sz="2400" dirty="0" smtClean="0">
                <a:solidFill>
                  <a:schemeClr val="tx2">
                    <a:lumMod val="75000"/>
                  </a:schemeClr>
                </a:solidFill>
              </a:rPr>
              <a:t>Laura Cristina Reyes Rincón</a:t>
            </a:r>
            <a:endParaRPr lang="es-MX" sz="2400" dirty="0">
              <a:solidFill>
                <a:schemeClr val="tx2">
                  <a:lumMod val="75000"/>
                </a:schemeClr>
              </a:solidFill>
            </a:endParaRPr>
          </a:p>
        </p:txBody>
      </p:sp>
      <p:sp>
        <p:nvSpPr>
          <p:cNvPr id="2" name="1 Título"/>
          <p:cNvSpPr>
            <a:spLocks noGrp="1"/>
          </p:cNvSpPr>
          <p:nvPr>
            <p:ph type="title"/>
          </p:nvPr>
        </p:nvSpPr>
        <p:spPr>
          <a:xfrm>
            <a:off x="251520" y="2276872"/>
            <a:ext cx="6324600" cy="3045048"/>
          </a:xfrm>
        </p:spPr>
        <p:txBody>
          <a:bodyPr/>
          <a:lstStyle/>
          <a:p>
            <a:pPr algn="l"/>
            <a:r>
              <a:rPr lang="es-MX" sz="3600" dirty="0" smtClean="0">
                <a:solidFill>
                  <a:schemeClr val="bg2"/>
                </a:solidFill>
              </a:rPr>
              <a:t>CURSO: EDUCACIÓN SOCIOEMOCIONAL</a:t>
            </a:r>
            <a:br>
              <a:rPr lang="es-MX" sz="3600" dirty="0" smtClean="0">
                <a:solidFill>
                  <a:schemeClr val="bg2"/>
                </a:solidFill>
              </a:rPr>
            </a:br>
            <a:r>
              <a:rPr lang="es-MX" sz="3600" dirty="0">
                <a:solidFill>
                  <a:schemeClr val="bg2"/>
                </a:solidFill>
              </a:rPr>
              <a:t/>
            </a:r>
            <a:br>
              <a:rPr lang="es-MX" sz="3600" dirty="0">
                <a:solidFill>
                  <a:schemeClr val="bg2"/>
                </a:solidFill>
              </a:rPr>
            </a:br>
            <a:r>
              <a:rPr lang="es-MX" sz="3600" dirty="0" smtClean="0">
                <a:solidFill>
                  <a:schemeClr val="bg2"/>
                </a:solidFill>
              </a:rPr>
              <a:t>TERCER semestre</a:t>
            </a:r>
            <a:br>
              <a:rPr lang="es-MX" sz="3600" dirty="0" smtClean="0">
                <a:solidFill>
                  <a:schemeClr val="bg2"/>
                </a:solidFill>
              </a:rPr>
            </a:br>
            <a:r>
              <a:rPr lang="es-MX" sz="3600" dirty="0" smtClean="0">
                <a:solidFill>
                  <a:schemeClr val="bg2"/>
                </a:solidFill>
              </a:rPr>
              <a:t> </a:t>
            </a:r>
            <a:r>
              <a:rPr lang="es-MX" sz="3600" dirty="0">
                <a:solidFill>
                  <a:schemeClr val="bg2"/>
                </a:solidFill>
              </a:rPr>
              <a:t/>
            </a:r>
            <a:br>
              <a:rPr lang="es-MX" sz="3600" dirty="0">
                <a:solidFill>
                  <a:schemeClr val="bg2"/>
                </a:solidFill>
              </a:rPr>
            </a:br>
            <a:r>
              <a:rPr lang="es-MX" sz="3600" dirty="0">
                <a:solidFill>
                  <a:schemeClr val="bg2"/>
                </a:solidFill>
              </a:rPr>
              <a:t>4</a:t>
            </a:r>
            <a:r>
              <a:rPr lang="es-MX" sz="3600" dirty="0" smtClean="0">
                <a:solidFill>
                  <a:schemeClr val="bg2"/>
                </a:solidFill>
              </a:rPr>
              <a:t> </a:t>
            </a:r>
            <a:r>
              <a:rPr lang="es-MX" sz="3600" dirty="0" err="1">
                <a:solidFill>
                  <a:schemeClr val="bg2"/>
                </a:solidFill>
              </a:rPr>
              <a:t>hrs</a:t>
            </a:r>
            <a:r>
              <a:rPr lang="es-MX" sz="3600" dirty="0">
                <a:solidFill>
                  <a:schemeClr val="bg2"/>
                </a:solidFill>
              </a:rPr>
              <a:t>.  </a:t>
            </a:r>
            <a:r>
              <a:rPr lang="es-MX" sz="3600" dirty="0" smtClean="0">
                <a:solidFill>
                  <a:schemeClr val="bg2"/>
                </a:solidFill>
              </a:rPr>
              <a:t>  4.5 Créditos</a:t>
            </a:r>
            <a:br>
              <a:rPr lang="es-MX" sz="3600" dirty="0" smtClean="0">
                <a:solidFill>
                  <a:schemeClr val="bg2"/>
                </a:solidFill>
              </a:rPr>
            </a:br>
            <a:r>
              <a:rPr lang="es-MX" sz="3600" dirty="0">
                <a:solidFill>
                  <a:schemeClr val="bg2"/>
                </a:solidFill>
              </a:rPr>
              <a:t/>
            </a:r>
            <a:br>
              <a:rPr lang="es-MX" sz="3600" dirty="0">
                <a:solidFill>
                  <a:schemeClr val="bg2"/>
                </a:solidFill>
              </a:rPr>
            </a:br>
            <a:r>
              <a:rPr lang="es-MX" sz="3600" dirty="0" smtClean="0">
                <a:solidFill>
                  <a:schemeClr val="bg2"/>
                </a:solidFill>
              </a:rPr>
              <a:t>Trayecto Formativo:  </a:t>
            </a:r>
            <a:r>
              <a:rPr lang="es-MX" sz="3600" dirty="0">
                <a:solidFill>
                  <a:schemeClr val="bg2"/>
                </a:solidFill>
              </a:rPr>
              <a:t/>
            </a:r>
            <a:br>
              <a:rPr lang="es-MX" sz="3600" dirty="0">
                <a:solidFill>
                  <a:schemeClr val="bg2"/>
                </a:solidFill>
              </a:rPr>
            </a:br>
            <a:r>
              <a:rPr lang="es-MX" sz="3200" b="1" dirty="0">
                <a:solidFill>
                  <a:schemeClr val="bg2"/>
                </a:solidFill>
                <a:latin typeface="Montserrat-Bold"/>
              </a:rPr>
              <a:t>Bases teórico metodológicas para la enseñanza</a:t>
            </a:r>
            <a:r>
              <a:rPr lang="es-MX" dirty="0"/>
              <a:t/>
            </a:r>
            <a:br>
              <a:rPr lang="es-MX" dirty="0"/>
            </a:br>
            <a:r>
              <a:rPr lang="es-MX" dirty="0"/>
              <a:t/>
            </a:r>
            <a:br>
              <a:rPr lang="es-MX" dirty="0"/>
            </a:br>
            <a:endParaRPr lang="es-MX" dirty="0"/>
          </a:p>
        </p:txBody>
      </p:sp>
      <p:pic>
        <p:nvPicPr>
          <p:cNvPr id="4" name="Picture 2" descr="Museo Presidentes on Twitter: &quot;23 agosto 1973.Gobernador de #Coahuila  Eulalio Gutiérrez Treviño establece la Escuela Normal de Educación  Preescolar…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635" y="548680"/>
            <a:ext cx="241530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03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26656793"/>
              </p:ext>
            </p:extLst>
          </p:nvPr>
        </p:nvGraphicFramePr>
        <p:xfrm>
          <a:off x="179512" y="1719262"/>
          <a:ext cx="8608888" cy="495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MX" dirty="0">
                <a:solidFill>
                  <a:srgbClr val="000000"/>
                </a:solidFill>
              </a:rPr>
              <a:t>Estructura </a:t>
            </a:r>
            <a:r>
              <a:rPr lang="es-MX" dirty="0" smtClean="0">
                <a:solidFill>
                  <a:srgbClr val="000000"/>
                </a:solidFill>
              </a:rPr>
              <a:t>DEL CURSO</a:t>
            </a:r>
            <a:endParaRPr lang="es-MX" dirty="0">
              <a:solidFill>
                <a:srgbClr val="000000"/>
              </a:solidFill>
            </a:endParaRPr>
          </a:p>
        </p:txBody>
      </p:sp>
    </p:spTree>
    <p:extLst>
      <p:ext uri="{BB962C8B-B14F-4D97-AF65-F5344CB8AC3E}">
        <p14:creationId xmlns:p14="http://schemas.microsoft.com/office/powerpoint/2010/main" val="409125830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31755733"/>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MX" dirty="0">
                <a:solidFill>
                  <a:srgbClr val="000000"/>
                </a:solidFill>
              </a:rPr>
              <a:t>Estructura </a:t>
            </a:r>
            <a:r>
              <a:rPr lang="es-MX" dirty="0" smtClean="0">
                <a:solidFill>
                  <a:srgbClr val="000000"/>
                </a:solidFill>
              </a:rPr>
              <a:t>DEL CURSO</a:t>
            </a:r>
            <a:endParaRPr lang="es-MX" dirty="0">
              <a:solidFill>
                <a:srgbClr val="000000"/>
              </a:solidFill>
            </a:endParaRPr>
          </a:p>
        </p:txBody>
      </p:sp>
    </p:spTree>
    <p:extLst>
      <p:ext uri="{BB962C8B-B14F-4D97-AF65-F5344CB8AC3E}">
        <p14:creationId xmlns:p14="http://schemas.microsoft.com/office/powerpoint/2010/main" val="20584496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8520" y="328314"/>
            <a:ext cx="8381260" cy="1054394"/>
          </a:xfrm>
        </p:spPr>
        <p:txBody>
          <a:bodyPr/>
          <a:lstStyle/>
          <a:p>
            <a:r>
              <a:rPr lang="es-MX" dirty="0">
                <a:solidFill>
                  <a:srgbClr val="000000"/>
                </a:solidFill>
              </a:rPr>
              <a:t>Criterios de evaluación </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260649"/>
            <a:ext cx="144474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84986"/>
            <a:ext cx="1176119" cy="11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idx="1"/>
          </p:nvPr>
        </p:nvSpPr>
        <p:spPr/>
        <p:txBody>
          <a:bodyPr/>
          <a:lstStyle/>
          <a:p>
            <a:pPr>
              <a:buFont typeface="Wingdings" panose="05000000000000000000" pitchFamily="2" charset="2"/>
              <a:buChar char="q"/>
            </a:pPr>
            <a:r>
              <a:rPr lang="es-MX" dirty="0" smtClean="0"/>
              <a:t>ACTIVIDADES Y TRABAJOS ESCRITOS   40%</a:t>
            </a:r>
          </a:p>
          <a:p>
            <a:endParaRPr lang="es-MX" dirty="0" smtClean="0"/>
          </a:p>
          <a:p>
            <a:pPr>
              <a:buFont typeface="Wingdings" panose="05000000000000000000" pitchFamily="2" charset="2"/>
              <a:buChar char="q"/>
            </a:pPr>
            <a:r>
              <a:rPr lang="es-MX" dirty="0" smtClean="0"/>
              <a:t>EVIDENCIA DE UNIDAD 40 %</a:t>
            </a:r>
          </a:p>
          <a:p>
            <a:pPr marL="45720" indent="0">
              <a:buNone/>
            </a:pPr>
            <a:endParaRPr lang="es-MX" dirty="0" smtClean="0"/>
          </a:p>
          <a:p>
            <a:pPr>
              <a:buFont typeface="Wingdings" panose="05000000000000000000" pitchFamily="2" charset="2"/>
              <a:buChar char="q"/>
            </a:pPr>
            <a:r>
              <a:rPr lang="es-MX" dirty="0" smtClean="0"/>
              <a:t>PORTAFOLIO 20%</a:t>
            </a:r>
          </a:p>
          <a:p>
            <a:pPr>
              <a:buFont typeface="Wingdings" panose="05000000000000000000" pitchFamily="2" charset="2"/>
              <a:buChar char="v"/>
            </a:pPr>
            <a:r>
              <a:rPr lang="es-MX" dirty="0" smtClean="0"/>
              <a:t>HETEROEVALUACIÓN 10%</a:t>
            </a:r>
          </a:p>
          <a:p>
            <a:pPr>
              <a:buFont typeface="Wingdings" panose="05000000000000000000" pitchFamily="2" charset="2"/>
              <a:buChar char="v"/>
            </a:pPr>
            <a:r>
              <a:rPr lang="es-MX" dirty="0" smtClean="0"/>
              <a:t>COEVALUACIÓN 5%</a:t>
            </a:r>
          </a:p>
          <a:p>
            <a:pPr>
              <a:buFont typeface="Wingdings" panose="05000000000000000000" pitchFamily="2" charset="2"/>
              <a:buChar char="v"/>
            </a:pPr>
            <a:r>
              <a:rPr lang="es-MX" dirty="0" smtClean="0"/>
              <a:t>AUTOEVALUACIÓN 5%</a:t>
            </a:r>
          </a:p>
          <a:p>
            <a:pPr>
              <a:buFont typeface="Wingdings" panose="05000000000000000000" pitchFamily="2" charset="2"/>
              <a:buChar char="q"/>
            </a:pPr>
            <a:endParaRPr lang="es-MX" dirty="0" smtClean="0"/>
          </a:p>
          <a:p>
            <a:pPr>
              <a:buFont typeface="Wingdings" panose="05000000000000000000" pitchFamily="2" charset="2"/>
              <a:buChar char="q"/>
            </a:pPr>
            <a:r>
              <a:rPr lang="es-MX" dirty="0" smtClean="0"/>
              <a:t>ACREDITACIÓN DE UNIDADES DEL CURSO 50%</a:t>
            </a:r>
          </a:p>
          <a:p>
            <a:pPr>
              <a:buFont typeface="Wingdings" panose="05000000000000000000" pitchFamily="2" charset="2"/>
              <a:buChar char="q"/>
            </a:pPr>
            <a:r>
              <a:rPr lang="es-MX" dirty="0" smtClean="0"/>
              <a:t>EVIDENCIA FINAL DEL CURSO 50%</a:t>
            </a:r>
            <a:endParaRPr lang="es-MX" dirty="0"/>
          </a:p>
        </p:txBody>
      </p:sp>
    </p:spTree>
    <p:extLst>
      <p:ext uri="{BB962C8B-B14F-4D97-AF65-F5344CB8AC3E}">
        <p14:creationId xmlns:p14="http://schemas.microsoft.com/office/powerpoint/2010/main" val="1806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8520" y="328314"/>
            <a:ext cx="8381260" cy="1054394"/>
          </a:xfrm>
        </p:spPr>
        <p:txBody>
          <a:bodyPr/>
          <a:lstStyle/>
          <a:p>
            <a:r>
              <a:rPr lang="es-MX" dirty="0">
                <a:solidFill>
                  <a:srgbClr val="000000"/>
                </a:solidFill>
              </a:rPr>
              <a:t>Criterios de evaluación </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260649"/>
            <a:ext cx="144474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84986"/>
            <a:ext cx="1176119" cy="11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idx="1"/>
          </p:nvPr>
        </p:nvSpPr>
        <p:spPr>
          <a:xfrm>
            <a:off x="380999" y="1719070"/>
            <a:ext cx="8407893" cy="4734265"/>
          </a:xfrm>
        </p:spPr>
        <p:txBody>
          <a:bodyPr>
            <a:normAutofit/>
          </a:bodyPr>
          <a:lstStyle/>
          <a:p>
            <a:pPr>
              <a:buFont typeface="Wingdings" panose="05000000000000000000" pitchFamily="2" charset="2"/>
              <a:buChar char="q"/>
            </a:pPr>
            <a:r>
              <a:rPr lang="es-MX" dirty="0" smtClean="0"/>
              <a:t>La buena actitud y disposición, respeto y atención será factor determinante para la aprobación de los cursos.</a:t>
            </a:r>
          </a:p>
          <a:p>
            <a:pPr marL="45720" indent="0">
              <a:buNone/>
            </a:pPr>
            <a:endParaRPr lang="es-MX" dirty="0" smtClean="0"/>
          </a:p>
          <a:p>
            <a:pPr>
              <a:buFont typeface="Wingdings" panose="05000000000000000000" pitchFamily="2" charset="2"/>
              <a:buChar char="q"/>
            </a:pPr>
            <a:r>
              <a:rPr lang="es-MX" dirty="0"/>
              <a:t> </a:t>
            </a:r>
            <a:r>
              <a:rPr lang="es-MX" dirty="0" smtClean="0"/>
              <a:t>Todas las unidades deben ser acreditadas con el mínimo de 6 y con una asistencia del 85% por unidad evaluada.</a:t>
            </a:r>
          </a:p>
          <a:p>
            <a:pPr marL="45720" indent="0">
              <a:buNone/>
            </a:pPr>
            <a:endParaRPr lang="es-MX" dirty="0" smtClean="0"/>
          </a:p>
          <a:p>
            <a:pPr>
              <a:buFont typeface="Wingdings" panose="05000000000000000000" pitchFamily="2" charset="2"/>
              <a:buChar char="q"/>
            </a:pPr>
            <a:r>
              <a:rPr lang="es-MX" dirty="0"/>
              <a:t> </a:t>
            </a:r>
            <a:r>
              <a:rPr lang="es-MX" dirty="0" smtClean="0"/>
              <a:t>Si el alumno reprueba alguna de las unidades de los cursos, automáticamente está en el examen extraordinario. En este caso, será condición para presentar el examen, presentar la evidencia final cuyo valor será del 30% y posteriormente, al presentar el examen se considera el otro70%.</a:t>
            </a:r>
          </a:p>
          <a:p>
            <a:pPr marL="45720" indent="0">
              <a:buNone/>
            </a:pPr>
            <a:endParaRPr lang="es-MX" dirty="0" smtClean="0"/>
          </a:p>
          <a:p>
            <a:pPr>
              <a:buFont typeface="Wingdings" panose="05000000000000000000" pitchFamily="2" charset="2"/>
              <a:buChar char="q"/>
            </a:pPr>
            <a:r>
              <a:rPr lang="es-MX" dirty="0"/>
              <a:t> </a:t>
            </a:r>
            <a:r>
              <a:rPr lang="es-MX" dirty="0" smtClean="0"/>
              <a:t>Cabe mencionar que la calificación total será considerada en un rango de 8 hacia abajo.</a:t>
            </a:r>
            <a:endParaRPr lang="es-MX" dirty="0"/>
          </a:p>
        </p:txBody>
      </p:sp>
    </p:spTree>
    <p:extLst>
      <p:ext uri="{BB962C8B-B14F-4D97-AF65-F5344CB8AC3E}">
        <p14:creationId xmlns:p14="http://schemas.microsoft.com/office/powerpoint/2010/main" val="1559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a:p>
        </p:txBody>
      </p:sp>
      <p:sp>
        <p:nvSpPr>
          <p:cNvPr id="3" name="2 Título"/>
          <p:cNvSpPr>
            <a:spLocks noGrp="1"/>
          </p:cNvSpPr>
          <p:nvPr>
            <p:ph type="title"/>
          </p:nvPr>
        </p:nvSpPr>
        <p:spPr/>
        <p:txBody>
          <a:bodyPr/>
          <a:lstStyle/>
          <a:p>
            <a:endParaRPr lang="es-MX"/>
          </a:p>
        </p:txBody>
      </p:sp>
      <p:pic>
        <p:nvPicPr>
          <p:cNvPr id="6148" name="Picture 4" descr="Resultado de imagen para gracias por su atenc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20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MX" b="1" dirty="0" smtClean="0">
                <a:latin typeface="Montserrat-Regular"/>
              </a:rPr>
              <a:t>Que el estudiantado </a:t>
            </a:r>
            <a:r>
              <a:rPr lang="es-MX" b="1" dirty="0">
                <a:latin typeface="Montserrat-Regular"/>
              </a:rPr>
              <a:t>desarrolle sus propias competencias socioemocionales </a:t>
            </a:r>
            <a:r>
              <a:rPr lang="es-MX" b="1" dirty="0" smtClean="0">
                <a:latin typeface="Montserrat-Regular"/>
              </a:rPr>
              <a:t>y adquiera </a:t>
            </a:r>
            <a:r>
              <a:rPr lang="es-MX" b="1" dirty="0">
                <a:latin typeface="Montserrat-Regular"/>
              </a:rPr>
              <a:t>las estrategias de educación socioemocional que le permita </a:t>
            </a:r>
            <a:r>
              <a:rPr lang="es-MX" b="1" dirty="0" smtClean="0">
                <a:latin typeface="Montserrat-Regular"/>
              </a:rPr>
              <a:t>hacer transferencias </a:t>
            </a:r>
            <a:r>
              <a:rPr lang="es-MX" b="1" dirty="0">
                <a:latin typeface="Montserrat-Regular"/>
              </a:rPr>
              <a:t>y transposiciones didácticas para construir ambientes </a:t>
            </a:r>
            <a:r>
              <a:rPr lang="es-MX" b="1" dirty="0" smtClean="0">
                <a:latin typeface="Montserrat-Regular"/>
              </a:rPr>
              <a:t>de aprendizaje </a:t>
            </a:r>
            <a:r>
              <a:rPr lang="es-MX" b="1" dirty="0">
                <a:latin typeface="Montserrat-Regular"/>
              </a:rPr>
              <a:t>incluyentes y promover el sano desarrollo socioemocional de </a:t>
            </a:r>
            <a:r>
              <a:rPr lang="es-MX" b="1" dirty="0" smtClean="0">
                <a:latin typeface="Montserrat-Regular"/>
              </a:rPr>
              <a:t>todos sus </a:t>
            </a:r>
            <a:r>
              <a:rPr lang="es-MX" b="1" dirty="0">
                <a:latin typeface="Montserrat-Regular"/>
              </a:rPr>
              <a:t>estudiantes.</a:t>
            </a:r>
            <a:endParaRPr lang="es-MX" b="1" dirty="0"/>
          </a:p>
        </p:txBody>
      </p:sp>
      <p:sp>
        <p:nvSpPr>
          <p:cNvPr id="3" name="2 Título"/>
          <p:cNvSpPr>
            <a:spLocks noGrp="1"/>
          </p:cNvSpPr>
          <p:nvPr>
            <p:ph type="title"/>
          </p:nvPr>
        </p:nvSpPr>
        <p:spPr/>
        <p:txBody>
          <a:bodyPr/>
          <a:lstStyle/>
          <a:p>
            <a:r>
              <a:rPr lang="es-MX" dirty="0" smtClean="0">
                <a:solidFill>
                  <a:srgbClr val="000000"/>
                </a:solidFill>
              </a:rPr>
              <a:t>Propósito GENERAL </a:t>
            </a:r>
            <a:endParaRPr lang="es-MX"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365104"/>
            <a:ext cx="2888298" cy="180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34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96045" y="1628800"/>
            <a:ext cx="8407893" cy="4407408"/>
          </a:xfrm>
        </p:spPr>
        <p:txBody>
          <a:bodyPr/>
          <a:lstStyle/>
          <a:p>
            <a:pPr marL="45720" indent="0" algn="ctr">
              <a:buNone/>
            </a:pPr>
            <a:r>
              <a:rPr lang="es-MX" sz="2800" b="1" dirty="0" smtClean="0"/>
              <a:t> </a:t>
            </a:r>
          </a:p>
          <a:p>
            <a:pPr marL="45720" indent="0" algn="ctr">
              <a:buNone/>
            </a:pPr>
            <a:r>
              <a:rPr lang="es-MX" sz="3200" b="1" dirty="0" smtClean="0"/>
              <a:t>Planeación y Evaluación de la Enseñanza y el Aprendizaje.</a:t>
            </a:r>
            <a:endParaRPr lang="es-MX" sz="3200" dirty="0"/>
          </a:p>
        </p:txBody>
      </p:sp>
      <p:sp>
        <p:nvSpPr>
          <p:cNvPr id="3" name="2 Título"/>
          <p:cNvSpPr>
            <a:spLocks noGrp="1"/>
          </p:cNvSpPr>
          <p:nvPr>
            <p:ph type="title"/>
          </p:nvPr>
        </p:nvSpPr>
        <p:spPr>
          <a:xfrm>
            <a:off x="381000" y="355847"/>
            <a:ext cx="8511480" cy="1054394"/>
          </a:xfrm>
        </p:spPr>
        <p:txBody>
          <a:bodyPr/>
          <a:lstStyle/>
          <a:p>
            <a:r>
              <a:rPr lang="es-MX" dirty="0" smtClean="0"/>
              <a:t> </a:t>
            </a:r>
            <a:r>
              <a:rPr lang="es-MX" dirty="0" smtClean="0">
                <a:solidFill>
                  <a:srgbClr val="000000"/>
                </a:solidFill>
              </a:rPr>
              <a:t>Cursos </a:t>
            </a:r>
            <a:r>
              <a:rPr lang="es-MX" dirty="0">
                <a:solidFill>
                  <a:srgbClr val="000000"/>
                </a:solidFill>
              </a:rPr>
              <a:t>que anteceden</a:t>
            </a:r>
            <a:r>
              <a:rPr lang="es-MX" dirty="0"/>
              <a:t/>
            </a:r>
            <a:br>
              <a:rPr lang="es-MX" dirty="0"/>
            </a:b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29000"/>
            <a:ext cx="3366120" cy="252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604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45720" indent="0" algn="ctr">
              <a:buNone/>
            </a:pPr>
            <a:r>
              <a:rPr lang="es-MX" sz="3600" b="1" dirty="0" smtClean="0"/>
              <a:t>Atención a la diversidad.</a:t>
            </a:r>
            <a:endParaRPr lang="es-MX" sz="3600" b="1" dirty="0"/>
          </a:p>
        </p:txBody>
      </p:sp>
      <p:sp>
        <p:nvSpPr>
          <p:cNvPr id="3" name="2 Título"/>
          <p:cNvSpPr>
            <a:spLocks noGrp="1"/>
          </p:cNvSpPr>
          <p:nvPr>
            <p:ph type="title"/>
          </p:nvPr>
        </p:nvSpPr>
        <p:spPr/>
        <p:txBody>
          <a:bodyPr/>
          <a:lstStyle/>
          <a:p>
            <a:r>
              <a:rPr lang="es-MX" dirty="0">
                <a:solidFill>
                  <a:srgbClr val="000000"/>
                </a:solidFill>
              </a:rPr>
              <a:t>Curso Consecuente</a:t>
            </a:r>
            <a:r>
              <a:rPr lang="es-MX" dirty="0"/>
              <a:t/>
            </a:r>
            <a:br>
              <a:rPr lang="es-MX" dirty="0"/>
            </a:br>
            <a:endParaRPr lang="es-MX" dirty="0"/>
          </a:p>
        </p:txBody>
      </p:sp>
      <p:pic>
        <p:nvPicPr>
          <p:cNvPr id="3074" name="Picture 2" descr="II Plan de Atención a la Diversidad en la Educación de Castilla y León  2017-2022, - ABUD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44946"/>
            <a:ext cx="4320480" cy="262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48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55" y="73168"/>
            <a:ext cx="8784975" cy="4407408"/>
          </a:xfrm>
        </p:spPr>
        <p:txBody>
          <a:bodyPr>
            <a:noAutofit/>
          </a:bodyPr>
          <a:lstStyle/>
          <a:p>
            <a:pPr marL="45720" indent="0" algn="just">
              <a:buNone/>
            </a:pPr>
            <a:endParaRPr lang="es-MX" sz="1500" b="1"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695"/>
          <a:stretch/>
        </p:blipFill>
        <p:spPr bwMode="auto">
          <a:xfrm>
            <a:off x="-53825" y="-27384"/>
            <a:ext cx="91978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0026" y="764704"/>
            <a:ext cx="1787669" cy="1015663"/>
          </a:xfrm>
          <a:prstGeom prst="rect">
            <a:avLst/>
          </a:prstGeom>
        </p:spPr>
        <p:txBody>
          <a:bodyPr wrap="none">
            <a:spAutoFit/>
          </a:bodyPr>
          <a:lstStyle/>
          <a:p>
            <a:pPr algn="ctr"/>
            <a:r>
              <a:rPr lang="es-MX" sz="2000" dirty="0" smtClean="0">
                <a:solidFill>
                  <a:schemeClr val="tx2">
                    <a:lumMod val="10000"/>
                  </a:schemeClr>
                </a:solidFill>
              </a:rPr>
              <a:t>DESCRIPCIÓN </a:t>
            </a:r>
          </a:p>
          <a:p>
            <a:pPr algn="ctr"/>
            <a:r>
              <a:rPr lang="es-MX" sz="2000" dirty="0" smtClean="0">
                <a:solidFill>
                  <a:schemeClr val="tx2">
                    <a:lumMod val="10000"/>
                  </a:schemeClr>
                </a:solidFill>
              </a:rPr>
              <a:t>DEL </a:t>
            </a:r>
          </a:p>
          <a:p>
            <a:pPr algn="ctr"/>
            <a:r>
              <a:rPr lang="es-MX" sz="2000" dirty="0" smtClean="0">
                <a:solidFill>
                  <a:schemeClr val="tx2">
                    <a:lumMod val="10000"/>
                  </a:schemeClr>
                </a:solidFill>
              </a:rPr>
              <a:t>CURSO</a:t>
            </a:r>
            <a:endParaRPr lang="es-MX" sz="2000" dirty="0">
              <a:solidFill>
                <a:schemeClr val="tx2">
                  <a:lumMod val="10000"/>
                </a:schemeClr>
              </a:solidFill>
            </a:endParaRPr>
          </a:p>
        </p:txBody>
      </p:sp>
      <p:sp>
        <p:nvSpPr>
          <p:cNvPr id="5" name="4 Rectángulo"/>
          <p:cNvSpPr/>
          <p:nvPr/>
        </p:nvSpPr>
        <p:spPr>
          <a:xfrm>
            <a:off x="2267744" y="548680"/>
            <a:ext cx="6130056" cy="4247317"/>
          </a:xfrm>
          <a:prstGeom prst="rect">
            <a:avLst/>
          </a:prstGeom>
        </p:spPr>
        <p:txBody>
          <a:bodyPr wrap="square">
            <a:spAutoFit/>
          </a:bodyPr>
          <a:lstStyle/>
          <a:p>
            <a:pPr algn="just"/>
            <a:r>
              <a:rPr lang="es-MX" dirty="0" smtClean="0"/>
              <a:t>Este curso cobra </a:t>
            </a:r>
            <a:r>
              <a:rPr lang="es-MX" dirty="0"/>
              <a:t>relevancia en </a:t>
            </a:r>
            <a:r>
              <a:rPr lang="es-MX" dirty="0" smtClean="0"/>
              <a:t>el currículum </a:t>
            </a:r>
            <a:r>
              <a:rPr lang="es-MX" dirty="0"/>
              <a:t>de la Licenciatura en Educación Preescolar, porque favorece el</a:t>
            </a:r>
          </a:p>
          <a:p>
            <a:pPr algn="just"/>
            <a:r>
              <a:rPr lang="es-MX" dirty="0"/>
              <a:t>desarrollo de las competencias socioemocionales de los futuros docentes y </a:t>
            </a:r>
            <a:r>
              <a:rPr lang="es-MX" dirty="0" smtClean="0"/>
              <a:t>los habilita </a:t>
            </a:r>
            <a:r>
              <a:rPr lang="es-MX" dirty="0"/>
              <a:t>para promover las competencias socioemocionales de niños y niñas, </a:t>
            </a:r>
            <a:r>
              <a:rPr lang="es-MX" dirty="0" smtClean="0"/>
              <a:t>a través </a:t>
            </a:r>
            <a:r>
              <a:rPr lang="es-MX" dirty="0"/>
              <a:t>de su práctica docente. </a:t>
            </a:r>
            <a:endParaRPr lang="es-MX" dirty="0" smtClean="0"/>
          </a:p>
          <a:p>
            <a:pPr algn="just"/>
            <a:endParaRPr lang="es-MX" dirty="0"/>
          </a:p>
          <a:p>
            <a:pPr algn="just"/>
            <a:r>
              <a:rPr lang="es-MX" dirty="0" smtClean="0"/>
              <a:t>Se </a:t>
            </a:r>
            <a:r>
              <a:rPr lang="es-MX" dirty="0"/>
              <a:t>retoman y profundizan los aspectos del curso de Desarrollo </a:t>
            </a:r>
            <a:r>
              <a:rPr lang="es-MX" dirty="0" smtClean="0"/>
              <a:t>y aprendizaje</a:t>
            </a:r>
            <a:r>
              <a:rPr lang="es-MX" dirty="0"/>
              <a:t>, pues provee al estudiantado de fundamentos </a:t>
            </a:r>
            <a:r>
              <a:rPr lang="es-MX" dirty="0" smtClean="0"/>
              <a:t>teórico-prácticos sobre </a:t>
            </a:r>
            <a:r>
              <a:rPr lang="es-MX" dirty="0"/>
              <a:t>el desarrollo socioemocional de niñas y niños, que les </a:t>
            </a:r>
            <a:r>
              <a:rPr lang="es-MX" dirty="0" smtClean="0"/>
              <a:t>permitirán comprender </a:t>
            </a:r>
            <a:r>
              <a:rPr lang="es-MX" dirty="0"/>
              <a:t>mejor su conducta, y diseñar estrategias de enseñanza </a:t>
            </a:r>
            <a:r>
              <a:rPr lang="es-MX" dirty="0" smtClean="0"/>
              <a:t>y aprendizaje </a:t>
            </a:r>
            <a:r>
              <a:rPr lang="es-MX" dirty="0"/>
              <a:t>que fomente un clima del aula positivo, que posibilite regular </a:t>
            </a:r>
            <a:r>
              <a:rPr lang="es-MX" dirty="0" smtClean="0"/>
              <a:t>las emociones</a:t>
            </a:r>
            <a:r>
              <a:rPr lang="es-MX" dirty="0"/>
              <a:t>, para favorecer el aprendizaje y establecer relaciones </a:t>
            </a:r>
            <a:r>
              <a:rPr lang="es-MX" dirty="0" smtClean="0"/>
              <a:t>constructivas entre </a:t>
            </a:r>
            <a:r>
              <a:rPr lang="es-MX" dirty="0"/>
              <a:t>sí.</a:t>
            </a:r>
          </a:p>
        </p:txBody>
      </p:sp>
    </p:spTree>
    <p:extLst>
      <p:ext uri="{BB962C8B-B14F-4D97-AF65-F5344CB8AC3E}">
        <p14:creationId xmlns:p14="http://schemas.microsoft.com/office/powerpoint/2010/main" val="13887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449"/>
            <a:ext cx="9036496" cy="645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71600" y="836712"/>
            <a:ext cx="7416824" cy="4801314"/>
          </a:xfrm>
          <a:prstGeom prst="rect">
            <a:avLst/>
          </a:prstGeom>
        </p:spPr>
        <p:txBody>
          <a:bodyPr wrap="square">
            <a:spAutoFit/>
          </a:bodyPr>
          <a:lstStyle/>
          <a:p>
            <a:pPr algn="just"/>
            <a:r>
              <a:rPr lang="es-MX" dirty="0"/>
              <a:t>Se espera que, a través de las diversas actividades de aprendizaje </a:t>
            </a:r>
            <a:r>
              <a:rPr lang="es-MX" dirty="0" smtClean="0"/>
              <a:t>los estudiantes </a:t>
            </a:r>
            <a:r>
              <a:rPr lang="es-MX" dirty="0"/>
              <a:t>normalistas:</a:t>
            </a:r>
          </a:p>
          <a:p>
            <a:pPr marL="342900" indent="-342900" algn="just">
              <a:buFontTx/>
              <a:buChar char="-"/>
            </a:pPr>
            <a:r>
              <a:rPr lang="es-MX" dirty="0" smtClean="0"/>
              <a:t>Valoren </a:t>
            </a:r>
            <a:r>
              <a:rPr lang="es-MX" dirty="0"/>
              <a:t>la importancia de la Educación Socioemocional desde el </a:t>
            </a:r>
            <a:r>
              <a:rPr lang="es-MX" dirty="0" smtClean="0"/>
              <a:t>aspecto científico</a:t>
            </a:r>
            <a:r>
              <a:rPr lang="es-MX" dirty="0"/>
              <a:t>, educativo y desde su propia </a:t>
            </a:r>
            <a:r>
              <a:rPr lang="es-MX" dirty="0" smtClean="0"/>
              <a:t>experiencia.</a:t>
            </a:r>
          </a:p>
          <a:p>
            <a:pPr marL="342900" indent="-342900" algn="just">
              <a:buFontTx/>
              <a:buChar char="-"/>
            </a:pPr>
            <a:r>
              <a:rPr lang="es-MX" dirty="0" smtClean="0"/>
              <a:t>Desarrolle </a:t>
            </a:r>
            <a:r>
              <a:rPr lang="es-MX" dirty="0"/>
              <a:t>sus propias capacidades para conocer y regular sus</a:t>
            </a:r>
          </a:p>
          <a:p>
            <a:pPr algn="just"/>
            <a:r>
              <a:rPr lang="es-MX" dirty="0"/>
              <a:t>emociones, establecer relaciones con sus colegas basadas en la </a:t>
            </a:r>
            <a:r>
              <a:rPr lang="es-MX" dirty="0" smtClean="0"/>
              <a:t>empatía y </a:t>
            </a:r>
            <a:r>
              <a:rPr lang="es-MX" dirty="0"/>
              <a:t>la colaboración, tomar decisiones responsables y perseverar ante </a:t>
            </a:r>
            <a:r>
              <a:rPr lang="es-MX" dirty="0" smtClean="0"/>
              <a:t>las dificultades.</a:t>
            </a:r>
          </a:p>
          <a:p>
            <a:pPr marL="285750" indent="-285750" algn="just">
              <a:buFontTx/>
              <a:buChar char="-"/>
            </a:pPr>
            <a:r>
              <a:rPr lang="es-MX" dirty="0" smtClean="0"/>
              <a:t>Comprenda </a:t>
            </a:r>
            <a:r>
              <a:rPr lang="es-MX" dirty="0"/>
              <a:t>el proceso de desarrollo socioemocional en la </a:t>
            </a:r>
            <a:r>
              <a:rPr lang="es-MX" dirty="0" smtClean="0"/>
              <a:t>primera infancia.</a:t>
            </a:r>
          </a:p>
          <a:p>
            <a:pPr marL="285750" indent="-285750" algn="just">
              <a:buFontTx/>
              <a:buChar char="-"/>
            </a:pPr>
            <a:r>
              <a:rPr lang="es-MX" dirty="0" smtClean="0"/>
              <a:t>Analice </a:t>
            </a:r>
            <a:r>
              <a:rPr lang="es-MX" dirty="0"/>
              <a:t>evidencia que le permita evaluar aspectos </a:t>
            </a:r>
            <a:r>
              <a:rPr lang="es-MX" dirty="0" smtClean="0"/>
              <a:t>   socioemocionales del clima </a:t>
            </a:r>
            <a:r>
              <a:rPr lang="es-MX" dirty="0"/>
              <a:t>del aula y del desarrollo </a:t>
            </a:r>
            <a:r>
              <a:rPr lang="es-MX" dirty="0" smtClean="0"/>
              <a:t>socioemocional.</a:t>
            </a:r>
          </a:p>
          <a:p>
            <a:pPr algn="just"/>
            <a:r>
              <a:rPr lang="es-MX" dirty="0"/>
              <a:t> </a:t>
            </a:r>
            <a:r>
              <a:rPr lang="es-MX" dirty="0" smtClean="0"/>
              <a:t>                     - Utilice </a:t>
            </a:r>
            <a:r>
              <a:rPr lang="es-MX" dirty="0"/>
              <a:t>diferentes estrategias de educación socioemocional </a:t>
            </a:r>
          </a:p>
          <a:p>
            <a:pPr algn="just"/>
            <a:r>
              <a:rPr lang="es-MX" dirty="0"/>
              <a:t>                         para promover un clima del aula positivo e incluyente</a:t>
            </a:r>
            <a:r>
              <a:rPr lang="es-MX" dirty="0" smtClean="0"/>
              <a:t>, y </a:t>
            </a:r>
            <a:endParaRPr lang="es-MX" dirty="0"/>
          </a:p>
          <a:p>
            <a:pPr algn="just"/>
            <a:r>
              <a:rPr lang="es-MX" dirty="0"/>
              <a:t>                         promover el desarrollo socioemocional de sus </a:t>
            </a:r>
            <a:r>
              <a:rPr lang="es-MX" dirty="0" smtClean="0"/>
              <a:t>futuros</a:t>
            </a:r>
          </a:p>
          <a:p>
            <a:pPr algn="just"/>
            <a:r>
              <a:rPr lang="es-MX" dirty="0"/>
              <a:t>                         estudiantes.</a:t>
            </a:r>
          </a:p>
          <a:p>
            <a:endParaRPr lang="es-MX" dirty="0"/>
          </a:p>
        </p:txBody>
      </p:sp>
    </p:spTree>
    <p:extLst>
      <p:ext uri="{BB962C8B-B14F-4D97-AF65-F5344CB8AC3E}">
        <p14:creationId xmlns:p14="http://schemas.microsoft.com/office/powerpoint/2010/main" val="407202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1628800"/>
            <a:ext cx="6120679" cy="5040560"/>
          </a:xfrm>
        </p:spPr>
        <p:txBody>
          <a:bodyPr>
            <a:normAutofit/>
          </a:bodyPr>
          <a:lstStyle/>
          <a:p>
            <a:pPr algn="just"/>
            <a:r>
              <a:rPr lang="es-MX" sz="2400" b="1" dirty="0" smtClean="0"/>
              <a:t>Soluciona </a:t>
            </a:r>
            <a:r>
              <a:rPr lang="es-MX" sz="2400" b="1" dirty="0"/>
              <a:t>problemas y toma decisiones utilizando su pensamiento </a:t>
            </a:r>
            <a:r>
              <a:rPr lang="es-MX" sz="2400" b="1" dirty="0" smtClean="0"/>
              <a:t>crítico y </a:t>
            </a:r>
            <a:r>
              <a:rPr lang="es-MX" sz="2400" b="1" dirty="0"/>
              <a:t>creativo.</a:t>
            </a:r>
          </a:p>
          <a:p>
            <a:pPr algn="just"/>
            <a:r>
              <a:rPr lang="es-MX" sz="2400" b="1" dirty="0" smtClean="0"/>
              <a:t>Aprende </a:t>
            </a:r>
            <a:r>
              <a:rPr lang="es-MX" sz="2400" b="1" dirty="0"/>
              <a:t>de manera autónoma y muestra iniciativa para auto-regularse </a:t>
            </a:r>
            <a:r>
              <a:rPr lang="es-MX" sz="2400" b="1" dirty="0" smtClean="0"/>
              <a:t>y fortalecer </a:t>
            </a:r>
            <a:r>
              <a:rPr lang="es-MX" sz="2400" b="1" dirty="0"/>
              <a:t>su desarrollo personal.</a:t>
            </a:r>
          </a:p>
          <a:p>
            <a:pPr algn="just"/>
            <a:r>
              <a:rPr lang="es-MX" sz="2400" b="1" dirty="0" smtClean="0"/>
              <a:t>Utiliza </a:t>
            </a:r>
            <a:r>
              <a:rPr lang="es-MX" sz="2400" b="1" dirty="0"/>
              <a:t>las tecnologías de la información y la comunicación de </a:t>
            </a:r>
            <a:r>
              <a:rPr lang="es-MX" sz="2400" b="1" dirty="0" smtClean="0"/>
              <a:t>manera crítica.</a:t>
            </a:r>
            <a:endParaRPr lang="es-MX" sz="2400" b="1" dirty="0"/>
          </a:p>
          <a:p>
            <a:pPr algn="just"/>
            <a:r>
              <a:rPr lang="es-MX" sz="2400" b="1" dirty="0" smtClean="0"/>
              <a:t>Aplica </a:t>
            </a:r>
            <a:r>
              <a:rPr lang="es-MX" sz="2400" b="1" dirty="0"/>
              <a:t>sus habilidades lingüísticas y comunicativas en diversos </a:t>
            </a:r>
            <a:r>
              <a:rPr lang="es-MX" sz="2400" b="1" dirty="0" smtClean="0"/>
              <a:t>contextos.</a:t>
            </a:r>
            <a:endParaRPr lang="es-MX" sz="2400" b="1" dirty="0"/>
          </a:p>
        </p:txBody>
      </p:sp>
      <p:sp>
        <p:nvSpPr>
          <p:cNvPr id="3" name="2 Título"/>
          <p:cNvSpPr>
            <a:spLocks noGrp="1"/>
          </p:cNvSpPr>
          <p:nvPr>
            <p:ph type="title"/>
          </p:nvPr>
        </p:nvSpPr>
        <p:spPr>
          <a:xfrm>
            <a:off x="381000" y="355847"/>
            <a:ext cx="8151440" cy="1054394"/>
          </a:xfrm>
        </p:spPr>
        <p:txBody>
          <a:bodyPr/>
          <a:lstStyle/>
          <a:p>
            <a:r>
              <a:rPr lang="es-MX" dirty="0" smtClean="0">
                <a:solidFill>
                  <a:srgbClr val="000000"/>
                </a:solidFill>
              </a:rPr>
              <a:t>competencias </a:t>
            </a:r>
            <a:r>
              <a:rPr lang="es-MX" dirty="0">
                <a:solidFill>
                  <a:srgbClr val="000000"/>
                </a:solidFill>
              </a:rPr>
              <a:t>del perfil de egreso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060848"/>
            <a:ext cx="25202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099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down)">
                                      <p:cBhvr>
                                        <p:cTn id="79" dur="580">
                                          <p:stCondLst>
                                            <p:cond delay="0"/>
                                          </p:stCondLst>
                                        </p:cTn>
                                        <p:tgtEl>
                                          <p:spTgt spid="2">
                                            <p:txEl>
                                              <p:pRg st="3" end="3"/>
                                            </p:txEl>
                                          </p:spTgt>
                                        </p:tgtEl>
                                      </p:cBhvr>
                                    </p:animEffect>
                                    <p:anim calcmode="lin" valueType="num">
                                      <p:cBhvr>
                                        <p:cTn id="8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3" end="3"/>
                                            </p:txEl>
                                          </p:spTgt>
                                        </p:tgtEl>
                                      </p:cBhvr>
                                      <p:to x="100000" y="60000"/>
                                    </p:animScale>
                                    <p:animScale>
                                      <p:cBhvr>
                                        <p:cTn id="86" dur="166" decel="50000">
                                          <p:stCondLst>
                                            <p:cond delay="676"/>
                                          </p:stCondLst>
                                        </p:cTn>
                                        <p:tgtEl>
                                          <p:spTgt spid="2">
                                            <p:txEl>
                                              <p:pRg st="3" end="3"/>
                                            </p:txEl>
                                          </p:spTgt>
                                        </p:tgtEl>
                                      </p:cBhvr>
                                      <p:to x="100000" y="100000"/>
                                    </p:animScale>
                                    <p:animScale>
                                      <p:cBhvr>
                                        <p:cTn id="87" dur="26">
                                          <p:stCondLst>
                                            <p:cond delay="1312"/>
                                          </p:stCondLst>
                                        </p:cTn>
                                        <p:tgtEl>
                                          <p:spTgt spid="2">
                                            <p:txEl>
                                              <p:pRg st="3" end="3"/>
                                            </p:txEl>
                                          </p:spTgt>
                                        </p:tgtEl>
                                      </p:cBhvr>
                                      <p:to x="100000" y="80000"/>
                                    </p:animScale>
                                    <p:animScale>
                                      <p:cBhvr>
                                        <p:cTn id="88" dur="166" decel="50000">
                                          <p:stCondLst>
                                            <p:cond delay="1338"/>
                                          </p:stCondLst>
                                        </p:cTn>
                                        <p:tgtEl>
                                          <p:spTgt spid="2">
                                            <p:txEl>
                                              <p:pRg st="3" end="3"/>
                                            </p:txEl>
                                          </p:spTgt>
                                        </p:tgtEl>
                                      </p:cBhvr>
                                      <p:to x="100000" y="100000"/>
                                    </p:animScale>
                                    <p:animScale>
                                      <p:cBhvr>
                                        <p:cTn id="89" dur="26">
                                          <p:stCondLst>
                                            <p:cond delay="1642"/>
                                          </p:stCondLst>
                                        </p:cTn>
                                        <p:tgtEl>
                                          <p:spTgt spid="2">
                                            <p:txEl>
                                              <p:pRg st="3" end="3"/>
                                            </p:txEl>
                                          </p:spTgt>
                                        </p:tgtEl>
                                      </p:cBhvr>
                                      <p:to x="100000" y="90000"/>
                                    </p:animScale>
                                    <p:animScale>
                                      <p:cBhvr>
                                        <p:cTn id="90" dur="166" decel="50000">
                                          <p:stCondLst>
                                            <p:cond delay="1668"/>
                                          </p:stCondLst>
                                        </p:cTn>
                                        <p:tgtEl>
                                          <p:spTgt spid="2">
                                            <p:txEl>
                                              <p:pRg st="3" end="3"/>
                                            </p:txEl>
                                          </p:spTgt>
                                        </p:tgtEl>
                                      </p:cBhvr>
                                      <p:to x="100000" y="100000"/>
                                    </p:animScale>
                                    <p:animScale>
                                      <p:cBhvr>
                                        <p:cTn id="91" dur="26">
                                          <p:stCondLst>
                                            <p:cond delay="1808"/>
                                          </p:stCondLst>
                                        </p:cTn>
                                        <p:tgtEl>
                                          <p:spTgt spid="2">
                                            <p:txEl>
                                              <p:pRg st="3" end="3"/>
                                            </p:txEl>
                                          </p:spTgt>
                                        </p:tgtEl>
                                      </p:cBhvr>
                                      <p:to x="100000" y="95000"/>
                                    </p:animScale>
                                    <p:animScale>
                                      <p:cBhvr>
                                        <p:cTn id="9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628800"/>
            <a:ext cx="8407893" cy="5040560"/>
          </a:xfrm>
        </p:spPr>
        <p:txBody>
          <a:bodyPr>
            <a:normAutofit/>
          </a:bodyPr>
          <a:lstStyle/>
          <a:p>
            <a:r>
              <a:rPr lang="es-MX" dirty="0"/>
              <a:t>Plantea las necesidades formativas de los alumnos de acuerdo </a:t>
            </a:r>
            <a:r>
              <a:rPr lang="es-MX" dirty="0" smtClean="0"/>
              <a:t>con sus </a:t>
            </a:r>
            <a:r>
              <a:rPr lang="es-MX" dirty="0"/>
              <a:t>procesos de desarrollo y de aprendizaje, con base en los </a:t>
            </a:r>
            <a:r>
              <a:rPr lang="es-MX" dirty="0" smtClean="0"/>
              <a:t>nuevos enfoques </a:t>
            </a:r>
            <a:r>
              <a:rPr lang="es-MX" dirty="0"/>
              <a:t>pedagógicos</a:t>
            </a:r>
            <a:r>
              <a:rPr lang="es-MX" dirty="0" smtClean="0"/>
              <a:t>.</a:t>
            </a:r>
          </a:p>
          <a:p>
            <a:endParaRPr lang="es-MX" dirty="0" smtClean="0"/>
          </a:p>
          <a:p>
            <a:r>
              <a:rPr lang="es-MX" dirty="0" smtClean="0"/>
              <a:t>Elabora </a:t>
            </a:r>
            <a:r>
              <a:rPr lang="es-MX" dirty="0"/>
              <a:t>diagnósticos de los intereses, motivaciones y </a:t>
            </a:r>
            <a:r>
              <a:rPr lang="es-MX" dirty="0" smtClean="0"/>
              <a:t>necesidades formativas </a:t>
            </a:r>
            <a:r>
              <a:rPr lang="es-MX" dirty="0"/>
              <a:t>de los alumnos para organizar las actividades </a:t>
            </a:r>
            <a:r>
              <a:rPr lang="es-MX" dirty="0" smtClean="0"/>
              <a:t>de aprendizaje</a:t>
            </a:r>
            <a:r>
              <a:rPr lang="es-MX" dirty="0"/>
              <a:t>, así como las adecuaciones curriculares y </a:t>
            </a:r>
            <a:r>
              <a:rPr lang="es-MX" dirty="0" smtClean="0"/>
              <a:t>didácticas pertinentes</a:t>
            </a:r>
            <a:r>
              <a:rPr lang="es-MX" dirty="0"/>
              <a:t>.</a:t>
            </a:r>
          </a:p>
          <a:p>
            <a:endParaRPr lang="es-MX" dirty="0" smtClean="0"/>
          </a:p>
          <a:p>
            <a:r>
              <a:rPr lang="es-MX" dirty="0" smtClean="0"/>
              <a:t> </a:t>
            </a:r>
            <a:r>
              <a:rPr lang="es-MX" dirty="0"/>
              <a:t>Emplea los medios tecnológicos y las fuentes de información</a:t>
            </a:r>
          </a:p>
          <a:p>
            <a:pPr marL="45720" indent="0">
              <a:buNone/>
            </a:pPr>
            <a:r>
              <a:rPr lang="es-MX" dirty="0" smtClean="0"/>
              <a:t>    científica </a:t>
            </a:r>
            <a:r>
              <a:rPr lang="es-MX" dirty="0"/>
              <a:t>disponibles para mantenerse actualizado respecto </a:t>
            </a:r>
            <a:r>
              <a:rPr lang="es-MX" dirty="0" smtClean="0"/>
              <a:t>    a los diversos </a:t>
            </a:r>
            <a:r>
              <a:rPr lang="es-MX" dirty="0"/>
              <a:t>campos de conocimiento que intervienen en su </a:t>
            </a:r>
            <a:r>
              <a:rPr lang="es-MX" dirty="0" smtClean="0"/>
              <a:t>trabajo docente</a:t>
            </a:r>
            <a:r>
              <a:rPr lang="es-MX" dirty="0"/>
              <a:t>.</a:t>
            </a:r>
          </a:p>
          <a:p>
            <a:pPr marL="45720" indent="0">
              <a:buNone/>
            </a:pPr>
            <a:endParaRPr lang="es-MX" b="1" dirty="0"/>
          </a:p>
        </p:txBody>
      </p:sp>
      <p:sp>
        <p:nvSpPr>
          <p:cNvPr id="3" name="2 Título"/>
          <p:cNvSpPr>
            <a:spLocks noGrp="1"/>
          </p:cNvSpPr>
          <p:nvPr>
            <p:ph type="title"/>
          </p:nvPr>
        </p:nvSpPr>
        <p:spPr>
          <a:xfrm>
            <a:off x="381000" y="355847"/>
            <a:ext cx="4767064" cy="1054394"/>
          </a:xfrm>
        </p:spPr>
        <p:txBody>
          <a:bodyPr/>
          <a:lstStyle/>
          <a:p>
            <a:r>
              <a:rPr lang="es-MX" dirty="0">
                <a:solidFill>
                  <a:srgbClr val="000000"/>
                </a:solidFill>
              </a:rPr>
              <a:t>Competencias </a:t>
            </a:r>
            <a:r>
              <a:rPr lang="es-MX" dirty="0" smtClean="0">
                <a:solidFill>
                  <a:srgbClr val="000000"/>
                </a:solidFill>
              </a:rPr>
              <a:t/>
            </a:r>
            <a:br>
              <a:rPr lang="es-MX" dirty="0" smtClean="0">
                <a:solidFill>
                  <a:srgbClr val="000000"/>
                </a:solidFill>
              </a:rPr>
            </a:br>
            <a:r>
              <a:rPr lang="es-MX" dirty="0" smtClean="0">
                <a:solidFill>
                  <a:srgbClr val="000000"/>
                </a:solidFill>
              </a:rPr>
              <a:t>del curso</a:t>
            </a:r>
            <a:endParaRPr lang="es-MX" dirty="0">
              <a:solidFill>
                <a:srgbClr val="00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60648"/>
            <a:ext cx="3833529" cy="125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318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628800"/>
            <a:ext cx="8407893" cy="5040560"/>
          </a:xfrm>
        </p:spPr>
        <p:txBody>
          <a:bodyPr>
            <a:normAutofit/>
          </a:bodyPr>
          <a:lstStyle/>
          <a:p>
            <a:endParaRPr lang="es-MX" dirty="0" smtClean="0"/>
          </a:p>
          <a:p>
            <a:r>
              <a:rPr lang="es-MX" dirty="0"/>
              <a:t> Usa los resultados de la investigación para profundizar en el conocimiento y los procesos de aprendizaje de sus alumnos</a:t>
            </a:r>
          </a:p>
          <a:p>
            <a:endParaRPr lang="es-MX" dirty="0" smtClean="0"/>
          </a:p>
          <a:p>
            <a:r>
              <a:rPr lang="es-MX" dirty="0" smtClean="0"/>
              <a:t>Selecciona </a:t>
            </a:r>
            <a:r>
              <a:rPr lang="es-MX" dirty="0"/>
              <a:t>estrategias que favorecen el desarrollo intelectual,</a:t>
            </a:r>
          </a:p>
          <a:p>
            <a:pPr marL="45720" indent="0">
              <a:buNone/>
            </a:pPr>
            <a:r>
              <a:rPr lang="es-MX" dirty="0" smtClean="0"/>
              <a:t> físico</a:t>
            </a:r>
            <a:r>
              <a:rPr lang="es-MX" dirty="0"/>
              <a:t>, social y emocional de los alumnos para procurar el logro </a:t>
            </a:r>
            <a:r>
              <a:rPr lang="es-MX" dirty="0" smtClean="0"/>
              <a:t>    de los </a:t>
            </a:r>
            <a:r>
              <a:rPr lang="es-MX" dirty="0"/>
              <a:t>aprendizajes</a:t>
            </a:r>
            <a:r>
              <a:rPr lang="es-MX" dirty="0" smtClean="0"/>
              <a:t>.</a:t>
            </a:r>
          </a:p>
          <a:p>
            <a:pPr marL="45720" indent="0">
              <a:buNone/>
            </a:pPr>
            <a:endParaRPr lang="es-MX" dirty="0"/>
          </a:p>
          <a:p>
            <a:pPr marL="45720" indent="0">
              <a:buNone/>
            </a:pPr>
            <a:endParaRPr lang="es-MX" dirty="0"/>
          </a:p>
          <a:p>
            <a:r>
              <a:rPr lang="es-MX" dirty="0" smtClean="0"/>
              <a:t> </a:t>
            </a:r>
            <a:r>
              <a:rPr lang="es-MX" dirty="0"/>
              <a:t>Incorpora los recursos y medios didácticos idóneos para </a:t>
            </a:r>
            <a:r>
              <a:rPr lang="es-MX" dirty="0" smtClean="0"/>
              <a:t>favorecer el </a:t>
            </a:r>
            <a:r>
              <a:rPr lang="es-MX" dirty="0"/>
              <a:t>aprendizaje de acuerdo con el conocimiento de los procesos </a:t>
            </a:r>
            <a:r>
              <a:rPr lang="es-MX" dirty="0" smtClean="0"/>
              <a:t>de desarrollo </a:t>
            </a:r>
            <a:r>
              <a:rPr lang="es-MX" dirty="0"/>
              <a:t>cognitivo y socioemocional de los alumnos.</a:t>
            </a:r>
            <a:endParaRPr lang="es-MX" b="1" dirty="0"/>
          </a:p>
        </p:txBody>
      </p:sp>
      <p:sp>
        <p:nvSpPr>
          <p:cNvPr id="3" name="2 Título"/>
          <p:cNvSpPr>
            <a:spLocks noGrp="1"/>
          </p:cNvSpPr>
          <p:nvPr>
            <p:ph type="title"/>
          </p:nvPr>
        </p:nvSpPr>
        <p:spPr>
          <a:xfrm>
            <a:off x="381000" y="355847"/>
            <a:ext cx="4767064" cy="1054394"/>
          </a:xfrm>
        </p:spPr>
        <p:txBody>
          <a:bodyPr/>
          <a:lstStyle/>
          <a:p>
            <a:r>
              <a:rPr lang="es-MX" dirty="0">
                <a:solidFill>
                  <a:srgbClr val="000000"/>
                </a:solidFill>
              </a:rPr>
              <a:t>Competencias </a:t>
            </a:r>
            <a:r>
              <a:rPr lang="es-MX" dirty="0" smtClean="0">
                <a:solidFill>
                  <a:srgbClr val="000000"/>
                </a:solidFill>
              </a:rPr>
              <a:t/>
            </a:r>
            <a:br>
              <a:rPr lang="es-MX" dirty="0" smtClean="0">
                <a:solidFill>
                  <a:srgbClr val="000000"/>
                </a:solidFill>
              </a:rPr>
            </a:br>
            <a:r>
              <a:rPr lang="es-MX" dirty="0" smtClean="0">
                <a:solidFill>
                  <a:srgbClr val="000000"/>
                </a:solidFill>
              </a:rPr>
              <a:t>del curso</a:t>
            </a:r>
            <a:endParaRPr lang="es-MX" dirty="0">
              <a:solidFill>
                <a:srgbClr val="00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60648"/>
            <a:ext cx="3833529" cy="125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300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heel(1)">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5">
      <a:dk1>
        <a:srgbClr val="FF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507</TotalTime>
  <Words>862</Words>
  <Application>Microsoft Office PowerPoint</Application>
  <PresentationFormat>Presentación en pantalla (4:3)</PresentationFormat>
  <Paragraphs>100</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Cuadrícula</vt:lpstr>
      <vt:lpstr>CURSO: EDUCACIÓN SOCIOEMOCIONAL  TERCER semestre   4 hrs.    4.5 Créditos  Trayecto Formativo:   Bases teórico metodológicas para la enseñanza  </vt:lpstr>
      <vt:lpstr>Propósito GENERAL </vt:lpstr>
      <vt:lpstr> Cursos que anteceden </vt:lpstr>
      <vt:lpstr>Curso Consecuente </vt:lpstr>
      <vt:lpstr>Presentación de PowerPoint</vt:lpstr>
      <vt:lpstr>Presentación de PowerPoint</vt:lpstr>
      <vt:lpstr>competencias del perfil de egreso </vt:lpstr>
      <vt:lpstr>Competencias  del curso</vt:lpstr>
      <vt:lpstr>Competencias  del curso</vt:lpstr>
      <vt:lpstr>Estructura DEL CURSO</vt:lpstr>
      <vt:lpstr>Estructura DEL CURSO</vt:lpstr>
      <vt:lpstr>Criterios de evaluación </vt:lpstr>
      <vt:lpstr>Criterios de evaluación </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Proyectos de Intervención  Socioeducativa.  Sexto semestre   6 hrs. 6.75 Créditos  Trayecto Formativo:   Practica Profesional</dc:title>
  <dc:creator>José Reyes Banda</dc:creator>
  <cp:lastModifiedBy>José Reyes Banda</cp:lastModifiedBy>
  <cp:revision>51</cp:revision>
  <dcterms:created xsi:type="dcterms:W3CDTF">2020-01-26T19:29:45Z</dcterms:created>
  <dcterms:modified xsi:type="dcterms:W3CDTF">2020-09-22T21:52:43Z</dcterms:modified>
</cp:coreProperties>
</file>