
<file path=[Content_Types].xml><?xml version="1.0" encoding="utf-8"?>
<Types xmlns="http://schemas.openxmlformats.org/package/2006/content-types">
  <Default Extension="png" ContentType="image/png"/>
  <Default Extension="wma" ContentType="audio/x-ms-wm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56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919D8-FCD9-4C51-BB66-EB4922883717}" type="datetimeFigureOut">
              <a:rPr lang="es-ES" smtClean="0"/>
              <a:t>23/10/2020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4B2ED-3D48-4526-A473-0564DBBA08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6911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919D8-FCD9-4C51-BB66-EB4922883717}" type="datetimeFigureOut">
              <a:rPr lang="es-ES" smtClean="0"/>
              <a:t>23/10/2020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4B2ED-3D48-4526-A473-0564DBBA08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2881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919D8-FCD9-4C51-BB66-EB4922883717}" type="datetimeFigureOut">
              <a:rPr lang="es-ES" smtClean="0"/>
              <a:t>23/10/2020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4B2ED-3D48-4526-A473-0564DBBA08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067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919D8-FCD9-4C51-BB66-EB4922883717}" type="datetimeFigureOut">
              <a:rPr lang="es-ES" smtClean="0"/>
              <a:t>23/10/2020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4B2ED-3D48-4526-A473-0564DBBA08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7869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919D8-FCD9-4C51-BB66-EB4922883717}" type="datetimeFigureOut">
              <a:rPr lang="es-ES" smtClean="0"/>
              <a:t>23/10/2020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4B2ED-3D48-4526-A473-0564DBBA08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2309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919D8-FCD9-4C51-BB66-EB4922883717}" type="datetimeFigureOut">
              <a:rPr lang="es-ES" smtClean="0"/>
              <a:t>23/10/2020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4B2ED-3D48-4526-A473-0564DBBA08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5676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919D8-FCD9-4C51-BB66-EB4922883717}" type="datetimeFigureOut">
              <a:rPr lang="es-ES" smtClean="0"/>
              <a:t>23/10/2020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4B2ED-3D48-4526-A473-0564DBBA08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6553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919D8-FCD9-4C51-BB66-EB4922883717}" type="datetimeFigureOut">
              <a:rPr lang="es-ES" smtClean="0"/>
              <a:t>23/10/2020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4B2ED-3D48-4526-A473-0564DBBA08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9311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919D8-FCD9-4C51-BB66-EB4922883717}" type="datetimeFigureOut">
              <a:rPr lang="es-ES" smtClean="0"/>
              <a:t>23/10/2020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4B2ED-3D48-4526-A473-0564DBBA08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64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919D8-FCD9-4C51-BB66-EB4922883717}" type="datetimeFigureOut">
              <a:rPr lang="es-ES" smtClean="0"/>
              <a:t>23/10/2020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4B2ED-3D48-4526-A473-0564DBBA08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7156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919D8-FCD9-4C51-BB66-EB4922883717}" type="datetimeFigureOut">
              <a:rPr lang="es-ES" smtClean="0"/>
              <a:t>23/10/2020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4B2ED-3D48-4526-A473-0564DBBA08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040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919D8-FCD9-4C51-BB66-EB4922883717}" type="datetimeFigureOut">
              <a:rPr lang="es-ES" smtClean="0"/>
              <a:t>23/10/2020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4B2ED-3D48-4526-A473-0564DBBA08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1421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audio" Target="../media/media4.wma"/><Relationship Id="rId3" Type="http://schemas.microsoft.com/office/2007/relationships/media" Target="../media/media2.wma"/><Relationship Id="rId7" Type="http://schemas.microsoft.com/office/2007/relationships/media" Target="../media/media4.wma"/><Relationship Id="rId2" Type="http://schemas.openxmlformats.org/officeDocument/2006/relationships/audio" Target="../media/media1.wma"/><Relationship Id="rId1" Type="http://schemas.microsoft.com/office/2007/relationships/media" Target="../media/media1.wma"/><Relationship Id="rId6" Type="http://schemas.openxmlformats.org/officeDocument/2006/relationships/audio" Target="../media/media3.wma"/><Relationship Id="rId5" Type="http://schemas.microsoft.com/office/2007/relationships/media" Target="../media/media3.wma"/><Relationship Id="rId10" Type="http://schemas.openxmlformats.org/officeDocument/2006/relationships/image" Target="../media/image1.png"/><Relationship Id="rId4" Type="http://schemas.openxmlformats.org/officeDocument/2006/relationships/audio" Target="../media/media2.wma"/><Relationship Id="rId9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jhCEhWiKXk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3574504"/>
              </p:ext>
            </p:extLst>
          </p:nvPr>
        </p:nvGraphicFramePr>
        <p:xfrm>
          <a:off x="2187388" y="3155577"/>
          <a:ext cx="7022318" cy="2438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5166"/>
                <a:gridCol w="1755166"/>
                <a:gridCol w="1755993"/>
                <a:gridCol w="1755993"/>
              </a:tblGrid>
              <a:tr h="2438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Cup</a:t>
                      </a:r>
                      <a:endParaRPr lang="es-ES" sz="2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Luck</a:t>
                      </a:r>
                      <a:endParaRPr lang="es-ES" sz="2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Subject</a:t>
                      </a:r>
                      <a:endParaRPr lang="es-ES" sz="2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Studies 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study</a:t>
                      </a:r>
                      <a:endParaRPr lang="es-ES" sz="2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</a:t>
                      </a:r>
                      <a:endParaRPr lang="es-E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Goes</a:t>
                      </a:r>
                      <a:endParaRPr lang="es-ES" sz="2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Know</a:t>
                      </a:r>
                      <a:endParaRPr lang="es-ES" sz="2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Lonely</a:t>
                      </a:r>
                      <a:endParaRPr lang="es-ES" sz="2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Hotel</a:t>
                      </a:r>
                      <a:endParaRPr lang="es-ES" sz="2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show</a:t>
                      </a:r>
                      <a:endParaRPr lang="es-E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Girlfriend</a:t>
                      </a:r>
                      <a:endParaRPr lang="es-ES" sz="2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First</a:t>
                      </a:r>
                      <a:endParaRPr lang="es-ES" sz="2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Turn</a:t>
                      </a:r>
                      <a:endParaRPr lang="es-ES" sz="2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Learn</a:t>
                      </a:r>
                      <a:endParaRPr lang="es-ES" sz="2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early</a:t>
                      </a:r>
                      <a:endParaRPr lang="es-E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Schedule</a:t>
                      </a:r>
                      <a:endParaRPr lang="es-E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3980329" y="517103"/>
            <a:ext cx="3361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PRONUNCIATION</a:t>
            </a:r>
            <a:endParaRPr lang="es-E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317813" y="1396996"/>
            <a:ext cx="88212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These are some sounds you need to work on, some more. Listen and repeat.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Sonido grabado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0"/>
          <a:stretch>
            <a:fillRect/>
          </a:stretch>
        </p:blipFill>
        <p:spPr>
          <a:xfrm>
            <a:off x="4466664" y="2330823"/>
            <a:ext cx="609600" cy="609600"/>
          </a:xfrm>
          <a:prstGeom prst="rect">
            <a:avLst/>
          </a:prstGeom>
        </p:spPr>
      </p:pic>
      <p:pic>
        <p:nvPicPr>
          <p:cNvPr id="8" name="Sonido grabado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0"/>
          <a:stretch>
            <a:fillRect/>
          </a:stretch>
        </p:blipFill>
        <p:spPr>
          <a:xfrm>
            <a:off x="6172198" y="2290481"/>
            <a:ext cx="609600" cy="609600"/>
          </a:xfrm>
          <a:prstGeom prst="rect">
            <a:avLst/>
          </a:prstGeom>
        </p:spPr>
      </p:pic>
      <p:pic>
        <p:nvPicPr>
          <p:cNvPr id="9" name="Sonido grabado">
            <a:hlinkClick r:id="" action="ppaction://media"/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0"/>
          <a:stretch>
            <a:fillRect/>
          </a:stretch>
        </p:blipFill>
        <p:spPr>
          <a:xfrm>
            <a:off x="7996518" y="2330822"/>
            <a:ext cx="609600" cy="609600"/>
          </a:xfrm>
          <a:prstGeom prst="rect">
            <a:avLst/>
          </a:prstGeom>
        </p:spPr>
      </p:pic>
      <p:pic>
        <p:nvPicPr>
          <p:cNvPr id="10" name="Sonido grabado">
            <a:hlinkClick r:id="" action="ppaction://media"/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10"/>
          <a:stretch>
            <a:fillRect/>
          </a:stretch>
        </p:blipFill>
        <p:spPr>
          <a:xfrm>
            <a:off x="2765612" y="2330823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192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52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003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6037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 vol="80000">
                <p:cTn id="1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12027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 vol="80000">
                <p:cTn id="2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77731" y="456247"/>
            <a:ext cx="1109113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800" b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Quiz</a:t>
            </a:r>
            <a:r>
              <a:rPr lang="es-MX" sz="28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MX" sz="2800" b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instructions</a:t>
            </a:r>
            <a:endParaRPr lang="es-MX" sz="2800" b="1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x-none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Lucy</a:t>
            </a:r>
            <a:r>
              <a:rPr lang="x-none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Michael, and Sylvie are talking. Listen and check (</a:t>
            </a:r>
            <a:r>
              <a:rPr lang="x-none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 2" panose="05020102010507070707" pitchFamily="18" charset="2"/>
              </a:rPr>
              <a:t></a:t>
            </a:r>
            <a:r>
              <a:rPr lang="x-none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the correct answers. </a:t>
            </a:r>
            <a:endParaRPr lang="en-US" sz="2000" dirty="0">
              <a:solidFill>
                <a:srgbClr val="66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x-non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omplete </a:t>
            </a: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the conversations. Use the correct form of </a:t>
            </a:r>
            <a:r>
              <a:rPr lang="x-none" sz="2000" i="1" dirty="0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am, are)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x-non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ircle </a:t>
            </a: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the correct word.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Between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possessive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subject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pronouns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.(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Subject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= I,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he,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Possessive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her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his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our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its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x-non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mplete </a:t>
            </a: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the conversations. Use the simple present. </a:t>
            </a:r>
            <a:endParaRPr lang="es-MX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x-non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Write </a:t>
            </a: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the correct job in each set of sentences. </a:t>
            </a:r>
            <a:endParaRPr lang="es-MX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x-non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mplete </a:t>
            </a: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the sentences with </a:t>
            </a:r>
            <a:r>
              <a:rPr lang="x-none" sz="2000" i="1" dirty="0">
                <a:latin typeface="Arial" panose="020B0604020202020204" pitchFamily="34" charset="0"/>
                <a:cs typeface="Arial" panose="020B0604020202020204" pitchFamily="34" charset="0"/>
              </a:rPr>
              <a:t>at, in, late, on, </a:t>
            </a: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x-none" sz="2000" i="1" dirty="0">
                <a:latin typeface="Arial" panose="020B0604020202020204" pitchFamily="34" charset="0"/>
                <a:cs typeface="Arial" panose="020B0604020202020204" pitchFamily="34" charset="0"/>
              </a:rPr>
              <a:t> until</a:t>
            </a: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. Two words will not be used</a:t>
            </a:r>
            <a:r>
              <a:rPr lang="x-non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  <a:r>
              <a:rPr lang="x-non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ad </a:t>
            </a: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the email. Then check (</a:t>
            </a: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</a:t>
            </a: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) the correct answers. 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Writing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exercise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(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These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probable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subjects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Describe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school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asking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giving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opinións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describing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daily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schedules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pPr>
              <a:lnSpc>
                <a:spcPct val="150000"/>
              </a:lnSpc>
            </a:pPr>
            <a:endParaRPr lang="es-MX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43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27847" y="998021"/>
            <a:ext cx="105156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workbook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exercises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Challenge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yourself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completing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exercises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Then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see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answer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key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check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self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I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strongly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recommend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working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another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classmate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workbook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pages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are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has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answer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key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and of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file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During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exam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pay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attention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use of </a:t>
            </a: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CAPITAL LETTERS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Google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forms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exams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are case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sensitive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sometimes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send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messages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through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ESCUELA EN RED.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important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so READ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them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always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carefully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Check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ESCUELA EN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RED mail box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today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make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sure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messages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sent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4235823" y="388439"/>
            <a:ext cx="3361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latin typeface="Arial" panose="020B0604020202020204" pitchFamily="34" charset="0"/>
                <a:cs typeface="Arial" panose="020B0604020202020204" pitchFamily="34" charset="0"/>
              </a:rPr>
              <a:t>RECOMMENDATIONS</a:t>
            </a:r>
            <a:endParaRPr lang="es-E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861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4138760" y="301553"/>
            <a:ext cx="6096000" cy="62478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Oh, her eyes, </a:t>
            </a:r>
            <a:r>
              <a:rPr lang="en-US" sz="2000" b="0" i="0" u="sng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her eyes</a:t>
            </a:r>
            <a:br>
              <a:rPr lang="en-US" sz="2000" b="0" i="0" u="sng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US" sz="2000" b="0" i="0" u="sng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Make</a:t>
            </a:r>
            <a:r>
              <a:rPr lang="en-US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the stars look like they're not shining</a:t>
            </a:r>
            <a:br>
              <a:rPr lang="en-US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US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Her hair, </a:t>
            </a:r>
            <a:r>
              <a:rPr lang="en-US" sz="2000" b="0" i="0" u="sng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her hair</a:t>
            </a:r>
            <a:br>
              <a:rPr lang="en-US" sz="2000" b="0" i="0" u="sng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US" sz="2000" b="0" i="0" u="sng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Falls </a:t>
            </a:r>
            <a:r>
              <a:rPr lang="en-US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perfectly without her </a:t>
            </a:r>
            <a:r>
              <a:rPr lang="en-US" sz="2000" b="0" i="0" dirty="0" smtClean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trying</a:t>
            </a:r>
            <a:r>
              <a:rPr lang="en-US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/>
            </a:r>
            <a:br>
              <a:rPr lang="en-US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US" sz="2000" b="0" i="0" u="sng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She's</a:t>
            </a:r>
            <a:r>
              <a:rPr lang="en-US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so beautiful and </a:t>
            </a:r>
            <a:r>
              <a:rPr lang="en-US" sz="2000" b="0" i="0" u="sng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 tell </a:t>
            </a:r>
            <a:r>
              <a:rPr lang="en-US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her everyday</a:t>
            </a:r>
            <a:br>
              <a:rPr lang="en-US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US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Yeah, I know, </a:t>
            </a:r>
            <a:r>
              <a:rPr lang="en-US" sz="2000" b="0" i="0" u="sng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 know</a:t>
            </a:r>
            <a:br>
              <a:rPr lang="en-US" sz="2000" b="0" i="0" u="sng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US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When </a:t>
            </a:r>
            <a:r>
              <a:rPr lang="en-US" sz="2000" b="0" i="0" u="sng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 compliment </a:t>
            </a:r>
            <a:r>
              <a:rPr lang="en-US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her she won't believe me</a:t>
            </a:r>
            <a:br>
              <a:rPr lang="en-US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US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And </a:t>
            </a:r>
            <a:r>
              <a:rPr lang="en-US" sz="2000" b="0" i="0" u="sng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it's</a:t>
            </a:r>
            <a:r>
              <a:rPr lang="en-US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so, </a:t>
            </a:r>
            <a:r>
              <a:rPr lang="en-US" sz="2000" b="0" i="0" u="sng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it's</a:t>
            </a:r>
            <a:r>
              <a:rPr lang="en-US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so</a:t>
            </a:r>
            <a:br>
              <a:rPr lang="en-US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US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Sad to think that </a:t>
            </a:r>
            <a:r>
              <a:rPr lang="en-US" sz="2000" b="0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she don't  </a:t>
            </a:r>
            <a:r>
              <a:rPr lang="en-US" sz="2000" b="0" i="0" dirty="0" smtClean="0">
                <a:effectLst/>
                <a:latin typeface="arial" panose="020B0604020202020204" pitchFamily="34" charset="0"/>
              </a:rPr>
              <a:t>(doesn’t) </a:t>
            </a:r>
            <a:r>
              <a:rPr lang="en-US" sz="2000" b="0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see </a:t>
            </a:r>
            <a:r>
              <a:rPr lang="en-US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what </a:t>
            </a:r>
            <a:r>
              <a:rPr lang="en-US" sz="2000" b="0" i="0" u="sng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 see</a:t>
            </a:r>
            <a:br>
              <a:rPr lang="en-US" sz="2000" b="0" i="0" u="sng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US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But every time </a:t>
            </a:r>
            <a:r>
              <a:rPr lang="en-US" sz="2000" b="0" i="0" u="sng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she asks </a:t>
            </a:r>
            <a:r>
              <a:rPr lang="en-US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me, "</a:t>
            </a:r>
            <a:r>
              <a:rPr lang="en-US" sz="2000" b="0" i="0" u="sng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Do I look </a:t>
            </a:r>
            <a:r>
              <a:rPr lang="en-US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okay?"</a:t>
            </a:r>
            <a:br>
              <a:rPr lang="en-US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US" sz="2000" b="0" i="0" u="sng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 say</a:t>
            </a:r>
          </a:p>
          <a:p>
            <a:r>
              <a:rPr lang="en-US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When </a:t>
            </a:r>
            <a:r>
              <a:rPr lang="en-US" sz="2000" b="0" i="0" u="sng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 see </a:t>
            </a:r>
            <a:r>
              <a:rPr lang="en-US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your face</a:t>
            </a:r>
            <a:br>
              <a:rPr lang="en-US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US" sz="2000" b="0" i="0" u="sng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There's not </a:t>
            </a:r>
            <a:r>
              <a:rPr lang="en-US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 thing that I would change</a:t>
            </a:r>
            <a:br>
              <a:rPr lang="en-US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US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'Cause </a:t>
            </a:r>
            <a:r>
              <a:rPr lang="en-US" sz="2000" b="0" i="0" u="sng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you're</a:t>
            </a:r>
            <a:r>
              <a:rPr lang="en-US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amazing</a:t>
            </a:r>
            <a:br>
              <a:rPr lang="en-US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US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Just the way you are</a:t>
            </a:r>
            <a:br>
              <a:rPr lang="en-US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US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And when </a:t>
            </a:r>
            <a:r>
              <a:rPr lang="en-US" sz="2000" b="0" i="0" u="sng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you smile</a:t>
            </a:r>
            <a:r>
              <a:rPr lang="en-US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/>
            </a:r>
            <a:br>
              <a:rPr lang="en-US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US" sz="2000" b="0" i="0" u="sng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 whole world stops and stares </a:t>
            </a:r>
            <a:r>
              <a:rPr lang="en-US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for a while</a:t>
            </a:r>
            <a:br>
              <a:rPr lang="en-US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US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'Cause girl </a:t>
            </a:r>
            <a:r>
              <a:rPr lang="en-US" sz="2000" b="0" i="0" u="sng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you're </a:t>
            </a:r>
            <a:r>
              <a:rPr lang="en-US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amazing</a:t>
            </a:r>
            <a:br>
              <a:rPr lang="en-US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US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Just the way you are</a:t>
            </a:r>
            <a:br>
              <a:rPr lang="en-US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US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Yeah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839095" y="498240"/>
            <a:ext cx="25361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s-MX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Just</a:t>
            </a:r>
            <a:r>
              <a:rPr lang="es-MX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way</a:t>
            </a:r>
            <a:r>
              <a:rPr lang="es-MX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MX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” are </a:t>
            </a:r>
            <a:r>
              <a:rPr lang="es-MX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es-MX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Bruno </a:t>
            </a:r>
            <a:r>
              <a:rPr lang="es-MX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Mars</a:t>
            </a:r>
            <a:endParaRPr lang="es-MX" sz="20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20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ANALIZING A SONG STRUCTURE</a:t>
            </a:r>
          </a:p>
          <a:p>
            <a:pPr algn="ctr"/>
            <a:endParaRPr lang="es-MX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000" i="1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</a:t>
            </a:r>
            <a:r>
              <a:rPr lang="es-MX" sz="2000" i="1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www.youtube.com/watch?v=LjhCEhWiKXk</a:t>
            </a:r>
            <a:endParaRPr lang="es-MX" sz="20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62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779</TotalTime>
  <Words>350</Words>
  <Application>Microsoft Office PowerPoint</Application>
  <PresentationFormat>Panorámica</PresentationFormat>
  <Paragraphs>42</Paragraphs>
  <Slides>4</Slides>
  <Notes>0</Notes>
  <HiddenSlides>0</HiddenSlides>
  <MMClips>4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arial</vt:lpstr>
      <vt:lpstr>Calibri</vt:lpstr>
      <vt:lpstr>Calibri Light</vt:lpstr>
      <vt:lpstr>Times New Roman</vt:lpstr>
      <vt:lpstr>Wingdings</vt:lpstr>
      <vt:lpstr>Wingdings 2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Elena</dc:creator>
  <cp:lastModifiedBy>Maria Elena</cp:lastModifiedBy>
  <cp:revision>19</cp:revision>
  <dcterms:created xsi:type="dcterms:W3CDTF">2020-10-21T13:17:21Z</dcterms:created>
  <dcterms:modified xsi:type="dcterms:W3CDTF">2020-10-23T14:01:10Z</dcterms:modified>
</cp:coreProperties>
</file>