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9" r:id="rId3"/>
    <p:sldId id="270" r:id="rId4"/>
    <p:sldId id="271" r:id="rId5"/>
    <p:sldId id="268" r:id="rId6"/>
    <p:sldId id="264" r:id="rId7"/>
    <p:sldId id="266" r:id="rId8"/>
    <p:sldId id="267" r:id="rId9"/>
    <p:sldId id="272" r:id="rId10"/>
    <p:sldId id="27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620"/>
    <p:restoredTop sz="94660"/>
  </p:normalViewPr>
  <p:slideViewPr>
    <p:cSldViewPr snapToGrid="0" snapToObjects="1">
      <p:cViewPr varScale="1">
        <p:scale>
          <a:sx n="102" d="100"/>
          <a:sy n="102" d="100"/>
        </p:scale>
        <p:origin x="-33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96E1AC8-2040-E348-946C-5ADDC8D497C6}" type="datetimeFigureOut">
              <a:rPr lang="en-US" smtClean="0"/>
              <a:t>11/16/20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80BA76-EBAD-3444-8CE1-E12094BCA7C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296E1AC8-2040-E348-946C-5ADDC8D497C6}" type="datetimeFigureOut">
              <a:rPr lang="en-US" smtClean="0"/>
              <a:t>11/16/20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80BA76-EBAD-3444-8CE1-E12094BCA7C1}"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0BA76-EBAD-3444-8CE1-E12094BCA7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0BA76-EBAD-3444-8CE1-E12094BCA7C1}"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0BA76-EBAD-3444-8CE1-E12094BCA7C1}"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0BA76-EBAD-3444-8CE1-E12094BCA7C1}"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296E1AC8-2040-E348-946C-5ADDC8D497C6}" type="datetimeFigureOut">
              <a:rPr lang="en-US" smtClean="0"/>
              <a:t>11/16/20</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9380BA76-EBAD-3444-8CE1-E12094BCA7C1}"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96E1AC8-2040-E348-946C-5ADDC8D497C6}" type="datetimeFigureOut">
              <a:rPr lang="en-US" smtClean="0"/>
              <a:t>11/16/20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80BA76-EBAD-3444-8CE1-E12094BCA7C1}"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9380BA76-EBAD-3444-8CE1-E12094BCA7C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296E1AC8-2040-E348-946C-5ADDC8D497C6}" type="datetimeFigureOut">
              <a:rPr lang="en-US" smtClean="0"/>
              <a:t>11/16/20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0BA76-EBAD-3444-8CE1-E12094BCA7C1}"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296E1AC8-2040-E348-946C-5ADDC8D497C6}" type="datetimeFigureOut">
              <a:rPr lang="en-US" smtClean="0"/>
              <a:t>11/16/20</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9380BA76-EBAD-3444-8CE1-E12094BCA7C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hyperlink" Target="learn.elltechnologie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hyperlink" Target="learn.elltechnologie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hyperlink" Target="https://us04web.zoom.us/j/77078590528?pwd=WE5zODVwK2pQZ1doalVHeFFoeVZRZz0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35714" y="4624668"/>
            <a:ext cx="4038600" cy="673046"/>
          </a:xfrm>
        </p:spPr>
        <p:txBody>
          <a:bodyPr/>
          <a:lstStyle/>
          <a:p>
            <a:r>
              <a:rPr lang="en-US" dirty="0" smtClean="0">
                <a:latin typeface="Century Gothic"/>
                <a:cs typeface="Century Gothic"/>
              </a:rPr>
              <a:t>Level 6.</a:t>
            </a:r>
            <a:endParaRPr lang="en-US" dirty="0">
              <a:latin typeface="Century Gothic"/>
              <a:cs typeface="Century Gothic"/>
            </a:endParaRPr>
          </a:p>
        </p:txBody>
      </p:sp>
      <p:sp>
        <p:nvSpPr>
          <p:cNvPr id="4" name="TextBox 3"/>
          <p:cNvSpPr txBox="1"/>
          <p:nvPr/>
        </p:nvSpPr>
        <p:spPr>
          <a:xfrm>
            <a:off x="713619" y="1173238"/>
            <a:ext cx="3144762" cy="830997"/>
          </a:xfrm>
          <a:prstGeom prst="rect">
            <a:avLst/>
          </a:prstGeom>
          <a:noFill/>
        </p:spPr>
        <p:txBody>
          <a:bodyPr wrap="square" rtlCol="0">
            <a:spAutoFit/>
          </a:bodyPr>
          <a:lstStyle/>
          <a:p>
            <a:r>
              <a:rPr lang="en-US" sz="4800" b="1" dirty="0" smtClean="0">
                <a:solidFill>
                  <a:schemeClr val="accent2">
                    <a:lumMod val="10000"/>
                    <a:lumOff val="90000"/>
                  </a:schemeClr>
                </a:solidFill>
                <a:latin typeface="Century Gothic"/>
                <a:cs typeface="Century Gothic"/>
              </a:rPr>
              <a:t>UNIT </a:t>
            </a:r>
            <a:r>
              <a:rPr lang="en-US" sz="4800" b="1" dirty="0" smtClean="0">
                <a:solidFill>
                  <a:schemeClr val="accent2">
                    <a:lumMod val="10000"/>
                    <a:lumOff val="90000"/>
                  </a:schemeClr>
                </a:solidFill>
                <a:latin typeface="Century Gothic"/>
                <a:cs typeface="Century Gothic"/>
              </a:rPr>
              <a:t>1. </a:t>
            </a:r>
            <a:endParaRPr lang="en-US" sz="4800" b="1" dirty="0">
              <a:solidFill>
                <a:schemeClr val="accent2">
                  <a:lumMod val="10000"/>
                  <a:lumOff val="90000"/>
                </a:schemeClr>
              </a:solidFill>
              <a:latin typeface="Century Gothic"/>
              <a:cs typeface="Century Gothic"/>
            </a:endParaRPr>
          </a:p>
        </p:txBody>
      </p:sp>
      <p:sp>
        <p:nvSpPr>
          <p:cNvPr id="6" name="TextBox 5"/>
          <p:cNvSpPr txBox="1"/>
          <p:nvPr/>
        </p:nvSpPr>
        <p:spPr>
          <a:xfrm>
            <a:off x="2686283" y="3345104"/>
            <a:ext cx="1540326" cy="707886"/>
          </a:xfrm>
          <a:prstGeom prst="rect">
            <a:avLst/>
          </a:prstGeom>
          <a:noFill/>
        </p:spPr>
        <p:txBody>
          <a:bodyPr wrap="square" rtlCol="0">
            <a:spAutoFit/>
          </a:bodyPr>
          <a:lstStyle/>
          <a:p>
            <a:pPr algn="ctr"/>
            <a:r>
              <a:rPr lang="en-US" sz="2000" b="1" dirty="0" smtClean="0">
                <a:solidFill>
                  <a:schemeClr val="accent2">
                    <a:lumMod val="90000"/>
                    <a:lumOff val="10000"/>
                  </a:schemeClr>
                </a:solidFill>
                <a:latin typeface="Century Gothic"/>
                <a:cs typeface="Century Gothic"/>
              </a:rPr>
              <a:t>English for Success</a:t>
            </a:r>
            <a:endParaRPr lang="en-US" sz="2000" b="1" dirty="0">
              <a:solidFill>
                <a:schemeClr val="accent2">
                  <a:lumMod val="90000"/>
                  <a:lumOff val="10000"/>
                </a:schemeClr>
              </a:solidFill>
              <a:latin typeface="Century Gothic"/>
              <a:cs typeface="Century Gothic"/>
            </a:endParaRPr>
          </a:p>
        </p:txBody>
      </p:sp>
      <p:sp>
        <p:nvSpPr>
          <p:cNvPr id="8" name="TextBox 7"/>
          <p:cNvSpPr txBox="1"/>
          <p:nvPr/>
        </p:nvSpPr>
        <p:spPr>
          <a:xfrm>
            <a:off x="7033988" y="973183"/>
            <a:ext cx="1540326" cy="400110"/>
          </a:xfrm>
          <a:prstGeom prst="rect">
            <a:avLst/>
          </a:prstGeom>
          <a:noFill/>
        </p:spPr>
        <p:txBody>
          <a:bodyPr wrap="square" rtlCol="0">
            <a:spAutoFit/>
          </a:bodyPr>
          <a:lstStyle/>
          <a:p>
            <a:pPr algn="ctr"/>
            <a:r>
              <a:rPr lang="en-US" sz="2000" b="1" dirty="0" smtClean="0">
                <a:solidFill>
                  <a:schemeClr val="accent3">
                    <a:lumMod val="20000"/>
                    <a:lumOff val="80000"/>
                  </a:schemeClr>
                </a:solidFill>
                <a:latin typeface="Century Gothic"/>
                <a:cs typeface="Century Gothic"/>
              </a:rPr>
              <a:t>B1 Level</a:t>
            </a:r>
            <a:endParaRPr lang="en-US" sz="2000" b="1" dirty="0">
              <a:solidFill>
                <a:schemeClr val="accent3">
                  <a:lumMod val="20000"/>
                  <a:lumOff val="80000"/>
                </a:schemeClr>
              </a:solidFill>
              <a:latin typeface="Century Gothic"/>
              <a:cs typeface="Century Gothic"/>
            </a:endParaRPr>
          </a:p>
        </p:txBody>
      </p:sp>
      <p:sp>
        <p:nvSpPr>
          <p:cNvPr id="9" name="TextBox 8"/>
          <p:cNvSpPr txBox="1"/>
          <p:nvPr/>
        </p:nvSpPr>
        <p:spPr>
          <a:xfrm>
            <a:off x="4226609" y="5166308"/>
            <a:ext cx="4677840" cy="1569660"/>
          </a:xfrm>
          <a:prstGeom prst="rect">
            <a:avLst/>
          </a:prstGeom>
          <a:noFill/>
        </p:spPr>
        <p:txBody>
          <a:bodyPr wrap="square" rtlCol="0">
            <a:spAutoFit/>
          </a:bodyPr>
          <a:lstStyle/>
          <a:p>
            <a:pPr algn="just"/>
            <a:r>
              <a:rPr lang="en-US" sz="1200" b="1" dirty="0" smtClean="0">
                <a:solidFill>
                  <a:schemeClr val="tx2">
                    <a:lumMod val="50000"/>
                    <a:lumOff val="50000"/>
                  </a:schemeClr>
                </a:solidFill>
                <a:latin typeface="Century Gothic"/>
                <a:cs typeface="Century Gothic"/>
              </a:rPr>
              <a:t>In </a:t>
            </a:r>
            <a:r>
              <a:rPr lang="en-US" sz="1200" b="1" dirty="0">
                <a:solidFill>
                  <a:schemeClr val="tx2">
                    <a:lumMod val="50000"/>
                    <a:lumOff val="50000"/>
                  </a:schemeClr>
                </a:solidFill>
                <a:latin typeface="Century Gothic"/>
                <a:cs typeface="Century Gothic"/>
              </a:rPr>
              <a:t>this unit you will learn how to keep a conversation going. </a:t>
            </a:r>
            <a:r>
              <a:rPr lang="en-US" sz="1200" b="1" dirty="0">
                <a:solidFill>
                  <a:schemeClr val="tx2">
                    <a:lumMod val="50000"/>
                    <a:lumOff val="50000"/>
                  </a:schemeClr>
                </a:solidFill>
                <a:latin typeface="Century Gothic"/>
                <a:cs typeface="Century Gothic"/>
              </a:rPr>
              <a:t>You will also discuss jobs and work and look at ways to end phone conversations at work. You will explore ways to talk about family life, as well as ask about and talk about family members, their habits, traits, behavior, and personalities. You will also study structures to help you talk about plans and intentions, as well as ask for, make and respond to suggestions</a:t>
            </a:r>
          </a:p>
        </p:txBody>
      </p:sp>
    </p:spTree>
    <p:extLst>
      <p:ext uri="{BB962C8B-B14F-4D97-AF65-F5344CB8AC3E}">
        <p14:creationId xmlns:p14="http://schemas.microsoft.com/office/powerpoint/2010/main" val="28529450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22" y="218802"/>
            <a:ext cx="7556313" cy="616174"/>
          </a:xfrm>
        </p:spPr>
        <p:txBody>
          <a:bodyPr/>
          <a:lstStyle/>
          <a:p>
            <a:r>
              <a:rPr lang="en-US" sz="3200" dirty="0" smtClean="0"/>
              <a:t>Lesson 5.  </a:t>
            </a:r>
            <a:r>
              <a:rPr lang="en-US" sz="3200" dirty="0" smtClean="0"/>
              <a:t>Returning your Call</a:t>
            </a:r>
            <a:endParaRPr lang="en-US" sz="3200" dirty="0"/>
          </a:p>
        </p:txBody>
      </p:sp>
      <p:sp>
        <p:nvSpPr>
          <p:cNvPr id="4" name="Text Placeholder 3"/>
          <p:cNvSpPr>
            <a:spLocks noGrp="1"/>
          </p:cNvSpPr>
          <p:nvPr>
            <p:ph type="body" sz="half" idx="2"/>
          </p:nvPr>
        </p:nvSpPr>
        <p:spPr>
          <a:xfrm>
            <a:off x="495826" y="1151287"/>
            <a:ext cx="7784357" cy="3550184"/>
          </a:xfrm>
        </p:spPr>
        <p:txBody>
          <a:bodyPr/>
          <a:lstStyle/>
          <a:p>
            <a:pPr marL="342900" indent="-342900">
              <a:buFont typeface="Wingdings" charset="2"/>
              <a:buChar char="u"/>
            </a:pPr>
            <a:r>
              <a:rPr lang="en-US" dirty="0" smtClean="0"/>
              <a:t>Target Words</a:t>
            </a:r>
          </a:p>
          <a:p>
            <a:pPr marL="342900" indent="-342900">
              <a:buFont typeface="Wingdings" charset="2"/>
              <a:buChar char="u"/>
            </a:pPr>
            <a:r>
              <a:rPr lang="en-US" dirty="0" smtClean="0"/>
              <a:t>Grammar Learning Outcomes:</a:t>
            </a:r>
          </a:p>
          <a:p>
            <a:pPr marL="800100" lvl="1" indent="-342900">
              <a:buFont typeface="Wingdings" charset="2"/>
              <a:buChar char="u"/>
            </a:pPr>
            <a:r>
              <a:rPr lang="en-US" sz="2000" dirty="0" smtClean="0"/>
              <a:t>Talking on the Phone</a:t>
            </a:r>
          </a:p>
          <a:p>
            <a:pPr marL="800100" lvl="1" indent="-342900">
              <a:buFont typeface="Wingdings" charset="2"/>
              <a:buChar char="u"/>
            </a:pPr>
            <a:r>
              <a:rPr lang="en-US" sz="2000" dirty="0" smtClean="0"/>
              <a:t>The Future with Will, Be Going To, and the Present Continuous </a:t>
            </a:r>
          </a:p>
          <a:p>
            <a:pPr marL="342900" indent="-342900">
              <a:buFont typeface="Wingdings" charset="2"/>
              <a:buChar char="u"/>
            </a:pPr>
            <a:r>
              <a:rPr lang="en-US" dirty="0" smtClean="0"/>
              <a:t>Work on the 3 “Let’s Practice” Sections</a:t>
            </a:r>
          </a:p>
          <a:p>
            <a:pPr marL="342900" indent="-342900">
              <a:buFont typeface="Wingdings" charset="2"/>
              <a:buChar char="u"/>
            </a:pPr>
            <a:r>
              <a:rPr lang="en-US" dirty="0" smtClean="0"/>
              <a:t>Check your Progress</a:t>
            </a:r>
          </a:p>
        </p:txBody>
      </p:sp>
      <p:pic>
        <p:nvPicPr>
          <p:cNvPr id="6" name="Picture 5" descr="Screen Shot 2020-11-17 at 2.21.52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8262" y="4035591"/>
            <a:ext cx="3894491" cy="2689720"/>
          </a:xfrm>
          <a:prstGeom prst="rect">
            <a:avLst/>
          </a:prstGeom>
        </p:spPr>
      </p:pic>
    </p:spTree>
    <p:extLst>
      <p:ext uri="{BB962C8B-B14F-4D97-AF65-F5344CB8AC3E}">
        <p14:creationId xmlns:p14="http://schemas.microsoft.com/office/powerpoint/2010/main" val="22470738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a:cs typeface="Century Gothic"/>
              </a:rPr>
              <a:t>Weekly Activities.</a:t>
            </a:r>
            <a:br>
              <a:rPr lang="en-US" dirty="0" smtClean="0">
                <a:latin typeface="Century Gothic"/>
                <a:cs typeface="Century Gothic"/>
              </a:rPr>
            </a:br>
            <a:r>
              <a:rPr lang="en-US" dirty="0" smtClean="0">
                <a:latin typeface="Century Gothic"/>
                <a:cs typeface="Century Gothic"/>
              </a:rPr>
              <a:t>English B1 </a:t>
            </a:r>
            <a:r>
              <a:rPr lang="en-US" dirty="0">
                <a:latin typeface="Century Gothic"/>
                <a:cs typeface="Century Gothic"/>
              </a:rPr>
              <a:t>~</a:t>
            </a:r>
            <a:r>
              <a:rPr lang="en-US" dirty="0" smtClean="0">
                <a:latin typeface="Century Gothic"/>
                <a:cs typeface="Century Gothic"/>
              </a:rPr>
              <a:t> November 16</a:t>
            </a:r>
            <a:r>
              <a:rPr lang="en-US" baseline="30000" dirty="0" smtClean="0">
                <a:latin typeface="Century Gothic"/>
                <a:cs typeface="Century Gothic"/>
              </a:rPr>
              <a:t>th</a:t>
            </a:r>
            <a:r>
              <a:rPr lang="en-US" dirty="0" smtClean="0">
                <a:latin typeface="Century Gothic"/>
                <a:cs typeface="Century Gothic"/>
              </a:rPr>
              <a:t> </a:t>
            </a:r>
            <a:r>
              <a:rPr lang="mr-IN" dirty="0" smtClean="0">
                <a:latin typeface="Century Gothic"/>
                <a:cs typeface="Century Gothic"/>
              </a:rPr>
              <a:t>–</a:t>
            </a:r>
            <a:r>
              <a:rPr lang="en-US" dirty="0" smtClean="0">
                <a:latin typeface="Century Gothic"/>
                <a:cs typeface="Century Gothic"/>
              </a:rPr>
              <a:t> 22</a:t>
            </a:r>
            <a:r>
              <a:rPr lang="en-US" baseline="30000" dirty="0" smtClean="0">
                <a:latin typeface="Century Gothic"/>
                <a:cs typeface="Century Gothic"/>
              </a:rPr>
              <a:t>nd</a:t>
            </a:r>
            <a:r>
              <a:rPr lang="en-US" dirty="0" smtClean="0">
                <a:latin typeface="Century Gothic"/>
                <a:cs typeface="Century Gothic"/>
              </a:rPr>
              <a:t> </a:t>
            </a:r>
            <a:endParaRPr lang="en-US" dirty="0">
              <a:latin typeface="Century Gothic"/>
              <a:cs typeface="Century Gothic"/>
            </a:endParaRPr>
          </a:p>
        </p:txBody>
      </p:sp>
      <p:sp>
        <p:nvSpPr>
          <p:cNvPr id="5" name="TextBox 4"/>
          <p:cNvSpPr txBox="1"/>
          <p:nvPr/>
        </p:nvSpPr>
        <p:spPr>
          <a:xfrm>
            <a:off x="498474" y="2350735"/>
            <a:ext cx="7716601" cy="2862322"/>
          </a:xfrm>
          <a:prstGeom prst="rect">
            <a:avLst/>
          </a:prstGeom>
          <a:noFill/>
        </p:spPr>
        <p:txBody>
          <a:bodyPr wrap="square" rtlCol="0">
            <a:spAutoFit/>
          </a:bodyPr>
          <a:lstStyle/>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Go to </a:t>
            </a:r>
            <a:r>
              <a:rPr lang="en-US" sz="2000" b="1" dirty="0" smtClean="0">
                <a:solidFill>
                  <a:schemeClr val="accent3">
                    <a:lumMod val="60000"/>
                    <a:lumOff val="40000"/>
                  </a:schemeClr>
                </a:solidFill>
                <a:latin typeface="Century Gothic"/>
                <a:cs typeface="Century Gothic"/>
                <a:hlinkClick r:id="rId2" action="ppaction://hlinkfile"/>
              </a:rPr>
              <a:t>learn.elltechnologies.com</a:t>
            </a:r>
            <a:r>
              <a:rPr lang="en-US" sz="2000" b="1" dirty="0" smtClean="0">
                <a:solidFill>
                  <a:schemeClr val="accent3">
                    <a:lumMod val="60000"/>
                    <a:lumOff val="40000"/>
                  </a:schemeClr>
                </a:solidFill>
                <a:latin typeface="Century Gothic"/>
                <a:cs typeface="Century Gothic"/>
              </a:rPr>
              <a:t> and log in the English for Success platform.</a:t>
            </a:r>
          </a:p>
          <a:p>
            <a:endParaRPr lang="en-US" sz="2000" b="1" dirty="0" smtClean="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Complete Unit 1. New Path, lessons 1 to 3.  Remember to focus on the learning points and target words which will be assessed during our class on Friday.</a:t>
            </a:r>
          </a:p>
          <a:p>
            <a:pPr marL="285750" indent="-285750">
              <a:buFont typeface="Wingdings" charset="2"/>
              <a:buChar char="u"/>
            </a:pPr>
            <a:endParaRPr lang="en-US" sz="2000" b="1" dirty="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Due Date: Wednesday, November 18</a:t>
            </a:r>
            <a:r>
              <a:rPr lang="en-US" sz="2000" b="1" baseline="30000" dirty="0" smtClean="0">
                <a:solidFill>
                  <a:schemeClr val="accent3">
                    <a:lumMod val="60000"/>
                    <a:lumOff val="40000"/>
                  </a:schemeClr>
                </a:solidFill>
                <a:latin typeface="Century Gothic"/>
                <a:cs typeface="Century Gothic"/>
              </a:rPr>
              <a:t>th</a:t>
            </a:r>
            <a:r>
              <a:rPr lang="en-US" sz="2000" b="1" dirty="0" smtClean="0">
                <a:solidFill>
                  <a:schemeClr val="accent3">
                    <a:lumMod val="60000"/>
                    <a:lumOff val="40000"/>
                  </a:schemeClr>
                </a:solidFill>
                <a:latin typeface="Century Gothic"/>
                <a:cs typeface="Century Gothic"/>
              </a:rPr>
              <a:t> </a:t>
            </a:r>
          </a:p>
          <a:p>
            <a:endParaRPr lang="en-US" sz="2000" b="1" dirty="0">
              <a:solidFill>
                <a:schemeClr val="accent3">
                  <a:lumMod val="60000"/>
                  <a:lumOff val="40000"/>
                </a:schemeClr>
              </a:solidFill>
              <a:latin typeface="Century Gothic"/>
              <a:cs typeface="Century Gothic"/>
            </a:endParaRPr>
          </a:p>
        </p:txBody>
      </p:sp>
    </p:spTree>
    <p:extLst>
      <p:ext uri="{BB962C8B-B14F-4D97-AF65-F5344CB8AC3E}">
        <p14:creationId xmlns:p14="http://schemas.microsoft.com/office/powerpoint/2010/main" val="223285648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a:cs typeface="Century Gothic"/>
              </a:rPr>
              <a:t>Weekly Activities.</a:t>
            </a:r>
            <a:br>
              <a:rPr lang="en-US" dirty="0" smtClean="0">
                <a:latin typeface="Century Gothic"/>
                <a:cs typeface="Century Gothic"/>
              </a:rPr>
            </a:br>
            <a:r>
              <a:rPr lang="en-US" dirty="0" smtClean="0">
                <a:latin typeface="Century Gothic"/>
                <a:cs typeface="Century Gothic"/>
              </a:rPr>
              <a:t>English B1 </a:t>
            </a:r>
            <a:r>
              <a:rPr lang="en-US" dirty="0">
                <a:latin typeface="Century Gothic"/>
                <a:cs typeface="Century Gothic"/>
              </a:rPr>
              <a:t>~</a:t>
            </a:r>
            <a:r>
              <a:rPr lang="en-US" dirty="0" smtClean="0">
                <a:latin typeface="Century Gothic"/>
                <a:cs typeface="Century Gothic"/>
              </a:rPr>
              <a:t> November 16</a:t>
            </a:r>
            <a:r>
              <a:rPr lang="en-US" baseline="30000" dirty="0" smtClean="0">
                <a:latin typeface="Century Gothic"/>
                <a:cs typeface="Century Gothic"/>
              </a:rPr>
              <a:t>th</a:t>
            </a:r>
            <a:r>
              <a:rPr lang="en-US" dirty="0" smtClean="0">
                <a:latin typeface="Century Gothic"/>
                <a:cs typeface="Century Gothic"/>
              </a:rPr>
              <a:t> </a:t>
            </a:r>
            <a:r>
              <a:rPr lang="mr-IN" dirty="0" smtClean="0">
                <a:latin typeface="Century Gothic"/>
                <a:cs typeface="Century Gothic"/>
              </a:rPr>
              <a:t>–</a:t>
            </a:r>
            <a:r>
              <a:rPr lang="en-US" dirty="0" smtClean="0">
                <a:latin typeface="Century Gothic"/>
                <a:cs typeface="Century Gothic"/>
              </a:rPr>
              <a:t> 22</a:t>
            </a:r>
            <a:r>
              <a:rPr lang="en-US" baseline="30000" dirty="0" smtClean="0">
                <a:latin typeface="Century Gothic"/>
                <a:cs typeface="Century Gothic"/>
              </a:rPr>
              <a:t>nd</a:t>
            </a:r>
            <a:r>
              <a:rPr lang="en-US" dirty="0" smtClean="0">
                <a:latin typeface="Century Gothic"/>
                <a:cs typeface="Century Gothic"/>
              </a:rPr>
              <a:t> </a:t>
            </a:r>
            <a:endParaRPr lang="en-US" dirty="0">
              <a:latin typeface="Century Gothic"/>
              <a:cs typeface="Century Gothic"/>
            </a:endParaRPr>
          </a:p>
        </p:txBody>
      </p:sp>
      <p:sp>
        <p:nvSpPr>
          <p:cNvPr id="5" name="TextBox 4"/>
          <p:cNvSpPr txBox="1"/>
          <p:nvPr/>
        </p:nvSpPr>
        <p:spPr>
          <a:xfrm>
            <a:off x="498474" y="2080535"/>
            <a:ext cx="7716601" cy="4093428"/>
          </a:xfrm>
          <a:prstGeom prst="rect">
            <a:avLst/>
          </a:prstGeom>
          <a:noFill/>
        </p:spPr>
        <p:txBody>
          <a:bodyPr wrap="square" rtlCol="0">
            <a:spAutoFit/>
          </a:bodyPr>
          <a:lstStyle/>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Go to </a:t>
            </a:r>
            <a:r>
              <a:rPr lang="en-US" sz="2000" b="1" dirty="0" smtClean="0">
                <a:solidFill>
                  <a:schemeClr val="accent3">
                    <a:lumMod val="60000"/>
                    <a:lumOff val="40000"/>
                  </a:schemeClr>
                </a:solidFill>
                <a:latin typeface="Century Gothic"/>
                <a:cs typeface="Century Gothic"/>
                <a:hlinkClick r:id="rId2" action="ppaction://hlinkfile"/>
              </a:rPr>
              <a:t>learn.elltechnologies.com</a:t>
            </a:r>
            <a:r>
              <a:rPr lang="en-US" sz="2000" b="1" dirty="0" smtClean="0">
                <a:solidFill>
                  <a:schemeClr val="accent3">
                    <a:lumMod val="60000"/>
                    <a:lumOff val="40000"/>
                  </a:schemeClr>
                </a:solidFill>
                <a:latin typeface="Century Gothic"/>
                <a:cs typeface="Century Gothic"/>
              </a:rPr>
              <a:t> and log in the English for Success platform.</a:t>
            </a:r>
          </a:p>
          <a:p>
            <a:endParaRPr lang="en-US" sz="2000" b="1" dirty="0" smtClean="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Complete Unit 1. New Paths, lessons 4 and </a:t>
            </a:r>
            <a:r>
              <a:rPr lang="en-US" sz="2000" b="1" dirty="0">
                <a:solidFill>
                  <a:schemeClr val="accent3">
                    <a:lumMod val="60000"/>
                    <a:lumOff val="40000"/>
                  </a:schemeClr>
                </a:solidFill>
                <a:latin typeface="Century Gothic"/>
                <a:cs typeface="Century Gothic"/>
              </a:rPr>
              <a:t>5</a:t>
            </a:r>
            <a:r>
              <a:rPr lang="en-US" sz="2000" b="1" dirty="0" smtClean="0">
                <a:solidFill>
                  <a:schemeClr val="accent3">
                    <a:lumMod val="60000"/>
                    <a:lumOff val="40000"/>
                  </a:schemeClr>
                </a:solidFill>
                <a:latin typeface="Century Gothic"/>
                <a:cs typeface="Century Gothic"/>
              </a:rPr>
              <a:t>.  Remember to focus on the learning points and target words which will be assessed during our class on Friday.</a:t>
            </a:r>
          </a:p>
          <a:p>
            <a:pPr marL="285750" indent="-285750">
              <a:buFont typeface="Wingdings" charset="2"/>
              <a:buChar char="u"/>
            </a:pPr>
            <a:endParaRPr lang="en-US" sz="2000" b="1" dirty="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Look for the activity **EFS U1~L1-5 November 16</a:t>
            </a:r>
            <a:r>
              <a:rPr lang="en-US" sz="2000" b="1" baseline="30000" dirty="0" smtClean="0">
                <a:solidFill>
                  <a:schemeClr val="accent3">
                    <a:lumMod val="60000"/>
                    <a:lumOff val="40000"/>
                  </a:schemeClr>
                </a:solidFill>
                <a:latin typeface="Century Gothic"/>
                <a:cs typeface="Century Gothic"/>
              </a:rPr>
              <a:t>th</a:t>
            </a:r>
            <a:r>
              <a:rPr lang="en-US" sz="2000" b="1" dirty="0" smtClean="0">
                <a:solidFill>
                  <a:schemeClr val="accent3">
                    <a:lumMod val="60000"/>
                    <a:lumOff val="40000"/>
                  </a:schemeClr>
                </a:solidFill>
                <a:latin typeface="Century Gothic"/>
                <a:cs typeface="Century Gothic"/>
              </a:rPr>
              <a:t> </a:t>
            </a:r>
            <a:r>
              <a:rPr lang="mr-IN" sz="2000" b="1" dirty="0" smtClean="0">
                <a:solidFill>
                  <a:schemeClr val="accent3">
                    <a:lumMod val="60000"/>
                    <a:lumOff val="40000"/>
                  </a:schemeClr>
                </a:solidFill>
                <a:latin typeface="Century Gothic"/>
                <a:cs typeface="Century Gothic"/>
              </a:rPr>
              <a:t>–</a:t>
            </a:r>
            <a:r>
              <a:rPr lang="en-US" sz="2000" b="1" dirty="0" smtClean="0">
                <a:solidFill>
                  <a:schemeClr val="accent3">
                    <a:lumMod val="60000"/>
                    <a:lumOff val="40000"/>
                  </a:schemeClr>
                </a:solidFill>
                <a:latin typeface="Century Gothic"/>
                <a:cs typeface="Century Gothic"/>
              </a:rPr>
              <a:t> 20th** in </a:t>
            </a:r>
            <a:r>
              <a:rPr lang="en-US" sz="2000" b="1" dirty="0" err="1" smtClean="0">
                <a:solidFill>
                  <a:schemeClr val="accent3">
                    <a:lumMod val="60000"/>
                    <a:lumOff val="40000"/>
                  </a:schemeClr>
                </a:solidFill>
                <a:latin typeface="Century Gothic"/>
                <a:cs typeface="Century Gothic"/>
              </a:rPr>
              <a:t>Escuela</a:t>
            </a:r>
            <a:r>
              <a:rPr lang="en-US" sz="2000" b="1" dirty="0" smtClean="0">
                <a:solidFill>
                  <a:schemeClr val="accent3">
                    <a:lumMod val="60000"/>
                    <a:lumOff val="40000"/>
                  </a:schemeClr>
                </a:solidFill>
                <a:latin typeface="Century Gothic"/>
                <a:cs typeface="Century Gothic"/>
              </a:rPr>
              <a:t> en Red, complete the activity and upload your work in the platform.</a:t>
            </a:r>
          </a:p>
          <a:p>
            <a:pPr marL="285750" indent="-285750">
              <a:buFont typeface="Wingdings" charset="2"/>
              <a:buChar char="u"/>
            </a:pPr>
            <a:endParaRPr lang="en-US" sz="2000" b="1" dirty="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Due Date: Friday, November 20</a:t>
            </a:r>
            <a:r>
              <a:rPr lang="en-US" sz="2000" b="1" baseline="30000" dirty="0" smtClean="0">
                <a:solidFill>
                  <a:schemeClr val="accent3">
                    <a:lumMod val="60000"/>
                    <a:lumOff val="40000"/>
                  </a:schemeClr>
                </a:solidFill>
                <a:latin typeface="Century Gothic"/>
                <a:cs typeface="Century Gothic"/>
              </a:rPr>
              <a:t>th</a:t>
            </a:r>
            <a:r>
              <a:rPr lang="en-US" sz="2000" b="1" dirty="0" smtClean="0">
                <a:solidFill>
                  <a:schemeClr val="accent3">
                    <a:lumMod val="60000"/>
                    <a:lumOff val="40000"/>
                  </a:schemeClr>
                </a:solidFill>
                <a:latin typeface="Century Gothic"/>
                <a:cs typeface="Century Gothic"/>
              </a:rPr>
              <a:t> </a:t>
            </a:r>
          </a:p>
          <a:p>
            <a:endParaRPr lang="en-US" sz="2000" b="1" dirty="0">
              <a:solidFill>
                <a:schemeClr val="accent3">
                  <a:lumMod val="60000"/>
                  <a:lumOff val="40000"/>
                </a:schemeClr>
              </a:solidFill>
              <a:latin typeface="Century Gothic"/>
              <a:cs typeface="Century Gothic"/>
            </a:endParaRPr>
          </a:p>
        </p:txBody>
      </p:sp>
    </p:spTree>
    <p:extLst>
      <p:ext uri="{BB962C8B-B14F-4D97-AF65-F5344CB8AC3E}">
        <p14:creationId xmlns:p14="http://schemas.microsoft.com/office/powerpoint/2010/main" val="14721552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a:cs typeface="Century Gothic"/>
              </a:rPr>
              <a:t>Weekly Activities.</a:t>
            </a:r>
            <a:br>
              <a:rPr lang="en-US" dirty="0" smtClean="0">
                <a:latin typeface="Century Gothic"/>
                <a:cs typeface="Century Gothic"/>
              </a:rPr>
            </a:br>
            <a:r>
              <a:rPr lang="en-US" dirty="0" smtClean="0">
                <a:latin typeface="Century Gothic"/>
                <a:cs typeface="Century Gothic"/>
              </a:rPr>
              <a:t>English B1 </a:t>
            </a:r>
            <a:r>
              <a:rPr lang="en-US" dirty="0">
                <a:latin typeface="Century Gothic"/>
                <a:cs typeface="Century Gothic"/>
              </a:rPr>
              <a:t>~</a:t>
            </a:r>
            <a:r>
              <a:rPr lang="en-US" dirty="0" smtClean="0">
                <a:latin typeface="Century Gothic"/>
                <a:cs typeface="Century Gothic"/>
              </a:rPr>
              <a:t> November 16</a:t>
            </a:r>
            <a:r>
              <a:rPr lang="en-US" baseline="30000" dirty="0" smtClean="0">
                <a:latin typeface="Century Gothic"/>
                <a:cs typeface="Century Gothic"/>
              </a:rPr>
              <a:t>th</a:t>
            </a:r>
            <a:r>
              <a:rPr lang="en-US" dirty="0" smtClean="0">
                <a:latin typeface="Century Gothic"/>
                <a:cs typeface="Century Gothic"/>
              </a:rPr>
              <a:t> </a:t>
            </a:r>
            <a:r>
              <a:rPr lang="mr-IN" dirty="0" smtClean="0">
                <a:latin typeface="Century Gothic"/>
                <a:cs typeface="Century Gothic"/>
              </a:rPr>
              <a:t>–</a:t>
            </a:r>
            <a:r>
              <a:rPr lang="en-US" dirty="0" smtClean="0">
                <a:latin typeface="Century Gothic"/>
                <a:cs typeface="Century Gothic"/>
              </a:rPr>
              <a:t> 22</a:t>
            </a:r>
            <a:r>
              <a:rPr lang="en-US" baseline="30000" dirty="0" smtClean="0">
                <a:latin typeface="Century Gothic"/>
                <a:cs typeface="Century Gothic"/>
              </a:rPr>
              <a:t>nd</a:t>
            </a:r>
            <a:r>
              <a:rPr lang="en-US" dirty="0" smtClean="0">
                <a:latin typeface="Century Gothic"/>
                <a:cs typeface="Century Gothic"/>
              </a:rPr>
              <a:t> </a:t>
            </a:r>
            <a:endParaRPr lang="en-US" dirty="0">
              <a:latin typeface="Century Gothic"/>
              <a:cs typeface="Century Gothic"/>
            </a:endParaRPr>
          </a:p>
        </p:txBody>
      </p:sp>
      <p:sp>
        <p:nvSpPr>
          <p:cNvPr id="5" name="TextBox 4"/>
          <p:cNvSpPr txBox="1"/>
          <p:nvPr/>
        </p:nvSpPr>
        <p:spPr>
          <a:xfrm>
            <a:off x="755195" y="2094044"/>
            <a:ext cx="7946299" cy="3170099"/>
          </a:xfrm>
          <a:prstGeom prst="rect">
            <a:avLst/>
          </a:prstGeom>
          <a:noFill/>
        </p:spPr>
        <p:txBody>
          <a:bodyPr wrap="square" rtlCol="0">
            <a:spAutoFit/>
          </a:bodyPr>
          <a:lstStyle/>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We will have our virtual session on Friday, </a:t>
            </a:r>
            <a:r>
              <a:rPr lang="en-US" sz="2000" b="1" smtClean="0">
                <a:solidFill>
                  <a:schemeClr val="accent3">
                    <a:lumMod val="60000"/>
                    <a:lumOff val="40000"/>
                  </a:schemeClr>
                </a:solidFill>
                <a:latin typeface="Century Gothic"/>
                <a:cs typeface="Century Gothic"/>
              </a:rPr>
              <a:t>November 20</a:t>
            </a:r>
            <a:r>
              <a:rPr lang="en-US" sz="2000" b="1" baseline="30000" smtClean="0">
                <a:solidFill>
                  <a:schemeClr val="accent3">
                    <a:lumMod val="60000"/>
                    <a:lumOff val="40000"/>
                  </a:schemeClr>
                </a:solidFill>
                <a:latin typeface="Century Gothic"/>
                <a:cs typeface="Century Gothic"/>
              </a:rPr>
              <a:t>th</a:t>
            </a:r>
            <a:r>
              <a:rPr lang="en-US" sz="2000" b="1" smtClean="0">
                <a:solidFill>
                  <a:schemeClr val="accent3">
                    <a:lumMod val="60000"/>
                    <a:lumOff val="40000"/>
                  </a:schemeClr>
                </a:solidFill>
                <a:latin typeface="Century Gothic"/>
                <a:cs typeface="Century Gothic"/>
              </a:rPr>
              <a:t> </a:t>
            </a:r>
            <a:r>
              <a:rPr lang="en-US" sz="2000" b="1" dirty="0" smtClean="0">
                <a:solidFill>
                  <a:schemeClr val="accent3">
                    <a:lumMod val="60000"/>
                    <a:lumOff val="40000"/>
                  </a:schemeClr>
                </a:solidFill>
                <a:latin typeface="Century Gothic"/>
                <a:cs typeface="Century Gothic"/>
              </a:rPr>
              <a:t>from 5:30 to </a:t>
            </a:r>
            <a:r>
              <a:rPr lang="en-US" sz="2000" b="1" dirty="0">
                <a:solidFill>
                  <a:schemeClr val="accent3">
                    <a:lumMod val="60000"/>
                    <a:lumOff val="40000"/>
                  </a:schemeClr>
                </a:solidFill>
                <a:latin typeface="Century Gothic"/>
                <a:cs typeface="Century Gothic"/>
              </a:rPr>
              <a:t>6</a:t>
            </a:r>
            <a:r>
              <a:rPr lang="en-US" sz="2000" b="1" dirty="0" smtClean="0">
                <a:solidFill>
                  <a:schemeClr val="accent3">
                    <a:lumMod val="60000"/>
                    <a:lumOff val="40000"/>
                  </a:schemeClr>
                </a:solidFill>
                <a:latin typeface="Century Gothic"/>
                <a:cs typeface="Century Gothic"/>
              </a:rPr>
              <a:t>:00 p.m.</a:t>
            </a:r>
          </a:p>
          <a:p>
            <a:pPr algn="ctr"/>
            <a:r>
              <a:rPr lang="en-US" dirty="0" smtClean="0">
                <a:solidFill>
                  <a:schemeClr val="accent3">
                    <a:lumMod val="60000"/>
                    <a:lumOff val="40000"/>
                  </a:schemeClr>
                </a:solidFill>
                <a:latin typeface="Century Gothic"/>
                <a:cs typeface="Century Gothic"/>
                <a:hlinkClick r:id="rId2"/>
              </a:rPr>
              <a:t>https://us04web.zoom.us/j/77078590528?pwd=WE5zODVwK2pQZ1doalVHeFFoeVZRZz09</a:t>
            </a:r>
            <a:endParaRPr lang="en-US" dirty="0" smtClean="0">
              <a:solidFill>
                <a:schemeClr val="accent3">
                  <a:lumMod val="60000"/>
                  <a:lumOff val="40000"/>
                </a:schemeClr>
              </a:solidFill>
              <a:latin typeface="Century Gothic"/>
              <a:cs typeface="Century Gothic"/>
            </a:endParaRPr>
          </a:p>
          <a:p>
            <a:endParaRPr lang="en-US" sz="2000" b="1" dirty="0" smtClean="0">
              <a:solidFill>
                <a:schemeClr val="accent3">
                  <a:lumMod val="60000"/>
                  <a:lumOff val="40000"/>
                </a:schemeClr>
              </a:solidFill>
              <a:latin typeface="Century Gothic"/>
              <a:cs typeface="Century Gothic"/>
            </a:endParaRPr>
          </a:p>
          <a:p>
            <a:pPr marL="285750" indent="-285750">
              <a:buFont typeface="Wingdings" charset="2"/>
              <a:buChar char="u"/>
            </a:pPr>
            <a:r>
              <a:rPr lang="en-US" sz="2000" b="1" dirty="0" smtClean="0">
                <a:solidFill>
                  <a:schemeClr val="accent3">
                    <a:lumMod val="60000"/>
                    <a:lumOff val="40000"/>
                  </a:schemeClr>
                </a:solidFill>
                <a:latin typeface="Century Gothic"/>
                <a:cs typeface="Century Gothic"/>
              </a:rPr>
              <a:t>Join the meeting using the following link:</a:t>
            </a:r>
          </a:p>
          <a:p>
            <a:endParaRPr lang="en-US" sz="2000" b="1" dirty="0" smtClean="0">
              <a:solidFill>
                <a:schemeClr val="accent3">
                  <a:lumMod val="60000"/>
                  <a:lumOff val="40000"/>
                </a:schemeClr>
              </a:solidFill>
              <a:latin typeface="Century Gothic"/>
              <a:cs typeface="Century Gothic"/>
            </a:endParaRPr>
          </a:p>
          <a:p>
            <a:pPr lvl="1"/>
            <a:r>
              <a:rPr lang="en-US" sz="2000" b="1" dirty="0" smtClean="0">
                <a:solidFill>
                  <a:schemeClr val="accent3">
                    <a:lumMod val="60000"/>
                    <a:lumOff val="40000"/>
                  </a:schemeClr>
                </a:solidFill>
                <a:latin typeface="Century Gothic"/>
                <a:cs typeface="Century Gothic"/>
              </a:rPr>
              <a:t>Meeting ID: 770 7859 0528</a:t>
            </a:r>
          </a:p>
          <a:p>
            <a:pPr lvl="1"/>
            <a:r>
              <a:rPr lang="en-US" sz="2000" b="1" dirty="0" smtClean="0">
                <a:solidFill>
                  <a:schemeClr val="accent3">
                    <a:lumMod val="60000"/>
                    <a:lumOff val="40000"/>
                  </a:schemeClr>
                </a:solidFill>
                <a:latin typeface="Century Gothic"/>
                <a:cs typeface="Century Gothic"/>
              </a:rPr>
              <a:t>Passcode:  ENEP</a:t>
            </a:r>
            <a:endParaRPr lang="en-US" sz="2000" b="1" dirty="0">
              <a:solidFill>
                <a:schemeClr val="accent3">
                  <a:lumMod val="60000"/>
                  <a:lumOff val="40000"/>
                </a:schemeClr>
              </a:solidFill>
              <a:latin typeface="Century Gothic"/>
              <a:cs typeface="Century Gothic"/>
            </a:endParaRPr>
          </a:p>
          <a:p>
            <a:endParaRPr lang="en-US" sz="2000" b="1" dirty="0">
              <a:solidFill>
                <a:schemeClr val="accent3">
                  <a:lumMod val="60000"/>
                  <a:lumOff val="40000"/>
                </a:schemeClr>
              </a:solidFill>
              <a:latin typeface="Century Gothic"/>
              <a:cs typeface="Century Gothic"/>
            </a:endParaRPr>
          </a:p>
        </p:txBody>
      </p:sp>
    </p:spTree>
    <p:extLst>
      <p:ext uri="{BB962C8B-B14F-4D97-AF65-F5344CB8AC3E}">
        <p14:creationId xmlns:p14="http://schemas.microsoft.com/office/powerpoint/2010/main" val="4232768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505" y="5080460"/>
            <a:ext cx="6191157" cy="587468"/>
          </a:xfrm>
        </p:spPr>
        <p:txBody>
          <a:bodyPr>
            <a:normAutofit/>
          </a:bodyPr>
          <a:lstStyle/>
          <a:p>
            <a:r>
              <a:rPr lang="en-US" b="1" dirty="0">
                <a:solidFill>
                  <a:schemeClr val="accent1">
                    <a:lumMod val="75000"/>
                  </a:schemeClr>
                </a:solidFill>
                <a:latin typeface="Century Gothic"/>
                <a:cs typeface="Century Gothic"/>
              </a:rPr>
              <a:t>Unit </a:t>
            </a:r>
            <a:r>
              <a:rPr lang="en-US" b="1" dirty="0" smtClean="0">
                <a:solidFill>
                  <a:schemeClr val="accent1">
                    <a:lumMod val="75000"/>
                  </a:schemeClr>
                </a:solidFill>
                <a:latin typeface="Century Gothic"/>
                <a:cs typeface="Century Gothic"/>
              </a:rPr>
              <a:t>1 ~ </a:t>
            </a:r>
            <a:r>
              <a:rPr lang="en-US" b="1" dirty="0">
                <a:solidFill>
                  <a:schemeClr val="accent1">
                    <a:lumMod val="75000"/>
                  </a:schemeClr>
                </a:solidFill>
                <a:latin typeface="Century Gothic"/>
                <a:cs typeface="Century Gothic"/>
              </a:rPr>
              <a:t>Level 6</a:t>
            </a:r>
            <a:endParaRPr lang="en-US" dirty="0"/>
          </a:p>
        </p:txBody>
      </p:sp>
      <p:sp>
        <p:nvSpPr>
          <p:cNvPr id="4" name="Text Placeholder 3"/>
          <p:cNvSpPr>
            <a:spLocks noGrp="1"/>
          </p:cNvSpPr>
          <p:nvPr>
            <p:ph type="body" sz="half" idx="2"/>
          </p:nvPr>
        </p:nvSpPr>
        <p:spPr>
          <a:xfrm>
            <a:off x="506505" y="5580765"/>
            <a:ext cx="6191157" cy="545674"/>
          </a:xfrm>
        </p:spPr>
        <p:txBody>
          <a:bodyPr>
            <a:normAutofit/>
          </a:bodyPr>
          <a:lstStyle/>
          <a:p>
            <a:pPr algn="r"/>
            <a:r>
              <a:rPr lang="en-US" sz="2000" b="1" dirty="0">
                <a:solidFill>
                  <a:schemeClr val="accent3">
                    <a:lumMod val="60000"/>
                    <a:lumOff val="40000"/>
                  </a:schemeClr>
                </a:solidFill>
                <a:latin typeface="Century Gothic"/>
                <a:cs typeface="Century Gothic"/>
              </a:rPr>
              <a:t>New </a:t>
            </a:r>
            <a:r>
              <a:rPr lang="en-US" sz="2000" b="1" dirty="0" smtClean="0">
                <a:solidFill>
                  <a:schemeClr val="accent3">
                    <a:lumMod val="60000"/>
                    <a:lumOff val="40000"/>
                  </a:schemeClr>
                </a:solidFill>
                <a:latin typeface="Century Gothic"/>
                <a:cs typeface="Century Gothic"/>
              </a:rPr>
              <a:t>Paths</a:t>
            </a:r>
            <a:endParaRPr lang="en-US" sz="2000" dirty="0">
              <a:solidFill>
                <a:schemeClr val="accent3">
                  <a:lumMod val="60000"/>
                  <a:lumOff val="40000"/>
                </a:schemeClr>
              </a:solidFill>
            </a:endParaRPr>
          </a:p>
        </p:txBody>
      </p:sp>
      <p:pic>
        <p:nvPicPr>
          <p:cNvPr id="12" name="Picture Placeholder 11" descr="Screen Shot 2020-11-16 at 10.56.19 PM.png"/>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1562" t="20557" r="-1562" b="12113"/>
          <a:stretch/>
        </p:blipFill>
        <p:spPr>
          <a:xfrm>
            <a:off x="277813" y="547892"/>
            <a:ext cx="6378575" cy="4532107"/>
          </a:xfrm>
        </p:spPr>
      </p:pic>
    </p:spTree>
    <p:extLst>
      <p:ext uri="{BB962C8B-B14F-4D97-AF65-F5344CB8AC3E}">
        <p14:creationId xmlns:p14="http://schemas.microsoft.com/office/powerpoint/2010/main" val="3786429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22" y="218802"/>
            <a:ext cx="7556313" cy="616174"/>
          </a:xfrm>
        </p:spPr>
        <p:txBody>
          <a:bodyPr/>
          <a:lstStyle/>
          <a:p>
            <a:r>
              <a:rPr lang="en-US" sz="3200" dirty="0" smtClean="0"/>
              <a:t>Lesson 1.  Just Coffee, Black</a:t>
            </a:r>
            <a:endParaRPr lang="en-US" sz="3200" dirty="0"/>
          </a:p>
        </p:txBody>
      </p:sp>
      <p:sp>
        <p:nvSpPr>
          <p:cNvPr id="4" name="Text Placeholder 3"/>
          <p:cNvSpPr>
            <a:spLocks noGrp="1"/>
          </p:cNvSpPr>
          <p:nvPr>
            <p:ph type="body" sz="half" idx="2"/>
          </p:nvPr>
        </p:nvSpPr>
        <p:spPr>
          <a:xfrm>
            <a:off x="495827" y="1151286"/>
            <a:ext cx="7558960" cy="3966531"/>
          </a:xfrm>
        </p:spPr>
        <p:txBody>
          <a:bodyPr/>
          <a:lstStyle/>
          <a:p>
            <a:pPr marL="342900" indent="-342900">
              <a:buFont typeface="Wingdings" charset="2"/>
              <a:buChar char="u"/>
            </a:pPr>
            <a:r>
              <a:rPr lang="en-US" dirty="0" smtClean="0"/>
              <a:t>Target Words</a:t>
            </a:r>
          </a:p>
          <a:p>
            <a:pPr marL="342900" indent="-342900">
              <a:buFont typeface="Wingdings" charset="2"/>
              <a:buChar char="u"/>
            </a:pPr>
            <a:r>
              <a:rPr lang="en-US" dirty="0" smtClean="0"/>
              <a:t>Grammar Learning Outcomes:</a:t>
            </a:r>
          </a:p>
          <a:p>
            <a:pPr marL="800100" lvl="1" indent="-342900">
              <a:buFont typeface="Wingdings" charset="2"/>
              <a:buChar char="u"/>
            </a:pPr>
            <a:r>
              <a:rPr lang="en-US" sz="2000" dirty="0" smtClean="0"/>
              <a:t>Superlatives</a:t>
            </a:r>
            <a:endParaRPr lang="en-US" sz="2000" dirty="0"/>
          </a:p>
          <a:p>
            <a:pPr marL="800100" lvl="1" indent="-342900">
              <a:buFont typeface="Wingdings" charset="2"/>
              <a:buChar char="u"/>
            </a:pPr>
            <a:r>
              <a:rPr lang="en-US" sz="2000" dirty="0" smtClean="0"/>
              <a:t>Habits and Routines </a:t>
            </a:r>
          </a:p>
          <a:p>
            <a:pPr marL="1257300" lvl="2" indent="-342900">
              <a:buFont typeface="Wingdings" charset="2"/>
              <a:buChar char="u"/>
            </a:pPr>
            <a:r>
              <a:rPr lang="en-US" sz="1800" dirty="0" smtClean="0"/>
              <a:t>Simple Present</a:t>
            </a:r>
          </a:p>
          <a:p>
            <a:pPr marL="1257300" lvl="2" indent="-342900">
              <a:buFont typeface="Wingdings" charset="2"/>
              <a:buChar char="u"/>
            </a:pPr>
            <a:r>
              <a:rPr lang="en-US" sz="1800" dirty="0" smtClean="0"/>
              <a:t>Frequency Words</a:t>
            </a:r>
          </a:p>
          <a:p>
            <a:pPr marL="342900" indent="-342900">
              <a:buFont typeface="Wingdings" charset="2"/>
              <a:buChar char="u"/>
            </a:pPr>
            <a:r>
              <a:rPr lang="en-US" dirty="0" smtClean="0"/>
              <a:t>Work on the 3 “Let’s Practice” Sections</a:t>
            </a:r>
          </a:p>
          <a:p>
            <a:pPr marL="342900" indent="-342900">
              <a:buFont typeface="Wingdings" charset="2"/>
              <a:buChar char="u"/>
            </a:pPr>
            <a:r>
              <a:rPr lang="en-US" dirty="0" smtClean="0"/>
              <a:t>Check your Progress</a:t>
            </a:r>
          </a:p>
        </p:txBody>
      </p:sp>
      <p:pic>
        <p:nvPicPr>
          <p:cNvPr id="5" name="Picture 4" descr="Screen Shot 2020-11-17 at 2.12.41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5600" y="4347141"/>
            <a:ext cx="3708400" cy="2413000"/>
          </a:xfrm>
          <a:prstGeom prst="rect">
            <a:avLst/>
          </a:prstGeom>
        </p:spPr>
      </p:pic>
    </p:spTree>
    <p:extLst>
      <p:ext uri="{BB962C8B-B14F-4D97-AF65-F5344CB8AC3E}">
        <p14:creationId xmlns:p14="http://schemas.microsoft.com/office/powerpoint/2010/main" val="6662862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22" y="218802"/>
            <a:ext cx="7556313" cy="616174"/>
          </a:xfrm>
        </p:spPr>
        <p:txBody>
          <a:bodyPr/>
          <a:lstStyle/>
          <a:p>
            <a:r>
              <a:rPr lang="en-US" sz="3200" dirty="0" smtClean="0"/>
              <a:t>Lesson 2.  Family Talk</a:t>
            </a:r>
            <a:endParaRPr lang="en-US" sz="3200" dirty="0"/>
          </a:p>
        </p:txBody>
      </p:sp>
      <p:sp>
        <p:nvSpPr>
          <p:cNvPr id="4" name="Text Placeholder 3"/>
          <p:cNvSpPr>
            <a:spLocks noGrp="1"/>
          </p:cNvSpPr>
          <p:nvPr>
            <p:ph type="body" sz="half" idx="2"/>
          </p:nvPr>
        </p:nvSpPr>
        <p:spPr>
          <a:xfrm>
            <a:off x="495827" y="1151287"/>
            <a:ext cx="7558960" cy="3239454"/>
          </a:xfrm>
        </p:spPr>
        <p:txBody>
          <a:bodyPr/>
          <a:lstStyle/>
          <a:p>
            <a:pPr marL="342900" indent="-342900">
              <a:buFont typeface="Wingdings" charset="2"/>
              <a:buChar char="u"/>
            </a:pPr>
            <a:r>
              <a:rPr lang="en-US" dirty="0" smtClean="0"/>
              <a:t>Target Words</a:t>
            </a:r>
          </a:p>
          <a:p>
            <a:pPr marL="342900" indent="-342900">
              <a:buFont typeface="Wingdings" charset="2"/>
              <a:buChar char="u"/>
            </a:pPr>
            <a:r>
              <a:rPr lang="en-US" dirty="0" smtClean="0"/>
              <a:t>Grammar Learning Outcomes:</a:t>
            </a:r>
          </a:p>
          <a:p>
            <a:pPr marL="800100" lvl="1" indent="-342900">
              <a:buFont typeface="Wingdings" charset="2"/>
              <a:buChar char="u"/>
            </a:pPr>
            <a:r>
              <a:rPr lang="en-US" sz="2000" i="1" dirty="0" smtClean="0"/>
              <a:t>Talking About Family</a:t>
            </a:r>
          </a:p>
          <a:p>
            <a:pPr marL="800100" lvl="1" indent="-342900">
              <a:buFont typeface="Wingdings" charset="2"/>
              <a:buChar char="u"/>
            </a:pPr>
            <a:r>
              <a:rPr lang="en-US" sz="2000" dirty="0" smtClean="0"/>
              <a:t>Simple Present </a:t>
            </a:r>
            <a:r>
              <a:rPr lang="en-US" sz="2000" dirty="0" err="1" smtClean="0"/>
              <a:t>vs</a:t>
            </a:r>
            <a:r>
              <a:rPr lang="en-US" sz="2000" dirty="0" smtClean="0"/>
              <a:t> Present Continuous Tense</a:t>
            </a:r>
          </a:p>
          <a:p>
            <a:pPr marL="342900" indent="-342900">
              <a:buFont typeface="Wingdings" charset="2"/>
              <a:buChar char="u"/>
            </a:pPr>
            <a:r>
              <a:rPr lang="en-US" dirty="0" smtClean="0"/>
              <a:t>Work on the 3 “Let’s Practice” Sections</a:t>
            </a:r>
          </a:p>
          <a:p>
            <a:pPr marL="342900" indent="-342900">
              <a:buFont typeface="Wingdings" charset="2"/>
              <a:buChar char="u"/>
            </a:pPr>
            <a:r>
              <a:rPr lang="en-US" dirty="0" smtClean="0"/>
              <a:t>Check your Progress</a:t>
            </a:r>
          </a:p>
        </p:txBody>
      </p:sp>
      <p:pic>
        <p:nvPicPr>
          <p:cNvPr id="6" name="Picture 5" descr="Screen Shot 2020-11-17 at 2.14.09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5076" y="3898917"/>
            <a:ext cx="3779628" cy="2637582"/>
          </a:xfrm>
          <a:prstGeom prst="rect">
            <a:avLst/>
          </a:prstGeom>
        </p:spPr>
      </p:pic>
    </p:spTree>
    <p:extLst>
      <p:ext uri="{BB962C8B-B14F-4D97-AF65-F5344CB8AC3E}">
        <p14:creationId xmlns:p14="http://schemas.microsoft.com/office/powerpoint/2010/main" val="35102877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22" y="218802"/>
            <a:ext cx="7556313" cy="616174"/>
          </a:xfrm>
        </p:spPr>
        <p:txBody>
          <a:bodyPr/>
          <a:lstStyle/>
          <a:p>
            <a:r>
              <a:rPr lang="en-US" sz="3200" dirty="0" smtClean="0"/>
              <a:t>Lesson 3.  </a:t>
            </a:r>
            <a:r>
              <a:rPr lang="en-US" sz="3200" dirty="0" smtClean="0"/>
              <a:t>Generation Gap</a:t>
            </a:r>
            <a:endParaRPr lang="en-US" sz="3200" dirty="0"/>
          </a:p>
        </p:txBody>
      </p:sp>
      <p:sp>
        <p:nvSpPr>
          <p:cNvPr id="4" name="Text Placeholder 3"/>
          <p:cNvSpPr>
            <a:spLocks noGrp="1"/>
          </p:cNvSpPr>
          <p:nvPr>
            <p:ph type="body" sz="half" idx="2"/>
          </p:nvPr>
        </p:nvSpPr>
        <p:spPr>
          <a:xfrm>
            <a:off x="495827" y="1151287"/>
            <a:ext cx="7558960" cy="3550184"/>
          </a:xfrm>
        </p:spPr>
        <p:txBody>
          <a:bodyPr/>
          <a:lstStyle/>
          <a:p>
            <a:pPr marL="342900" indent="-342900">
              <a:buFont typeface="Wingdings" charset="2"/>
              <a:buChar char="u"/>
            </a:pPr>
            <a:r>
              <a:rPr lang="en-US" dirty="0" smtClean="0"/>
              <a:t>Target Words</a:t>
            </a:r>
          </a:p>
          <a:p>
            <a:pPr marL="342900" indent="-342900">
              <a:buFont typeface="Wingdings" charset="2"/>
              <a:buChar char="u"/>
            </a:pPr>
            <a:r>
              <a:rPr lang="en-US" dirty="0" smtClean="0"/>
              <a:t>Grammar Learning Outcomes:</a:t>
            </a:r>
          </a:p>
          <a:p>
            <a:pPr marL="800100" lvl="1" indent="-342900">
              <a:buFont typeface="Wingdings" charset="2"/>
              <a:buChar char="u"/>
            </a:pPr>
            <a:r>
              <a:rPr lang="en-US" sz="2000" dirty="0" smtClean="0"/>
              <a:t>Future</a:t>
            </a:r>
          </a:p>
          <a:p>
            <a:pPr marL="800100" lvl="1" indent="-342900">
              <a:buFont typeface="Wingdings" charset="2"/>
              <a:buChar char="u"/>
            </a:pPr>
            <a:r>
              <a:rPr lang="en-US" sz="2000" dirty="0" smtClean="0"/>
              <a:t>Personal Qualities and Behavior (Adjectives)</a:t>
            </a:r>
          </a:p>
          <a:p>
            <a:pPr marL="342900" indent="-342900">
              <a:buFont typeface="Wingdings" charset="2"/>
              <a:buChar char="u"/>
            </a:pPr>
            <a:r>
              <a:rPr lang="en-US" dirty="0" smtClean="0"/>
              <a:t>Work on the 3 “Let’s Practice” Sections</a:t>
            </a:r>
          </a:p>
          <a:p>
            <a:pPr marL="342900" indent="-342900">
              <a:buFont typeface="Wingdings" charset="2"/>
              <a:buChar char="u"/>
            </a:pPr>
            <a:r>
              <a:rPr lang="en-US" dirty="0" smtClean="0"/>
              <a:t>Check your Progress</a:t>
            </a:r>
          </a:p>
        </p:txBody>
      </p:sp>
      <p:pic>
        <p:nvPicPr>
          <p:cNvPr id="6" name="Picture 5" descr="Screen Shot 2020-11-17 at 2.15.12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1406" y="3835861"/>
            <a:ext cx="3968065" cy="2838470"/>
          </a:xfrm>
          <a:prstGeom prst="rect">
            <a:avLst/>
          </a:prstGeom>
        </p:spPr>
      </p:pic>
    </p:spTree>
    <p:extLst>
      <p:ext uri="{BB962C8B-B14F-4D97-AF65-F5344CB8AC3E}">
        <p14:creationId xmlns:p14="http://schemas.microsoft.com/office/powerpoint/2010/main" val="366479936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522" y="218802"/>
            <a:ext cx="7556313" cy="616174"/>
          </a:xfrm>
        </p:spPr>
        <p:txBody>
          <a:bodyPr/>
          <a:lstStyle/>
          <a:p>
            <a:r>
              <a:rPr lang="en-US" sz="3200" dirty="0" smtClean="0"/>
              <a:t>Lesson 4.  </a:t>
            </a:r>
            <a:r>
              <a:rPr lang="en-US" sz="3200" dirty="0" smtClean="0"/>
              <a:t>Mind the Gap</a:t>
            </a:r>
            <a:endParaRPr lang="en-US" sz="3200" dirty="0"/>
          </a:p>
        </p:txBody>
      </p:sp>
      <p:sp>
        <p:nvSpPr>
          <p:cNvPr id="4" name="Text Placeholder 3"/>
          <p:cNvSpPr>
            <a:spLocks noGrp="1"/>
          </p:cNvSpPr>
          <p:nvPr>
            <p:ph type="body" sz="half" idx="2"/>
          </p:nvPr>
        </p:nvSpPr>
        <p:spPr>
          <a:xfrm>
            <a:off x="495827" y="1151287"/>
            <a:ext cx="7558960" cy="3550184"/>
          </a:xfrm>
        </p:spPr>
        <p:txBody>
          <a:bodyPr/>
          <a:lstStyle/>
          <a:p>
            <a:pPr marL="342900" indent="-342900">
              <a:buFont typeface="Wingdings" charset="2"/>
              <a:buChar char="u"/>
            </a:pPr>
            <a:r>
              <a:rPr lang="en-US" dirty="0" smtClean="0"/>
              <a:t>Target Words</a:t>
            </a:r>
          </a:p>
          <a:p>
            <a:pPr marL="342900" indent="-342900">
              <a:buFont typeface="Wingdings" charset="2"/>
              <a:buChar char="u"/>
            </a:pPr>
            <a:r>
              <a:rPr lang="en-US" dirty="0" smtClean="0"/>
              <a:t>Grammar Learning Outcomes:</a:t>
            </a:r>
          </a:p>
          <a:p>
            <a:pPr marL="800100" lvl="1" indent="-342900">
              <a:buFont typeface="Wingdings" charset="2"/>
              <a:buChar char="u"/>
            </a:pPr>
            <a:r>
              <a:rPr lang="en-US" sz="2000" dirty="0" smtClean="0"/>
              <a:t>Consonant Clusters </a:t>
            </a:r>
            <a:r>
              <a:rPr lang="mr-IN" sz="2000" dirty="0" smtClean="0"/>
              <a:t>–</a:t>
            </a:r>
            <a:r>
              <a:rPr lang="en-US" sz="2000" dirty="0" err="1" smtClean="0"/>
              <a:t>Bl</a:t>
            </a:r>
            <a:r>
              <a:rPr lang="en-US" sz="2000" dirty="0" smtClean="0"/>
              <a:t> Sound</a:t>
            </a:r>
          </a:p>
          <a:p>
            <a:pPr marL="800100" lvl="1" indent="-342900">
              <a:buFont typeface="Wingdings" charset="2"/>
              <a:buChar char="u"/>
            </a:pPr>
            <a:r>
              <a:rPr lang="en-US" sz="2000" dirty="0" smtClean="0"/>
              <a:t>Stressing new Information</a:t>
            </a:r>
          </a:p>
          <a:p>
            <a:pPr marL="342900" indent="-342900">
              <a:buFont typeface="Wingdings" charset="2"/>
              <a:buChar char="u"/>
            </a:pPr>
            <a:r>
              <a:rPr lang="en-US" dirty="0" smtClean="0"/>
              <a:t>Work on the 3 “Let’s Practice” Sections</a:t>
            </a:r>
          </a:p>
          <a:p>
            <a:pPr marL="342900" indent="-342900">
              <a:buFont typeface="Wingdings" charset="2"/>
              <a:buChar char="u"/>
            </a:pPr>
            <a:r>
              <a:rPr lang="en-US" dirty="0" smtClean="0"/>
              <a:t>Check your Progress</a:t>
            </a:r>
          </a:p>
        </p:txBody>
      </p:sp>
      <p:pic>
        <p:nvPicPr>
          <p:cNvPr id="6" name="Picture 5" descr="Screen Shot 2020-11-17 at 2.15.19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1579" y="3686436"/>
            <a:ext cx="4298912" cy="2987896"/>
          </a:xfrm>
          <a:prstGeom prst="rect">
            <a:avLst/>
          </a:prstGeom>
        </p:spPr>
      </p:pic>
    </p:spTree>
    <p:extLst>
      <p:ext uri="{BB962C8B-B14F-4D97-AF65-F5344CB8AC3E}">
        <p14:creationId xmlns:p14="http://schemas.microsoft.com/office/powerpoint/2010/main" val="8755645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Infusion.thmx</Template>
  <TotalTime>469</TotalTime>
  <Words>470</Words>
  <Application>Microsoft Macintosh PowerPoint</Application>
  <PresentationFormat>On-screen Show (4:3)</PresentationFormat>
  <Paragraphs>66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Advantage</vt:lpstr>
      <vt:lpstr>Level 6.</vt:lpstr>
      <vt:lpstr>Weekly Activities. English B1 ~ November 16th – 22nd </vt:lpstr>
      <vt:lpstr>Weekly Activities. English B1 ~ November 16th – 22nd </vt:lpstr>
      <vt:lpstr>Weekly Activities. English B1 ~ November 16th – 22nd </vt:lpstr>
      <vt:lpstr>Unit 1 ~ Level 6</vt:lpstr>
      <vt:lpstr>Lesson 1.  Just Coffee, Black</vt:lpstr>
      <vt:lpstr>Lesson 2.  Family Talk</vt:lpstr>
      <vt:lpstr>Lesson 3.  Generation Gap</vt:lpstr>
      <vt:lpstr>Lesson 4.  Mind the Gap</vt:lpstr>
      <vt:lpstr>Lesson 5.  Returning your Call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Lend a hand.</dc:title>
  <dc:creator>san patricio patricio</dc:creator>
  <cp:lastModifiedBy>san patricio patricio</cp:lastModifiedBy>
  <cp:revision>34</cp:revision>
  <dcterms:created xsi:type="dcterms:W3CDTF">2020-11-04T02:24:26Z</dcterms:created>
  <dcterms:modified xsi:type="dcterms:W3CDTF">2020-11-17T09:16:15Z</dcterms:modified>
</cp:coreProperties>
</file>