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7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5D38F86-0ADD-475F-9420-F5CE8AFE2320}" type="datetimeFigureOut">
              <a:rPr lang="es-ES" smtClean="0"/>
              <a:pPr/>
              <a:t>13/11/2012</a:t>
            </a:fld>
            <a:endParaRPr lang="es-E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E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C291339-8878-488A-9C21-B743451950E5}" type="slidenum">
              <a:rPr lang="es-ES" smtClean="0"/>
              <a:pPr/>
              <a:t>‹Nº›</a:t>
            </a:fld>
            <a:endParaRPr lang="es-E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5D38F86-0ADD-475F-9420-F5CE8AFE2320}" type="datetimeFigureOut">
              <a:rPr lang="es-ES" smtClean="0"/>
              <a:pPr/>
              <a:t>13/11/2012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C291339-8878-488A-9C21-B743451950E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5D38F86-0ADD-475F-9420-F5CE8AFE2320}" type="datetimeFigureOut">
              <a:rPr lang="es-ES" smtClean="0"/>
              <a:pPr/>
              <a:t>13/11/2012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C291339-8878-488A-9C21-B743451950E5}"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5D38F86-0ADD-475F-9420-F5CE8AFE2320}" type="datetimeFigureOut">
              <a:rPr lang="es-ES" smtClean="0"/>
              <a:pPr/>
              <a:t>13/11/2012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C291339-8878-488A-9C21-B743451950E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5D38F86-0ADD-475F-9420-F5CE8AFE2320}" type="datetimeFigureOut">
              <a:rPr lang="es-ES" smtClean="0"/>
              <a:pPr/>
              <a:t>13/11/2012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C291339-8878-488A-9C21-B743451950E5}"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75D38F86-0ADD-475F-9420-F5CE8AFE2320}" type="datetimeFigureOut">
              <a:rPr lang="es-ES" smtClean="0"/>
              <a:pPr/>
              <a:t>13/11/2012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C291339-8878-488A-9C21-B743451950E5}" type="slidenum">
              <a:rPr lang="es-ES" smtClean="0"/>
              <a:pPr/>
              <a:t>‹Nº›</a:t>
            </a:fld>
            <a:endParaRPr lang="es-ES"/>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5D38F86-0ADD-475F-9420-F5CE8AFE2320}" type="datetimeFigureOut">
              <a:rPr lang="es-ES" smtClean="0"/>
              <a:pPr/>
              <a:t>13/11/2012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DC291339-8878-488A-9C21-B743451950E5}"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75D38F86-0ADD-475F-9420-F5CE8AFE2320}" type="datetimeFigureOut">
              <a:rPr lang="es-ES" smtClean="0"/>
              <a:pPr/>
              <a:t>13/11/2012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DC291339-8878-488A-9C21-B743451950E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38F86-0ADD-475F-9420-F5CE8AFE2320}" type="datetimeFigureOut">
              <a:rPr lang="es-ES" smtClean="0"/>
              <a:pPr/>
              <a:t>13/11/2012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DC291339-8878-488A-9C21-B743451950E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5D38F86-0ADD-475F-9420-F5CE8AFE2320}" type="datetimeFigureOut">
              <a:rPr lang="es-ES" smtClean="0"/>
              <a:pPr/>
              <a:t>13/11/2012</a:t>
            </a:fld>
            <a:endParaRPr lang="es-ES"/>
          </a:p>
        </p:txBody>
      </p:sp>
      <p:sp>
        <p:nvSpPr>
          <p:cNvPr id="7" name="Slide Number Placeholder 6"/>
          <p:cNvSpPr>
            <a:spLocks noGrp="1"/>
          </p:cNvSpPr>
          <p:nvPr>
            <p:ph type="sldNum" sz="quarter" idx="12"/>
          </p:nvPr>
        </p:nvSpPr>
        <p:spPr/>
        <p:txBody>
          <a:bodyPr/>
          <a:lstStyle/>
          <a:p>
            <a:fld id="{DC291339-8878-488A-9C21-B743451950E5}" type="slidenum">
              <a:rPr lang="es-ES" smtClean="0"/>
              <a:pPr/>
              <a:t>‹Nº›</a:t>
            </a:fld>
            <a:endParaRPr lang="es-E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5D38F86-0ADD-475F-9420-F5CE8AFE2320}" type="datetimeFigureOut">
              <a:rPr lang="es-ES" smtClean="0"/>
              <a:pPr/>
              <a:t>13/11/2012</a:t>
            </a:fld>
            <a:endParaRPr lang="es-E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7" name="Slide Number Placeholder 6"/>
          <p:cNvSpPr>
            <a:spLocks noGrp="1"/>
          </p:cNvSpPr>
          <p:nvPr>
            <p:ph type="sldNum" sz="quarter" idx="12"/>
          </p:nvPr>
        </p:nvSpPr>
        <p:spPr/>
        <p:txBody>
          <a:bodyPr/>
          <a:lstStyle/>
          <a:p>
            <a:fld id="{DC291339-8878-488A-9C21-B743451950E5}"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5D38F86-0ADD-475F-9420-F5CE8AFE2320}" type="datetimeFigureOut">
              <a:rPr lang="es-ES" smtClean="0"/>
              <a:pPr/>
              <a:t>13/11/2012</a:t>
            </a:fld>
            <a:endParaRPr lang="es-E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E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C291339-8878-488A-9C21-B743451950E5}"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716016" y="2852936"/>
            <a:ext cx="3313355" cy="1702160"/>
          </a:xfrm>
        </p:spPr>
        <p:txBody>
          <a:bodyPr>
            <a:normAutofit fontScale="90000"/>
          </a:bodyPr>
          <a:lstStyle/>
          <a:p>
            <a:pPr algn="ctr"/>
            <a:r>
              <a:rPr lang="es-ES" dirty="0" smtClean="0"/>
              <a:t>HISTORIA DE LA EDUCACION </a:t>
            </a:r>
            <a:r>
              <a:rPr lang="es-ES" dirty="0" smtClean="0"/>
              <a:t> EN EL </a:t>
            </a:r>
            <a:r>
              <a:rPr lang="es-ES" dirty="0" smtClean="0"/>
              <a:t>PORFIRIATO</a:t>
            </a:r>
            <a:endParaRPr lang="es-ES" dirty="0"/>
          </a:p>
        </p:txBody>
      </p:sp>
      <p:sp>
        <p:nvSpPr>
          <p:cNvPr id="3" name="2 Subtítulo"/>
          <p:cNvSpPr>
            <a:spLocks noGrp="1"/>
          </p:cNvSpPr>
          <p:nvPr>
            <p:ph type="subTitle" idx="1"/>
          </p:nvPr>
        </p:nvSpPr>
        <p:spPr>
          <a:xfrm>
            <a:off x="4716016" y="4869160"/>
            <a:ext cx="3309803" cy="952136"/>
          </a:xfrm>
        </p:spPr>
        <p:txBody>
          <a:bodyPr>
            <a:normAutofit/>
          </a:bodyPr>
          <a:lstStyle/>
          <a:p>
            <a:pPr algn="ctr"/>
            <a:r>
              <a:rPr lang="es-ES" dirty="0" err="1" smtClean="0"/>
              <a:t>Mílada</a:t>
            </a:r>
            <a:r>
              <a:rPr lang="es-ES" dirty="0" smtClean="0"/>
              <a:t> </a:t>
            </a:r>
            <a:r>
              <a:rPr lang="es-ES" dirty="0" err="1"/>
              <a:t>B</a:t>
            </a:r>
            <a:r>
              <a:rPr lang="es-ES" dirty="0" err="1" smtClean="0"/>
              <a:t>azant</a:t>
            </a:r>
            <a:endParaRPr lang="es-ES" dirty="0" smtClean="0"/>
          </a:p>
          <a:p>
            <a:pPr algn="ctr"/>
            <a:endParaRPr lang="es-ES" dirty="0"/>
          </a:p>
          <a:p>
            <a:pPr algn="ctr"/>
            <a:r>
              <a:rPr lang="es-ES" sz="1000" dirty="0" smtClean="0"/>
              <a:t>Noviembre </a:t>
            </a:r>
            <a:r>
              <a:rPr lang="es-ES" sz="1000" dirty="0" smtClean="0"/>
              <a:t>2012</a:t>
            </a:r>
          </a:p>
          <a:p>
            <a:endParaRPr lang="es-ES" dirty="0"/>
          </a:p>
        </p:txBody>
      </p:sp>
    </p:spTree>
    <p:extLst>
      <p:ext uri="{BB962C8B-B14F-4D97-AF65-F5344CB8AC3E}">
        <p14:creationId xmlns:p14="http://schemas.microsoft.com/office/powerpoint/2010/main" xmlns="" val="260154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052736"/>
            <a:ext cx="8229600" cy="5184576"/>
          </a:xfrm>
        </p:spPr>
        <p:txBody>
          <a:bodyPr>
            <a:normAutofit lnSpcReduction="10000"/>
          </a:bodyPr>
          <a:lstStyle/>
          <a:p>
            <a:r>
              <a:rPr lang="es-ES" sz="2400" dirty="0" smtClean="0"/>
              <a:t>Para los maestros normalistas la publicación de varios libros era inevitable como la del alemán Enrique </a:t>
            </a:r>
            <a:r>
              <a:rPr lang="es-ES" sz="2400" dirty="0" err="1" smtClean="0"/>
              <a:t>Laubscher</a:t>
            </a:r>
            <a:r>
              <a:rPr lang="es-ES" sz="2400" dirty="0" smtClean="0"/>
              <a:t> quien con el texto: Escribe y lee: un método racional de enseñar la lectura por medio de la escritura según el sistema fonético, dedicado a los profesores mexicanos dela enseñanza primaria, el cual posteriormente se propagó por todo el país.</a:t>
            </a:r>
          </a:p>
          <a:p>
            <a:r>
              <a:rPr lang="es-ES" sz="2400" dirty="0" smtClean="0"/>
              <a:t>Los libros de Sierra eran sencillos y constructivos con posturas conciliadoras entre culturas indígenas y españolas.</a:t>
            </a:r>
          </a:p>
          <a:p>
            <a:r>
              <a:rPr lang="es-ES" sz="2400" dirty="0" smtClean="0"/>
              <a:t>La pedagogía empezó a estar de moda y se pensó que la profesión de maestro era la más difícil por su impacto a la sociedad misma (alumnos, familia, sociedad, patria,  y hasta Hoy).</a:t>
            </a:r>
            <a:endParaRPr lang="es-ES" sz="2400" dirty="0"/>
          </a:p>
        </p:txBody>
      </p:sp>
    </p:spTree>
    <p:extLst>
      <p:ext uri="{BB962C8B-B14F-4D97-AF65-F5344CB8AC3E}">
        <p14:creationId xmlns:p14="http://schemas.microsoft.com/office/powerpoint/2010/main" xmlns="" val="2838262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La introducción de la pedagogía moderna</a:t>
            </a:r>
            <a:endParaRPr lang="es-ES" dirty="0"/>
          </a:p>
        </p:txBody>
      </p:sp>
      <p:sp>
        <p:nvSpPr>
          <p:cNvPr id="3" name="2 Marcador de contenido"/>
          <p:cNvSpPr>
            <a:spLocks noGrp="1"/>
          </p:cNvSpPr>
          <p:nvPr>
            <p:ph idx="1"/>
          </p:nvPr>
        </p:nvSpPr>
        <p:spPr/>
        <p:txBody>
          <a:bodyPr>
            <a:normAutofit fontScale="62500" lnSpcReduction="20000"/>
          </a:bodyPr>
          <a:lstStyle/>
          <a:p>
            <a:r>
              <a:rPr lang="es-ES" b="1" dirty="0" smtClean="0"/>
              <a:t>Hacia una Instrucción democrática</a:t>
            </a:r>
          </a:p>
          <a:p>
            <a:r>
              <a:rPr lang="es-ES" sz="2600" dirty="0" smtClean="0"/>
              <a:t>Siglo XIX la educación en Europa alcanzo nuevo horizontes, </a:t>
            </a:r>
            <a:r>
              <a:rPr lang="es-ES" sz="2600" dirty="0"/>
              <a:t>F</a:t>
            </a:r>
            <a:r>
              <a:rPr lang="es-ES" sz="2600" dirty="0" smtClean="0"/>
              <a:t>rancia, Inglaterra, España, la igualdad política.</a:t>
            </a:r>
          </a:p>
          <a:p>
            <a:r>
              <a:rPr lang="es-ES" sz="2600" dirty="0" smtClean="0"/>
              <a:t>En México durante esta época era necesario sistematizar y llevar a cabo un programa general de la educación pública.</a:t>
            </a:r>
          </a:p>
          <a:p>
            <a:r>
              <a:rPr lang="es-ES" sz="2600" dirty="0" smtClean="0"/>
              <a:t>A partir de 1882 Joaquín Baranda ministro de justicia e Instrucción pública la educación primaria entraría en un auge.</a:t>
            </a:r>
          </a:p>
          <a:p>
            <a:r>
              <a:rPr lang="es-ES" sz="2600" dirty="0" smtClean="0"/>
              <a:t>Donde se responsabilizaría al Estado de dar educación pública a todos los mexicanos como medio para lograr la democracia y la unidad nacional, para este personaje aseguraba los sentimientos patrióticos y realizaba el progreso moral y material de nuestra patria.</a:t>
            </a:r>
          </a:p>
          <a:p>
            <a:endParaRPr lang="es-ES" dirty="0"/>
          </a:p>
        </p:txBody>
      </p:sp>
    </p:spTree>
    <p:extLst>
      <p:ext uri="{BB962C8B-B14F-4D97-AF65-F5344CB8AC3E}">
        <p14:creationId xmlns:p14="http://schemas.microsoft.com/office/powerpoint/2010/main" xmlns="" val="137443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67544" y="836712"/>
            <a:ext cx="8229600" cy="5472608"/>
          </a:xfrm>
        </p:spPr>
        <p:txBody>
          <a:bodyPr>
            <a:normAutofit fontScale="92500"/>
          </a:bodyPr>
          <a:lstStyle/>
          <a:p>
            <a:pPr marL="0" indent="0">
              <a:buNone/>
            </a:pPr>
            <a:r>
              <a:rPr lang="es-ES" dirty="0"/>
              <a:t> </a:t>
            </a:r>
            <a:r>
              <a:rPr lang="es-ES" sz="2400" dirty="0" smtClean="0"/>
              <a:t>A </a:t>
            </a:r>
            <a:r>
              <a:rPr lang="es-ES" sz="2400" dirty="0" smtClean="0"/>
              <a:t>partir de ahí se inicia la obligatoriedad de la educación </a:t>
            </a:r>
          </a:p>
          <a:p>
            <a:pPr marL="0" indent="0">
              <a:buNone/>
            </a:pPr>
            <a:r>
              <a:rPr lang="es-ES" sz="2400" dirty="0"/>
              <a:t> </a:t>
            </a:r>
            <a:r>
              <a:rPr lang="es-ES" sz="2400" dirty="0" smtClean="0"/>
              <a:t>+ El diputado Justo Sierra  encargado de la instrucción pública, conjuntamente con Julio Zarate formularon el proyecto sobre la ley de instrucción pública que se aplico hasta 1891. (científicos)</a:t>
            </a:r>
          </a:p>
          <a:p>
            <a:pPr marL="0" indent="0">
              <a:buNone/>
            </a:pPr>
            <a:r>
              <a:rPr lang="es-ES" sz="2400" dirty="0"/>
              <a:t> </a:t>
            </a:r>
            <a:r>
              <a:rPr lang="es-ES" sz="2400" dirty="0" smtClean="0"/>
              <a:t>+ Para  1888 y asegurando la obligatoriedad en el DF se establecieron dos escuelas una para niños y la otra para niñas, o una mixta por cada 4 mil habitantes, tenían que ir todos los niños de 6 a 12 años de edad y se multaba a los responsables que no cumplieran el precepto</a:t>
            </a:r>
            <a:r>
              <a:rPr lang="es-ES" dirty="0" smtClean="0"/>
              <a:t>.</a:t>
            </a:r>
          </a:p>
          <a:p>
            <a:pPr marL="0" indent="0">
              <a:buNone/>
            </a:pPr>
            <a:r>
              <a:rPr lang="es-ES" dirty="0"/>
              <a:t> </a:t>
            </a:r>
            <a:r>
              <a:rPr lang="es-ES" sz="2400" dirty="0" smtClean="0"/>
              <a:t>+ Claro que muchos niños no iban por ignorancia, por hambre, y la sanción no se aplicaba, Alfredo Chavero partidario de la instrucción pero con una crítica al gobierno no podían estudiar por innumerables situaciones.(  otros cambios estructurales)</a:t>
            </a:r>
            <a:endParaRPr lang="es-ES" sz="2400" dirty="0"/>
          </a:p>
        </p:txBody>
      </p:sp>
    </p:spTree>
    <p:extLst>
      <p:ext uri="{BB962C8B-B14F-4D97-AF65-F5344CB8AC3E}">
        <p14:creationId xmlns:p14="http://schemas.microsoft.com/office/powerpoint/2010/main" xmlns="" val="257245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20688"/>
            <a:ext cx="8229600" cy="5649491"/>
          </a:xfrm>
        </p:spPr>
        <p:txBody>
          <a:bodyPr>
            <a:normAutofit/>
          </a:bodyPr>
          <a:lstStyle/>
          <a:p>
            <a:r>
              <a:rPr lang="es-ES" sz="2400" dirty="0" smtClean="0"/>
              <a:t>Según un estudio México siguió el ejemplo Francés al tomar la gratuidad absoluta, la obligatoriedad y el laicismo de las escuelas públicas.</a:t>
            </a:r>
          </a:p>
          <a:p>
            <a:r>
              <a:rPr lang="es-ES" sz="2400" dirty="0" smtClean="0"/>
              <a:t>Los puntos principales fueron defendidos en el congreso por Enrique </a:t>
            </a:r>
            <a:r>
              <a:rPr lang="es-ES" sz="2400" dirty="0" err="1" smtClean="0"/>
              <a:t>Rébsamen</a:t>
            </a:r>
            <a:r>
              <a:rPr lang="es-ES" sz="2400" dirty="0" smtClean="0"/>
              <a:t> aquí en </a:t>
            </a:r>
            <a:r>
              <a:rPr lang="es-ES" sz="2400" dirty="0"/>
              <a:t>M</a:t>
            </a:r>
            <a:r>
              <a:rPr lang="es-ES" sz="2400" dirty="0" smtClean="0"/>
              <a:t>éxico, incluyendo que materias se impartirían, métodos de enseñanza, etc..</a:t>
            </a:r>
          </a:p>
          <a:p>
            <a:r>
              <a:rPr lang="es-ES" sz="2400" dirty="0" smtClean="0"/>
              <a:t>Fueron doce comisiones que discutirían sobre la educación nacional, nueve sobre la instrucción primaria. Una sobre las escuelas normales y las otras sobre las preparatorias.</a:t>
            </a:r>
          </a:p>
          <a:p>
            <a:r>
              <a:rPr lang="es-ES" sz="2400" dirty="0" smtClean="0"/>
              <a:t>La uniformidad en la educación nacional consistiría en la enseñanza obligatoria, gratuita y laica.</a:t>
            </a:r>
          </a:p>
          <a:p>
            <a:r>
              <a:rPr lang="es-ES" sz="2400" dirty="0" smtClean="0"/>
              <a:t>La educación uniforme en toda la república  </a:t>
            </a:r>
            <a:endParaRPr lang="es-ES" sz="2400" dirty="0"/>
          </a:p>
        </p:txBody>
      </p:sp>
    </p:spTree>
    <p:extLst>
      <p:ext uri="{BB962C8B-B14F-4D97-AF65-F5344CB8AC3E}">
        <p14:creationId xmlns:p14="http://schemas.microsoft.com/office/powerpoint/2010/main" xmlns="" val="4206426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92696"/>
            <a:ext cx="8229600" cy="5721499"/>
          </a:xfrm>
        </p:spPr>
        <p:txBody>
          <a:bodyPr>
            <a:normAutofit fontScale="92500"/>
          </a:bodyPr>
          <a:lstStyle/>
          <a:p>
            <a:r>
              <a:rPr lang="es-ES" sz="2400" dirty="0" smtClean="0"/>
              <a:t>Según Gregorio </a:t>
            </a:r>
            <a:r>
              <a:rPr lang="es-ES" sz="2400" dirty="0" smtClean="0"/>
              <a:t>Torres </a:t>
            </a:r>
            <a:r>
              <a:rPr lang="es-ES" sz="2400" dirty="0" smtClean="0"/>
              <a:t>Quintero famoso por su método para enseñar a leer y escribir, la escuela laica era la “conquista social más gloriosa” del siglo XIX, ya que se respetaba la libertad de conciencia, de culto y decisión de los padres sobre la educación de los hijos.</a:t>
            </a:r>
          </a:p>
          <a:p>
            <a:r>
              <a:rPr lang="es-ES" sz="2400" dirty="0" smtClean="0"/>
              <a:t>El programa general de la enseñanza primaria elemental obligatoria se basaba en la instrucción pública de 1888.</a:t>
            </a:r>
          </a:p>
          <a:p>
            <a:r>
              <a:rPr lang="es-ES" sz="2400" dirty="0" smtClean="0"/>
              <a:t>La moral y cívica, lengua nacional (escritura y lectura, aritmética, ciencias físicas y naturales, geometría, geografía, historia, dibujo, canto, gimnasia, y labores manuales para las niñas. Quedando la libertad para cada Estado incluir materias optativas.</a:t>
            </a:r>
          </a:p>
          <a:p>
            <a:r>
              <a:rPr lang="es-ES" sz="2400" dirty="0" smtClean="0"/>
              <a:t>Las clases durarían 1º año 20 minutos,  2º 25, 3º 30, 4º 40, media hora para descansar </a:t>
            </a:r>
          </a:p>
          <a:p>
            <a:endParaRPr lang="es-ES" dirty="0"/>
          </a:p>
        </p:txBody>
      </p:sp>
    </p:spTree>
    <p:extLst>
      <p:ext uri="{BB962C8B-B14F-4D97-AF65-F5344CB8AC3E}">
        <p14:creationId xmlns:p14="http://schemas.microsoft.com/office/powerpoint/2010/main" xmlns="" val="3666156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836712"/>
            <a:ext cx="8229600" cy="5040559"/>
          </a:xfrm>
        </p:spPr>
        <p:txBody>
          <a:bodyPr>
            <a:normAutofit fontScale="92500" lnSpcReduction="20000"/>
          </a:bodyPr>
          <a:lstStyle/>
          <a:p>
            <a:r>
              <a:rPr lang="es-ES" sz="2400" dirty="0" smtClean="0"/>
              <a:t>Se realizaron muchos estudios en otros países para saber cuantas horas deberían ser de estudio, cuantos días, cuantos años.</a:t>
            </a:r>
          </a:p>
          <a:p>
            <a:r>
              <a:rPr lang="es-ES" sz="2400" dirty="0" smtClean="0"/>
              <a:t>Las escuelas primarias se desenvolvía solamente el aspecto físico, intelectual y moral de los niños.</a:t>
            </a:r>
          </a:p>
          <a:p>
            <a:r>
              <a:rPr lang="es-ES" sz="2400" dirty="0" smtClean="0"/>
              <a:t>También se desarrollo las bases para jubilar a los maestros después de sus treinta años de servicio</a:t>
            </a:r>
          </a:p>
          <a:p>
            <a:r>
              <a:rPr lang="es-ES" sz="2400" dirty="0" smtClean="0"/>
              <a:t>Se establece la educación Normal para la formación de profesores</a:t>
            </a:r>
          </a:p>
          <a:p>
            <a:r>
              <a:rPr lang="es-ES" sz="2400" dirty="0" smtClean="0"/>
              <a:t>El plan de estudios adoptado proporcionaba “un fondo común de conocimientos a los hijos ilustrados de un pueblo”</a:t>
            </a:r>
          </a:p>
          <a:p>
            <a:r>
              <a:rPr lang="es-ES" sz="2400" dirty="0" smtClean="0"/>
              <a:t>El Estado impondrá orden y a través de la educación de los individuos buscara “el modo de asegurar elementos de conservación y mejoramiento social: el individuo no </a:t>
            </a:r>
            <a:r>
              <a:rPr lang="es-ES" sz="2400" dirty="0" smtClean="0"/>
              <a:t>es </a:t>
            </a:r>
            <a:r>
              <a:rPr lang="es-ES" sz="2400" dirty="0" smtClean="0"/>
              <a:t>su fin, sino la especie en su forma concreta de nación.</a:t>
            </a:r>
            <a:endParaRPr lang="es-ES" sz="2400" dirty="0"/>
          </a:p>
        </p:txBody>
      </p:sp>
    </p:spTree>
    <p:extLst>
      <p:ext uri="{BB962C8B-B14F-4D97-AF65-F5344CB8AC3E}">
        <p14:creationId xmlns:p14="http://schemas.microsoft.com/office/powerpoint/2010/main" xmlns="" val="2735686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764704"/>
            <a:ext cx="8229600" cy="5400600"/>
          </a:xfrm>
        </p:spPr>
        <p:txBody>
          <a:bodyPr>
            <a:normAutofit lnSpcReduction="10000"/>
          </a:bodyPr>
          <a:lstStyle/>
          <a:p>
            <a:r>
              <a:rPr lang="es-ES" sz="2400" dirty="0" smtClean="0"/>
              <a:t>Para esa época se desarrollo el ferrocarril sin menoscabar la educación.</a:t>
            </a:r>
          </a:p>
          <a:p>
            <a:endParaRPr lang="es-ES" sz="2400" dirty="0"/>
          </a:p>
          <a:p>
            <a:r>
              <a:rPr lang="es-ES" sz="2400" dirty="0" smtClean="0"/>
              <a:t>Para 1901 renuncia Joaquín Baranda presionado por los Científicos, como José Yves </a:t>
            </a:r>
            <a:r>
              <a:rPr lang="es-ES" sz="2400" dirty="0" err="1" smtClean="0"/>
              <a:t>Limantuor</a:t>
            </a:r>
            <a:endParaRPr lang="es-ES" sz="2400" dirty="0"/>
          </a:p>
          <a:p>
            <a:pPr marL="0" indent="0">
              <a:buNone/>
            </a:pPr>
            <a:r>
              <a:rPr lang="es-ES" sz="2400" dirty="0" smtClean="0"/>
              <a:t> Para 1905 se establecían nuevas formas de instrucción pública ya que los representantes de cada Estado  comentaban sus experiencias en la década anterior, para esa época Justo Sierra era el secretario de </a:t>
            </a:r>
            <a:r>
              <a:rPr lang="es-ES" sz="2400" dirty="0"/>
              <a:t>I</a:t>
            </a:r>
            <a:r>
              <a:rPr lang="es-ES" sz="2400" dirty="0" smtClean="0"/>
              <a:t>nstrucción </a:t>
            </a:r>
            <a:r>
              <a:rPr lang="es-ES" sz="2400" dirty="0"/>
              <a:t>P</a:t>
            </a:r>
            <a:r>
              <a:rPr lang="es-ES" sz="2400" dirty="0" smtClean="0"/>
              <a:t>ública y Bellas Artes y cuyo discurso ponía en una balanza al gobierno de Díaz ya que la educación no era como se esperaba y los maestros mal pagados, casi no existía la infraestructura nacional, </a:t>
            </a:r>
            <a:r>
              <a:rPr lang="es-ES" sz="2400" dirty="0" smtClean="0"/>
              <a:t>mala </a:t>
            </a:r>
            <a:r>
              <a:rPr lang="es-ES" sz="2400" dirty="0" smtClean="0"/>
              <a:t>alimentación, y condiciones precarias de los estudiantes</a:t>
            </a:r>
            <a:r>
              <a:rPr lang="es-ES" sz="2400" dirty="0" smtClean="0"/>
              <a:t>.</a:t>
            </a:r>
            <a:endParaRPr lang="es-ES" sz="2400" dirty="0" smtClean="0"/>
          </a:p>
          <a:p>
            <a:endParaRPr lang="es-ES" sz="2400" dirty="0"/>
          </a:p>
        </p:txBody>
      </p:sp>
    </p:spTree>
    <p:extLst>
      <p:ext uri="{BB962C8B-B14F-4D97-AF65-F5344CB8AC3E}">
        <p14:creationId xmlns:p14="http://schemas.microsoft.com/office/powerpoint/2010/main" xmlns="" val="1457975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92696"/>
            <a:ext cx="8229600" cy="5544616"/>
          </a:xfrm>
        </p:spPr>
        <p:txBody>
          <a:bodyPr>
            <a:normAutofit lnSpcReduction="10000"/>
          </a:bodyPr>
          <a:lstStyle/>
          <a:p>
            <a:r>
              <a:rPr lang="es-ES" sz="2400" dirty="0" smtClean="0"/>
              <a:t>La deserción escolar era sorprendente en toda la República Mexicana</a:t>
            </a:r>
          </a:p>
          <a:p>
            <a:r>
              <a:rPr lang="es-ES" sz="2400" dirty="0" smtClean="0"/>
              <a:t>Se creó una nueva escuela de Artes y Oficios</a:t>
            </a:r>
          </a:p>
          <a:p>
            <a:r>
              <a:rPr lang="es-ES" sz="2400" dirty="0" smtClean="0"/>
              <a:t>Se buscaba que los niños aprendieran de lo concreto a lo abstracto.</a:t>
            </a:r>
          </a:p>
          <a:p>
            <a:r>
              <a:rPr lang="es-ES" sz="2400" dirty="0" smtClean="0"/>
              <a:t>Se buscaba que de los cinco años que estudiaban se aumentará a seis años</a:t>
            </a:r>
          </a:p>
          <a:p>
            <a:r>
              <a:rPr lang="es-ES" sz="2400" dirty="0" smtClean="0"/>
              <a:t>Para esa época se establecía que por grupo existía un profesor y cincuenta niños en DF.</a:t>
            </a:r>
          </a:p>
          <a:p>
            <a:r>
              <a:rPr lang="es-ES" sz="2400" dirty="0" smtClean="0"/>
              <a:t>En comunidades rurales un solo maestro en varios grados</a:t>
            </a:r>
          </a:p>
          <a:p>
            <a:r>
              <a:rPr lang="es-ES" sz="2400" dirty="0" smtClean="0"/>
              <a:t>Para 1901 los inspectores de zona creados para supervisar el trabajo del docente y la creación de la casa del pueblo para dar alberge a el Director o maestros rurales</a:t>
            </a:r>
            <a:r>
              <a:rPr lang="es-ES" sz="2400" dirty="0" smtClean="0"/>
              <a:t>.</a:t>
            </a:r>
            <a:endParaRPr lang="es-ES" sz="2400" dirty="0" smtClean="0"/>
          </a:p>
          <a:p>
            <a:endParaRPr lang="es-ES" dirty="0"/>
          </a:p>
        </p:txBody>
      </p:sp>
    </p:spTree>
    <p:extLst>
      <p:ext uri="{BB962C8B-B14F-4D97-AF65-F5344CB8AC3E}">
        <p14:creationId xmlns:p14="http://schemas.microsoft.com/office/powerpoint/2010/main" xmlns="" val="627257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764704"/>
            <a:ext cx="8229600" cy="5328592"/>
          </a:xfrm>
        </p:spPr>
        <p:txBody>
          <a:bodyPr>
            <a:normAutofit fontScale="92500"/>
          </a:bodyPr>
          <a:lstStyle/>
          <a:p>
            <a:r>
              <a:rPr lang="es-ES" sz="2400" dirty="0" smtClean="0"/>
              <a:t>La enseñanza de la lectura y la escritura era la materia más importante, pues se consideraba el medio fundamental del pensamiento.</a:t>
            </a:r>
          </a:p>
          <a:p>
            <a:r>
              <a:rPr lang="es-ES" sz="2400" dirty="0" smtClean="0"/>
              <a:t>Pequeños librillos o cartillas  (Silabarios) según </a:t>
            </a:r>
            <a:r>
              <a:rPr lang="es-ES" sz="2400" dirty="0" err="1" smtClean="0"/>
              <a:t>Rébsamen</a:t>
            </a:r>
            <a:r>
              <a:rPr lang="es-ES" sz="2400" dirty="0" smtClean="0"/>
              <a:t> pedagogo alemán comenta que durante el </a:t>
            </a:r>
            <a:r>
              <a:rPr lang="es-ES" sz="2400" dirty="0" err="1"/>
              <a:t>P</a:t>
            </a:r>
            <a:r>
              <a:rPr lang="es-ES" sz="2400" dirty="0" err="1" smtClean="0"/>
              <a:t>orfiriato</a:t>
            </a:r>
            <a:r>
              <a:rPr lang="es-ES" sz="2400" dirty="0" smtClean="0"/>
              <a:t> se publicaron mas libros que los trecientos años anteriores.</a:t>
            </a:r>
          </a:p>
          <a:p>
            <a:r>
              <a:rPr lang="es-ES" sz="2400" dirty="0" smtClean="0"/>
              <a:t>Pero el libro más popular para leer y escribir fue el escrito por su método </a:t>
            </a:r>
            <a:r>
              <a:rPr lang="es-ES" sz="2400" dirty="0" err="1" smtClean="0"/>
              <a:t>Rébsamen</a:t>
            </a:r>
            <a:r>
              <a:rPr lang="es-ES" sz="2400" dirty="0" smtClean="0"/>
              <a:t> con sus contenidos con palabras que rimaban con las ilustraciones, frases cortas con sílabas y poemas morales y cívicas.</a:t>
            </a:r>
          </a:p>
          <a:p>
            <a:r>
              <a:rPr lang="es-ES" sz="2400" dirty="0" smtClean="0"/>
              <a:t>Los niños escribían con carboncillo, los más avanzados con pluma de ave (guajolote) que se usaba solo en </a:t>
            </a:r>
            <a:r>
              <a:rPr lang="es-ES" sz="2400" dirty="0" smtClean="0"/>
              <a:t>ocasiones  </a:t>
            </a:r>
            <a:r>
              <a:rPr lang="es-ES" sz="2400" dirty="0" smtClean="0"/>
              <a:t>y se había sustituido por las plumas de acero las más famosas de José Perry de Birmingham</a:t>
            </a:r>
            <a:r>
              <a:rPr lang="es-ES" sz="2400" dirty="0" smtClean="0"/>
              <a:t>.</a:t>
            </a:r>
            <a:endParaRPr lang="es-ES" sz="2400" dirty="0" smtClean="0"/>
          </a:p>
          <a:p>
            <a:endParaRPr lang="es-ES" sz="2400" dirty="0" smtClean="0"/>
          </a:p>
          <a:p>
            <a:endParaRPr lang="es-ES" dirty="0"/>
          </a:p>
        </p:txBody>
      </p:sp>
    </p:spTree>
    <p:extLst>
      <p:ext uri="{BB962C8B-B14F-4D97-AF65-F5344CB8AC3E}">
        <p14:creationId xmlns:p14="http://schemas.microsoft.com/office/powerpoint/2010/main" xmlns="" val="27606488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787</TotalTime>
  <Words>1097</Words>
  <Application>Microsoft Office PowerPoint</Application>
  <PresentationFormat>Presentación en pantalla (4:3)</PresentationFormat>
  <Paragraphs>47</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Austin</vt:lpstr>
      <vt:lpstr>HISTORIA DE LA EDUCACION  EN EL PORFIRIATO</vt:lpstr>
      <vt:lpstr>La introducción de la pedagogía moderna</vt:lpstr>
      <vt:lpstr>Diapositiva 3</vt:lpstr>
      <vt:lpstr>Diapositiva 4</vt:lpstr>
      <vt:lpstr>Diapositiva 5</vt:lpstr>
      <vt:lpstr>Diapositiva 6</vt:lpstr>
      <vt:lpstr>Diapositiva 7</vt:lpstr>
      <vt:lpstr>Diapositiva 8</vt:lpstr>
      <vt:lpstr>Diapositiva 9</vt:lpstr>
      <vt:lpstr>Diapositiva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DE LA EDUCACION EL PORFIRIATO</dc:title>
  <dc:creator>Narciso</dc:creator>
  <cp:lastModifiedBy>comp</cp:lastModifiedBy>
  <cp:revision>29</cp:revision>
  <dcterms:created xsi:type="dcterms:W3CDTF">2012-11-11T15:29:11Z</dcterms:created>
  <dcterms:modified xsi:type="dcterms:W3CDTF">2012-11-13T14:35:32Z</dcterms:modified>
</cp:coreProperties>
</file>