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B8E1C-D7F2-4F8F-8BFE-88932E66CE03}" type="datetimeFigureOut">
              <a:rPr lang="es-MX" smtClean="0"/>
              <a:pPr/>
              <a:t>09/05/2015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30F27-AC61-4DCD-BD9D-1F5D0308F5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fect-english-grammar.com/reported-speech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dufind.com/english-grammar/tense-changes-when-using-reported-speech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earnenglish.britishcouncil.org/en/grammar-reference/reported-speech-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HrTimqqxFI" TargetMode="External"/><Relationship Id="rId2" Type="http://schemas.openxmlformats.org/officeDocument/2006/relationships/hyperlink" Target="https://www.youtube.com/watch?v=u2TxjJ2zdM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slteachersboard.com/webbbs/images/free-teachers/pic10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9108504" cy="504056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51520" y="544522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 smtClean="0">
              <a:hlinkClick r:id="rId3"/>
            </a:endParaRPr>
          </a:p>
          <a:p>
            <a:r>
              <a:rPr lang="es-MX" dirty="0" smtClean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www.perfect-english-grammar.com/reported-speech.html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2" y="260648"/>
            <a:ext cx="2715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Reported</a:t>
            </a:r>
            <a:r>
              <a:rPr lang="es-MX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Speech</a:t>
            </a:r>
            <a:endParaRPr lang="es-MX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1520" y="5373216"/>
            <a:ext cx="688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watch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reported</a:t>
            </a:r>
            <a:r>
              <a:rPr lang="es-MX" dirty="0" smtClean="0"/>
              <a:t> </a:t>
            </a:r>
            <a:r>
              <a:rPr lang="es-MX" dirty="0" err="1" smtClean="0"/>
              <a:t>speech</a:t>
            </a:r>
            <a:r>
              <a:rPr lang="es-MX" dirty="0" smtClean="0"/>
              <a:t> </a:t>
            </a:r>
            <a:r>
              <a:rPr lang="es-MX" dirty="0" err="1" smtClean="0"/>
              <a:t>explanation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251520" y="6165304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4"/>
              </a:rPr>
              <a:t>http://www.edufind.com/english-grammar/tense-changes-when-using-reported-speech</a:t>
            </a:r>
            <a:r>
              <a:rPr lang="es-MX" dirty="0" smtClean="0">
                <a:hlinkClick r:id="rId4"/>
              </a:rPr>
              <a:t>/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907704" y="116632"/>
            <a:ext cx="694826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altLang="ko-KR" sz="2400" b="1" kern="100" baseline="0" dirty="0" err="1" smtClean="0">
                <a:latin typeface="Impact"/>
              </a:rPr>
              <a:t>Reported</a:t>
            </a:r>
            <a:r>
              <a:rPr lang="es-MX" altLang="ko-KR" sz="2400" b="1" kern="100" baseline="0" dirty="0" smtClean="0">
                <a:latin typeface="Impact"/>
              </a:rPr>
              <a:t> </a:t>
            </a:r>
            <a:r>
              <a:rPr lang="es-MX" altLang="ko-KR" sz="2400" b="1" kern="100" baseline="0" dirty="0" err="1" smtClean="0">
                <a:latin typeface="Impact"/>
              </a:rPr>
              <a:t>Speech</a:t>
            </a:r>
            <a:endParaRPr lang="ko-KR" altLang="es-MX" sz="1600" b="1" kern="100" baseline="0" dirty="0" smtClean="0">
              <a:latin typeface="Arial"/>
            </a:endParaRPr>
          </a:p>
          <a:p>
            <a:pPr algn="just"/>
            <a:r>
              <a:rPr lang="ko-KR" altLang="es-MX" sz="1600" kern="100" baseline="0" dirty="0" smtClean="0">
                <a:latin typeface="Arial"/>
              </a:rPr>
              <a:t>	</a:t>
            </a:r>
            <a:r>
              <a:rPr lang="en-US" altLang="ko-KR" sz="1600" kern="100" baseline="0" dirty="0" smtClean="0">
                <a:latin typeface="Arial"/>
              </a:rPr>
              <a:t>We use reported speech to tell what other people have said. For example:</a:t>
            </a:r>
            <a:endParaRPr lang="ko-KR" altLang="es-MX" sz="1600" kern="100" baseline="0" dirty="0" smtClean="0">
              <a:latin typeface="Arial"/>
            </a:endParaRPr>
          </a:p>
          <a:p>
            <a:pPr algn="just"/>
            <a:endParaRPr lang="ko-KR" altLang="es-MX" sz="1600" kern="100" baseline="0" dirty="0" smtClean="0">
              <a:latin typeface="Arial"/>
            </a:endParaRPr>
          </a:p>
          <a:p>
            <a:pPr algn="just"/>
            <a:r>
              <a:rPr lang="en-US" altLang="ko-KR" sz="1400" kern="100" baseline="0" dirty="0" smtClean="0">
                <a:latin typeface="Comic Sans MS"/>
              </a:rPr>
              <a:t>The knight said that he </a:t>
            </a:r>
            <a:r>
              <a:rPr lang="en-US" altLang="ko-KR" sz="1400" i="1" kern="100" baseline="0" dirty="0" smtClean="0">
                <a:latin typeface="Comic Sans MS"/>
              </a:rPr>
              <a:t>would</a:t>
            </a:r>
            <a:r>
              <a:rPr lang="ko-KR" altLang="es-MX" sz="1400" i="1" kern="100" baseline="0" dirty="0" smtClean="0">
                <a:latin typeface="Comic Sans MS"/>
              </a:rPr>
              <a:t> </a:t>
            </a:r>
            <a:r>
              <a:rPr lang="es-MX" altLang="ko-KR" sz="1400" i="1" kern="100" baseline="0" dirty="0" err="1" smtClean="0">
                <a:latin typeface="Comic Sans MS"/>
              </a:rPr>
              <a:t>slay</a:t>
            </a:r>
            <a:r>
              <a:rPr lang="es-MX" altLang="ko-KR" sz="1400" i="1" kern="100" baseline="0" dirty="0" smtClean="0">
                <a:latin typeface="Comic Sans MS"/>
              </a:rPr>
              <a:t> </a:t>
            </a:r>
            <a:r>
              <a:rPr lang="es-MX" altLang="ko-KR" sz="1400" i="1" kern="100" baseline="0" dirty="0" err="1" smtClean="0">
                <a:latin typeface="Comic Sans MS"/>
              </a:rPr>
              <a:t>the</a:t>
            </a:r>
            <a:r>
              <a:rPr lang="es-MX" altLang="ko-KR" sz="1400" i="1" kern="100" baseline="0" dirty="0" smtClean="0">
                <a:latin typeface="Comic Sans MS"/>
              </a:rPr>
              <a:t> </a:t>
            </a:r>
            <a:r>
              <a:rPr lang="es-MX" altLang="ko-KR" sz="1400" i="1" kern="100" baseline="0" dirty="0" err="1" smtClean="0">
                <a:latin typeface="Comic Sans MS"/>
              </a:rPr>
              <a:t>dragon</a:t>
            </a:r>
            <a:r>
              <a:rPr lang="es-MX" altLang="ko-KR" sz="1600" i="1" kern="100" baseline="0" dirty="0" smtClean="0">
                <a:latin typeface="Arial"/>
              </a:rPr>
              <a:t>.</a:t>
            </a:r>
            <a:endParaRPr lang="ko-KR" altLang="es-MX" sz="1600" i="1" kern="100" baseline="0" dirty="0" smtClean="0">
              <a:latin typeface="Arial"/>
            </a:endParaRPr>
          </a:p>
          <a:p>
            <a:pPr algn="just"/>
            <a:endParaRPr lang="ko-KR" altLang="es-MX" sz="1600" kern="100" baseline="0" dirty="0" smtClean="0">
              <a:latin typeface="Arial"/>
            </a:endParaRPr>
          </a:p>
          <a:p>
            <a:r>
              <a:rPr lang="es-MX" altLang="ko-KR" sz="1600" kern="100" baseline="0" dirty="0" smtClean="0">
                <a:latin typeface="Arial"/>
              </a:rPr>
              <a:t>Note </a:t>
            </a:r>
            <a:r>
              <a:rPr lang="es-MX" altLang="ko-KR" sz="1600" kern="100" baseline="0" dirty="0" err="1" smtClean="0">
                <a:latin typeface="Arial"/>
              </a:rPr>
              <a:t>that</a:t>
            </a:r>
            <a:r>
              <a:rPr lang="es-MX" altLang="ko-KR" sz="1600" kern="100" baseline="0" dirty="0" smtClean="0">
                <a:latin typeface="Arial"/>
              </a:rPr>
              <a:t> </a:t>
            </a:r>
            <a:r>
              <a:rPr lang="ko-KR" altLang="es-MX" sz="1600" kern="100" baseline="0" dirty="0" smtClean="0">
                <a:latin typeface="Arial"/>
              </a:rPr>
              <a:t>‘</a:t>
            </a:r>
            <a:r>
              <a:rPr lang="es-MX" altLang="ko-KR" sz="1600" kern="100" baseline="0" dirty="0" err="1" smtClean="0">
                <a:latin typeface="Arial"/>
              </a:rPr>
              <a:t>will</a:t>
            </a:r>
            <a:r>
              <a:rPr lang="ko-KR" altLang="es-MX" sz="1600" kern="100" baseline="0" dirty="0" smtClean="0">
                <a:latin typeface="Arial"/>
              </a:rPr>
              <a:t>’ </a:t>
            </a:r>
            <a:r>
              <a:rPr lang="es-MX" altLang="ko-KR" sz="1600" kern="100" baseline="0" dirty="0" smtClean="0">
                <a:latin typeface="Arial"/>
              </a:rPr>
              <a:t>has </a:t>
            </a:r>
            <a:r>
              <a:rPr lang="es-MX" altLang="ko-KR" sz="1600" kern="100" baseline="0" dirty="0" err="1" smtClean="0">
                <a:latin typeface="Arial"/>
              </a:rPr>
              <a:t>been</a:t>
            </a:r>
            <a:r>
              <a:rPr lang="es-MX" altLang="ko-KR" sz="1600" kern="100" baseline="0" dirty="0" smtClean="0">
                <a:latin typeface="Arial"/>
              </a:rPr>
              <a:t> </a:t>
            </a:r>
            <a:r>
              <a:rPr lang="es-MX" altLang="ko-KR" sz="1600" kern="100" baseline="0" dirty="0" err="1" smtClean="0">
                <a:latin typeface="Arial"/>
              </a:rPr>
              <a:t>changed</a:t>
            </a:r>
            <a:r>
              <a:rPr lang="es-MX" altLang="ko-KR" sz="1600" kern="100" baseline="0" dirty="0" smtClean="0">
                <a:latin typeface="Arial"/>
              </a:rPr>
              <a:t> </a:t>
            </a:r>
            <a:r>
              <a:rPr lang="es-MX" altLang="ko-KR" sz="1600" kern="100" baseline="0" dirty="0" err="1" smtClean="0">
                <a:latin typeface="Arial"/>
              </a:rPr>
              <a:t>to</a:t>
            </a:r>
            <a:r>
              <a:rPr lang="es-MX" altLang="ko-KR" sz="1600" kern="100" baseline="0" dirty="0" smtClean="0">
                <a:latin typeface="Arial"/>
              </a:rPr>
              <a:t> </a:t>
            </a:r>
            <a:r>
              <a:rPr lang="ko-KR" altLang="es-MX" sz="1600" kern="100" baseline="0" dirty="0" smtClean="0">
                <a:latin typeface="Arial"/>
              </a:rPr>
              <a:t>‘</a:t>
            </a:r>
            <a:r>
              <a:rPr lang="es-MX" altLang="ko-KR" sz="1600" kern="100" baseline="0" dirty="0" err="1" smtClean="0">
                <a:latin typeface="Arial"/>
              </a:rPr>
              <a:t>would</a:t>
            </a:r>
            <a:r>
              <a:rPr lang="ko-KR" altLang="es-MX" sz="1600" kern="100" baseline="0" dirty="0" smtClean="0">
                <a:latin typeface="Arial"/>
              </a:rPr>
              <a:t>’</a:t>
            </a:r>
            <a:r>
              <a:rPr lang="en-US" altLang="ko-KR" sz="1600" kern="100" baseline="0" dirty="0" smtClean="0">
                <a:latin typeface="Arial"/>
              </a:rPr>
              <a:t>. Usually, when we report what others have said, we change it to the past tense. Sometimes, we leave it in the present tense if it</a:t>
            </a:r>
            <a:r>
              <a:rPr lang="ko-KR" altLang="es-MX" sz="1600" kern="100" baseline="0" dirty="0" smtClean="0">
                <a:latin typeface="Arial"/>
              </a:rPr>
              <a:t>’</a:t>
            </a:r>
            <a:r>
              <a:rPr lang="es-MX" altLang="ko-KR" sz="1600" kern="100" baseline="0" dirty="0" smtClean="0">
                <a:latin typeface="Arial"/>
              </a:rPr>
              <a:t>s a general </a:t>
            </a:r>
            <a:r>
              <a:rPr lang="es-MX" altLang="ko-KR" sz="1600" kern="100" baseline="0" dirty="0" err="1" smtClean="0">
                <a:latin typeface="Arial"/>
              </a:rPr>
              <a:t>truth</a:t>
            </a:r>
            <a:r>
              <a:rPr lang="es-MX" altLang="ko-KR" sz="1600" kern="100" baseline="0" dirty="0" smtClean="0">
                <a:latin typeface="Arial"/>
              </a:rPr>
              <a:t>. </a:t>
            </a:r>
            <a:r>
              <a:rPr lang="ko-KR" altLang="es-MX" sz="1600" kern="100" baseline="0" dirty="0" smtClean="0">
                <a:latin typeface="Arial"/>
              </a:rPr>
              <a:t>	</a:t>
            </a:r>
          </a:p>
        </p:txBody>
      </p:sp>
      <p:pic>
        <p:nvPicPr>
          <p:cNvPr id="15366" name="Picture 6" descr="knightspeech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7335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95536" y="2924944"/>
            <a:ext cx="730830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Try these: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“I am going to the castle.”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______________________________________________________ 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“I want to speak to the king.”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______________________________________________________ 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“I can help get rid of the dragon.” 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______________________________________________________ 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“I am not afraid of a giant lizard.”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______________________________________________________ 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“I have to find a good place to see the dragon.” </a:t>
            </a:r>
            <a:endParaRPr kumimoji="0" lang="es-MX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Arial" pitchFamily="34" charset="0"/>
              </a:rPr>
              <a:t>______________________________________________________ </a:t>
            </a:r>
            <a:endParaRPr kumimoji="0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198493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2"/>
              </a:rPr>
              <a:t>https://learnenglish.britishcouncil.org/en/grammar-reference/reported-speech-1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 l="16606" t="17344" r="45004" b="16704"/>
          <a:stretch>
            <a:fillRect/>
          </a:stretch>
        </p:blipFill>
        <p:spPr bwMode="auto">
          <a:xfrm>
            <a:off x="4644008" y="1844824"/>
            <a:ext cx="374441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395536" y="364594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 smtClean="0">
                <a:solidFill>
                  <a:srgbClr val="7030A0"/>
                </a:solidFill>
              </a:rPr>
              <a:t>Click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on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the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following</a:t>
            </a:r>
            <a:r>
              <a:rPr lang="es-MX" sz="2000" b="1" dirty="0" smtClean="0">
                <a:solidFill>
                  <a:srgbClr val="7030A0"/>
                </a:solidFill>
              </a:rPr>
              <a:t> link </a:t>
            </a:r>
            <a:r>
              <a:rPr lang="es-MX" sz="2000" b="1" dirty="0" err="1" smtClean="0">
                <a:solidFill>
                  <a:srgbClr val="7030A0"/>
                </a:solidFill>
              </a:rPr>
              <a:t>to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practice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with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reported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speech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then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copy</a:t>
            </a:r>
            <a:r>
              <a:rPr lang="es-MX" sz="2000" b="1" dirty="0" smtClean="0">
                <a:solidFill>
                  <a:srgbClr val="7030A0"/>
                </a:solidFill>
              </a:rPr>
              <a:t> paste </a:t>
            </a:r>
            <a:r>
              <a:rPr lang="es-MX" sz="2000" b="1" dirty="0" err="1" smtClean="0">
                <a:solidFill>
                  <a:srgbClr val="7030A0"/>
                </a:solidFill>
              </a:rPr>
              <a:t>your</a:t>
            </a:r>
            <a:r>
              <a:rPr lang="es-MX" sz="2000" b="1" dirty="0" smtClean="0">
                <a:solidFill>
                  <a:srgbClr val="7030A0"/>
                </a:solidFill>
              </a:rPr>
              <a:t> </a:t>
            </a:r>
            <a:r>
              <a:rPr lang="es-MX" sz="2000" b="1" dirty="0" err="1" smtClean="0">
                <a:solidFill>
                  <a:srgbClr val="7030A0"/>
                </a:solidFill>
              </a:rPr>
              <a:t>results</a:t>
            </a:r>
            <a:endParaRPr lang="es-MX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9512" y="62068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 smtClean="0">
              <a:hlinkClick r:id="rId2"/>
            </a:endParaRPr>
          </a:p>
          <a:p>
            <a:r>
              <a:rPr lang="es-MX" dirty="0" smtClean="0">
                <a:hlinkClick r:id="rId2"/>
              </a:rPr>
              <a:t>https</a:t>
            </a:r>
            <a:r>
              <a:rPr lang="es-MX" dirty="0" smtClean="0">
                <a:hlinkClick r:id="rId2"/>
              </a:rPr>
              <a:t>://www.youtube.com/watch?v=t__Kbprp-8Y</a:t>
            </a:r>
          </a:p>
          <a:p>
            <a:r>
              <a:rPr lang="es-MX" dirty="0" smtClean="0">
                <a:hlinkClick r:id="rId2"/>
              </a:rPr>
              <a:t>https</a:t>
            </a:r>
            <a:r>
              <a:rPr lang="es-MX" dirty="0" smtClean="0">
                <a:hlinkClick r:id="rId2"/>
              </a:rPr>
              <a:t>://</a:t>
            </a:r>
            <a:r>
              <a:rPr lang="es-MX" dirty="0" smtClean="0">
                <a:hlinkClick r:id="rId2"/>
              </a:rPr>
              <a:t>www.youtube.com/watch?v=u2TxjJ2zdM0</a:t>
            </a:r>
            <a:endParaRPr lang="es-MX" dirty="0" smtClean="0"/>
          </a:p>
          <a:p>
            <a:r>
              <a:rPr lang="es-MX" dirty="0" smtClean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www.youtube.com/watch?v=SHrTimqqxFI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07504" y="260648"/>
            <a:ext cx="918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links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fun</a:t>
            </a:r>
            <a:r>
              <a:rPr lang="es-MX" dirty="0" smtClean="0"/>
              <a:t> and </a:t>
            </a:r>
            <a:r>
              <a:rPr lang="es-MX" dirty="0" err="1" smtClean="0"/>
              <a:t>learn</a:t>
            </a:r>
            <a:r>
              <a:rPr lang="es-MX" dirty="0" smtClean="0"/>
              <a:t> </a:t>
            </a:r>
            <a:r>
              <a:rPr lang="es-MX" dirty="0" err="1" smtClean="0"/>
              <a:t>some</a:t>
            </a:r>
            <a:r>
              <a:rPr lang="es-MX" dirty="0" smtClean="0"/>
              <a:t> more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use of </a:t>
            </a:r>
            <a:r>
              <a:rPr lang="es-MX" dirty="0" err="1" smtClean="0"/>
              <a:t>reported</a:t>
            </a:r>
            <a:r>
              <a:rPr lang="es-MX" dirty="0" smtClean="0"/>
              <a:t> </a:t>
            </a:r>
            <a:r>
              <a:rPr lang="es-MX" dirty="0" err="1" smtClean="0"/>
              <a:t>speech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17344" r="37621" b="33438"/>
          <a:stretch>
            <a:fillRect/>
          </a:stretch>
        </p:blipFill>
        <p:spPr bwMode="auto">
          <a:xfrm>
            <a:off x="1187624" y="2060848"/>
            <a:ext cx="608416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128</Words>
  <Application>Microsoft Office PowerPoint</Application>
  <PresentationFormat>Presentación en pantalla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6</cp:revision>
  <dcterms:created xsi:type="dcterms:W3CDTF">2015-05-09T21:40:48Z</dcterms:created>
  <dcterms:modified xsi:type="dcterms:W3CDTF">2015-05-09T22:20:33Z</dcterms:modified>
</cp:coreProperties>
</file>