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61" r:id="rId5"/>
    <p:sldId id="257" r:id="rId6"/>
    <p:sldId id="259"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82B11330-9E0C-47C8-AAD0-A862727D045F}"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66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2AA4FB-1130-4244-AC20-12D09BA18941}" type="datetimeFigureOut">
              <a:rPr lang="es-MX" smtClean="0"/>
              <a:t>09/03/2017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2B11330-9E0C-47C8-AAD0-A862727D045F}" type="slidenum">
              <a:rPr lang="es-MX" smtClean="0"/>
              <a:t>‹Nº›</a:t>
            </a:fld>
            <a:endParaRPr lang="es-MX"/>
          </a:p>
        </p:txBody>
      </p:sp>
    </p:spTree>
    <p:extLst>
      <p:ext uri="{BB962C8B-B14F-4D97-AF65-F5344CB8AC3E}">
        <p14:creationId xmlns:p14="http://schemas.microsoft.com/office/powerpoint/2010/main" val="312349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B11330-9E0C-47C8-AAD0-A862727D045F}"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39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B11330-9E0C-47C8-AAD0-A862727D045F}"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719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B11330-9E0C-47C8-AAD0-A862727D045F}" type="slidenum">
              <a:rPr lang="es-MX" smtClean="0"/>
              <a:t>‹Nº›</a:t>
            </a:fld>
            <a:endParaRPr lang="es-MX"/>
          </a:p>
        </p:txBody>
      </p:sp>
    </p:spTree>
    <p:extLst>
      <p:ext uri="{BB962C8B-B14F-4D97-AF65-F5344CB8AC3E}">
        <p14:creationId xmlns:p14="http://schemas.microsoft.com/office/powerpoint/2010/main" val="3174629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B11330-9E0C-47C8-AAD0-A862727D045F}"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586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B11330-9E0C-47C8-AAD0-A862727D045F}"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838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B11330-9E0C-47C8-AAD0-A862727D045F}"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1792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B11330-9E0C-47C8-AAD0-A862727D045F}"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673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B11330-9E0C-47C8-AAD0-A862727D045F}" type="slidenum">
              <a:rPr lang="es-MX" smtClean="0"/>
              <a:t>‹Nº›</a:t>
            </a:fld>
            <a:endParaRPr lang="es-MX"/>
          </a:p>
        </p:txBody>
      </p:sp>
    </p:spTree>
    <p:extLst>
      <p:ext uri="{BB962C8B-B14F-4D97-AF65-F5344CB8AC3E}">
        <p14:creationId xmlns:p14="http://schemas.microsoft.com/office/powerpoint/2010/main" val="149858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2AA4FB-1130-4244-AC20-12D09BA18941}" type="datetimeFigureOut">
              <a:rPr lang="es-MX" smtClean="0"/>
              <a:t>09/03/2017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2B11330-9E0C-47C8-AAD0-A862727D045F}"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92AA4FB-1130-4244-AC20-12D09BA18941}" type="datetimeFigureOut">
              <a:rPr lang="es-MX" smtClean="0"/>
              <a:t>09/03/2017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2B11330-9E0C-47C8-AAD0-A862727D045F}" type="slidenum">
              <a:rPr lang="es-MX" smtClean="0"/>
              <a:t>‹Nº›</a:t>
            </a:fld>
            <a:endParaRPr lang="es-MX"/>
          </a:p>
        </p:txBody>
      </p:sp>
    </p:spTree>
    <p:extLst>
      <p:ext uri="{BB962C8B-B14F-4D97-AF65-F5344CB8AC3E}">
        <p14:creationId xmlns:p14="http://schemas.microsoft.com/office/powerpoint/2010/main" val="25280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2AA4FB-1130-4244-AC20-12D09BA18941}" type="datetimeFigureOut">
              <a:rPr lang="es-MX" smtClean="0"/>
              <a:t>09/03/2017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2B11330-9E0C-47C8-AAD0-A862727D045F}"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92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92AA4FB-1130-4244-AC20-12D09BA18941}" type="datetimeFigureOut">
              <a:rPr lang="es-MX" smtClean="0"/>
              <a:t>09/03/2017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2B11330-9E0C-47C8-AAD0-A862727D045F}"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36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AA4FB-1130-4244-AC20-12D09BA18941}" type="datetimeFigureOut">
              <a:rPr lang="es-MX" smtClean="0"/>
              <a:t>09/03/2017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2B11330-9E0C-47C8-AAD0-A862727D045F}" type="slidenum">
              <a:rPr lang="es-MX" smtClean="0"/>
              <a:t>‹Nº›</a:t>
            </a:fld>
            <a:endParaRPr lang="es-MX"/>
          </a:p>
        </p:txBody>
      </p:sp>
    </p:spTree>
    <p:extLst>
      <p:ext uri="{BB962C8B-B14F-4D97-AF65-F5344CB8AC3E}">
        <p14:creationId xmlns:p14="http://schemas.microsoft.com/office/powerpoint/2010/main" val="265052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2AA4FB-1130-4244-AC20-12D09BA18941}" type="datetimeFigureOut">
              <a:rPr lang="es-MX" smtClean="0"/>
              <a:t>09/03/2017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2B11330-9E0C-47C8-AAD0-A862727D045F}"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69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2AA4FB-1130-4244-AC20-12D09BA18941}" type="datetimeFigureOut">
              <a:rPr lang="es-MX" smtClean="0"/>
              <a:t>09/03/2017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2B11330-9E0C-47C8-AAD0-A862727D045F}" type="slidenum">
              <a:rPr lang="es-MX" smtClean="0"/>
              <a:t>‹Nº›</a:t>
            </a:fld>
            <a:endParaRPr lang="es-MX"/>
          </a:p>
        </p:txBody>
      </p:sp>
    </p:spTree>
    <p:extLst>
      <p:ext uri="{BB962C8B-B14F-4D97-AF65-F5344CB8AC3E}">
        <p14:creationId xmlns:p14="http://schemas.microsoft.com/office/powerpoint/2010/main" val="186538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2AA4FB-1130-4244-AC20-12D09BA18941}" type="datetimeFigureOut">
              <a:rPr lang="es-MX" smtClean="0"/>
              <a:t>09/03/2017</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B11330-9E0C-47C8-AAD0-A862727D045F}" type="slidenum">
              <a:rPr lang="es-MX" smtClean="0"/>
              <a:t>‹Nº›</a:t>
            </a:fld>
            <a:endParaRPr lang="es-MX"/>
          </a:p>
        </p:txBody>
      </p:sp>
    </p:spTree>
    <p:extLst>
      <p:ext uri="{BB962C8B-B14F-4D97-AF65-F5344CB8AC3E}">
        <p14:creationId xmlns:p14="http://schemas.microsoft.com/office/powerpoint/2010/main" val="1881909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sz="3600" b="1" dirty="0" smtClean="0"/>
              <a:t>ESCUELA NORMAL DE EDUCACIÓN PREESCOLAR </a:t>
            </a:r>
            <a:endParaRPr lang="es-MX" sz="3600" b="1" dirty="0"/>
          </a:p>
        </p:txBody>
      </p:sp>
      <p:sp>
        <p:nvSpPr>
          <p:cNvPr id="3" name="Subtítulo 2"/>
          <p:cNvSpPr>
            <a:spLocks noGrp="1"/>
          </p:cNvSpPr>
          <p:nvPr>
            <p:ph type="subTitle" idx="1"/>
          </p:nvPr>
        </p:nvSpPr>
        <p:spPr/>
        <p:txBody>
          <a:bodyPr>
            <a:normAutofit lnSpcReduction="10000"/>
          </a:bodyPr>
          <a:lstStyle/>
          <a:p>
            <a:r>
              <a:rPr lang="es-MX" dirty="0"/>
              <a:t>PLANEACIÓN </a:t>
            </a:r>
            <a:r>
              <a:rPr lang="es-MX" dirty="0" smtClean="0"/>
              <a:t>EDUCATIVA</a:t>
            </a:r>
          </a:p>
          <a:p>
            <a:endParaRPr lang="es-MX" dirty="0"/>
          </a:p>
          <a:p>
            <a:r>
              <a:rPr lang="es-MX" dirty="0" smtClean="0"/>
              <a:t>M.C. CUAUHTÉMOC RAMÍREZ AYALA  </a:t>
            </a:r>
            <a:endParaRPr lang="es-MX" dirty="0"/>
          </a:p>
          <a:p>
            <a:endParaRPr lang="es-MX" dirty="0"/>
          </a:p>
        </p:txBody>
      </p:sp>
    </p:spTree>
    <p:extLst>
      <p:ext uri="{BB962C8B-B14F-4D97-AF65-F5344CB8AC3E}">
        <p14:creationId xmlns:p14="http://schemas.microsoft.com/office/powerpoint/2010/main" val="346015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579549"/>
            <a:ext cx="10341735" cy="5244803"/>
          </a:xfrm>
        </p:spPr>
        <p:txBody>
          <a:bodyPr>
            <a:noAutofit/>
          </a:bodyPr>
          <a:lstStyle/>
          <a:p>
            <a:r>
              <a:rPr lang="es-ES" sz="1600" dirty="0" smtClean="0"/>
              <a:t>La propuesta </a:t>
            </a:r>
            <a:r>
              <a:rPr lang="es-ES" sz="1600" dirty="0"/>
              <a:t>didáctica </a:t>
            </a:r>
            <a:r>
              <a:rPr lang="es-ES" sz="1600" dirty="0" smtClean="0"/>
              <a:t>articula </a:t>
            </a:r>
            <a:r>
              <a:rPr lang="es-ES" sz="1600" dirty="0"/>
              <a:t>la planificación que organiza al conjunto del sistema educativo a una institución escolar, y la necesidad de respetar los procesos, formas de trabajo y condiciones particulares de cada escuela</a:t>
            </a:r>
            <a:r>
              <a:rPr lang="es-ES" sz="1600" dirty="0" smtClean="0"/>
              <a:t>.</a:t>
            </a:r>
            <a:endParaRPr lang="es-MX" sz="1600" dirty="0" smtClean="0"/>
          </a:p>
          <a:p>
            <a:pPr marL="0" indent="0">
              <a:buNone/>
            </a:pPr>
            <a:endParaRPr lang="es-ES" sz="1600" dirty="0" smtClean="0"/>
          </a:p>
          <a:p>
            <a:r>
              <a:rPr lang="es-ES" sz="1600" dirty="0" smtClean="0"/>
              <a:t>La didáctica </a:t>
            </a:r>
            <a:r>
              <a:rPr lang="es-ES" sz="1600" dirty="0"/>
              <a:t>es una ciencia donde el maestro orienta teóricamente sus procesos de intervención. </a:t>
            </a:r>
            <a:endParaRPr lang="es-MX" sz="1600" dirty="0"/>
          </a:p>
          <a:p>
            <a:pPr marL="0" indent="0">
              <a:buNone/>
            </a:pPr>
            <a:r>
              <a:rPr lang="es-ES" sz="1600" dirty="0"/>
              <a:t> </a:t>
            </a:r>
            <a:endParaRPr lang="es-MX" sz="1600" dirty="0"/>
          </a:p>
          <a:p>
            <a:r>
              <a:rPr lang="es-ES" sz="1600" dirty="0" smtClean="0"/>
              <a:t>El </a:t>
            </a:r>
            <a:r>
              <a:rPr lang="es-ES" sz="1600" dirty="0"/>
              <a:t>currículum</a:t>
            </a:r>
            <a:r>
              <a:rPr lang="es-ES" sz="1600" dirty="0" smtClean="0"/>
              <a:t> es la disciplina </a:t>
            </a:r>
            <a:r>
              <a:rPr lang="es-ES" sz="1600" dirty="0"/>
              <a:t>que defiende los intereses de la institución escolar refriéndose </a:t>
            </a:r>
            <a:r>
              <a:rPr lang="es-MX" sz="1600" dirty="0"/>
              <a:t> al proyecto en donde se concretan las concepciones ideológicas, epistemológicas, pedagógicas y psicológicas, para determinar los objetivos de la educación escolar</a:t>
            </a:r>
            <a:r>
              <a:rPr lang="es-ES" sz="1600" dirty="0"/>
              <a:t>. </a:t>
            </a:r>
            <a:endParaRPr lang="es-MX" sz="1600" dirty="0"/>
          </a:p>
          <a:p>
            <a:endParaRPr lang="es-ES" sz="1600" dirty="0" smtClean="0"/>
          </a:p>
          <a:p>
            <a:r>
              <a:rPr lang="es-ES" sz="1600" dirty="0" smtClean="0"/>
              <a:t>El </a:t>
            </a:r>
            <a:r>
              <a:rPr lang="es-ES" sz="1600" dirty="0"/>
              <a:t>programa escolar </a:t>
            </a:r>
            <a:r>
              <a:rPr lang="es-ES" sz="1600" dirty="0" smtClean="0"/>
              <a:t>cumple </a:t>
            </a:r>
            <a:r>
              <a:rPr lang="es-ES" sz="1600" dirty="0"/>
              <a:t>con la función básica de orientar el trabajo del conjunto de docentes de una institución, para su elaboración es necesario tomar en cuenta: los estudios que fundamentaron el plan, sus orientaciones sobre los contenidos, aprendizaje y función didáctica. </a:t>
            </a:r>
            <a:endParaRPr lang="es-MX" sz="1600" dirty="0"/>
          </a:p>
          <a:p>
            <a:endParaRPr lang="es-MX" sz="1600" dirty="0" smtClean="0"/>
          </a:p>
          <a:p>
            <a:r>
              <a:rPr lang="es-MX" sz="1600" dirty="0" smtClean="0"/>
              <a:t> La cultura </a:t>
            </a:r>
            <a:r>
              <a:rPr lang="es-MX" sz="1600" dirty="0"/>
              <a:t>profesional </a:t>
            </a:r>
            <a:r>
              <a:rPr lang="es-MX" sz="1600" dirty="0" smtClean="0"/>
              <a:t>se </a:t>
            </a:r>
            <a:r>
              <a:rPr lang="es-MX" sz="1600" dirty="0"/>
              <a:t>define como el conjunto de prácticas, creencias, ideas, expectativas, rituales, valores, motivaciones y costumbres que definen una profesión en un contexto y en su tiempo real.</a:t>
            </a:r>
          </a:p>
          <a:p>
            <a:pPr marL="0" indent="0">
              <a:buNone/>
            </a:pPr>
            <a:r>
              <a:rPr lang="es-MX" sz="1600" dirty="0"/>
              <a:t> </a:t>
            </a:r>
          </a:p>
          <a:p>
            <a:r>
              <a:rPr lang="es-MX" sz="1600" dirty="0" smtClean="0"/>
              <a:t>El profesor se </a:t>
            </a:r>
            <a:r>
              <a:rPr lang="es-MX" sz="1600" dirty="0"/>
              <a:t>convierte en un traductor del pensamiento, en un ejecutor de las ideas y en un aplicador de los descubrimientos en la intervención del aula.</a:t>
            </a:r>
          </a:p>
          <a:p>
            <a:endParaRPr lang="es-MX" sz="1600" dirty="0"/>
          </a:p>
        </p:txBody>
      </p:sp>
    </p:spTree>
    <p:extLst>
      <p:ext uri="{BB962C8B-B14F-4D97-AF65-F5344CB8AC3E}">
        <p14:creationId xmlns:p14="http://schemas.microsoft.com/office/powerpoint/2010/main" val="418268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8794" y="888645"/>
            <a:ext cx="9917803" cy="5244803"/>
          </a:xfrm>
        </p:spPr>
        <p:txBody>
          <a:bodyPr>
            <a:noAutofit/>
          </a:bodyPr>
          <a:lstStyle/>
          <a:p>
            <a:r>
              <a:rPr lang="es-MX" sz="1600" dirty="0" smtClean="0"/>
              <a:t>El docente es el agente </a:t>
            </a:r>
            <a:r>
              <a:rPr lang="es-MX" sz="1600" dirty="0"/>
              <a:t>que se hace responsable de la información que recoge del diagnóstico y obra profesionalmente para diseñar actividades remediales mejorando la intervención pedagógica.</a:t>
            </a:r>
          </a:p>
          <a:p>
            <a:endParaRPr lang="es-MX" sz="1600" dirty="0" smtClean="0"/>
          </a:p>
          <a:p>
            <a:r>
              <a:rPr lang="es-MX" sz="1600" dirty="0" smtClean="0"/>
              <a:t>J</a:t>
            </a:r>
            <a:r>
              <a:rPr lang="es-MX" sz="1600" dirty="0"/>
              <a:t>. </a:t>
            </a:r>
            <a:r>
              <a:rPr lang="es-MX" sz="1600" dirty="0" err="1"/>
              <a:t>Flavell</a:t>
            </a:r>
            <a:r>
              <a:rPr lang="es-MX" sz="1600" dirty="0"/>
              <a:t> </a:t>
            </a:r>
            <a:r>
              <a:rPr lang="es-MX" sz="1600" dirty="0" smtClean="0"/>
              <a:t> </a:t>
            </a:r>
            <a:r>
              <a:rPr lang="es-MX" sz="1600" dirty="0"/>
              <a:t>define </a:t>
            </a:r>
            <a:r>
              <a:rPr lang="es-MX" sz="1600" dirty="0" smtClean="0"/>
              <a:t>la metacognición como </a:t>
            </a:r>
            <a:r>
              <a:rPr lang="es-MX" sz="1600" dirty="0"/>
              <a:t>“conocimiento acerca de los procesos cognitivos de uno mismo. </a:t>
            </a:r>
          </a:p>
          <a:p>
            <a:endParaRPr lang="es-ES" sz="1600" dirty="0" smtClean="0"/>
          </a:p>
          <a:p>
            <a:r>
              <a:rPr lang="es-ES" sz="1600" dirty="0" smtClean="0"/>
              <a:t>El modelo </a:t>
            </a:r>
            <a:r>
              <a:rPr lang="es-MX" sz="1600" dirty="0" smtClean="0"/>
              <a:t>constructivista</a:t>
            </a:r>
            <a:r>
              <a:rPr lang="es-ES" sz="1600" dirty="0" smtClean="0"/>
              <a:t> </a:t>
            </a:r>
            <a:r>
              <a:rPr lang="es-ES" sz="1600" dirty="0"/>
              <a:t>recalca el papel activo del niño mediante un proceso de reorganización cognitiva o de equilibrio. </a:t>
            </a:r>
            <a:endParaRPr lang="es-MX" sz="1600" dirty="0"/>
          </a:p>
          <a:p>
            <a:pPr marL="0" indent="0">
              <a:buNone/>
            </a:pPr>
            <a:endParaRPr lang="es-MX" sz="1600" dirty="0"/>
          </a:p>
          <a:p>
            <a:r>
              <a:rPr lang="es-ES" sz="1600" dirty="0" smtClean="0"/>
              <a:t>La estrategia representa </a:t>
            </a:r>
            <a:r>
              <a:rPr lang="es-ES" sz="1600" dirty="0"/>
              <a:t>el aprendizaje en el acto, descrita como una serie de operaciones cuyos comportamientos efectivos la ponen en manifiesto. Lo que la caracteriza es que no es un estado sino un proceso. </a:t>
            </a:r>
            <a:endParaRPr lang="es-MX" sz="1600" dirty="0"/>
          </a:p>
          <a:p>
            <a:endParaRPr lang="es-MX" sz="1600" dirty="0" smtClean="0"/>
          </a:p>
          <a:p>
            <a:r>
              <a:rPr lang="es-MX" sz="1600" dirty="0" smtClean="0"/>
              <a:t>La memoria natural permite </a:t>
            </a:r>
            <a:r>
              <a:rPr lang="es-MX" sz="1600" dirty="0"/>
              <a:t>evocar situaciones ya vividas, es un relato que se carga de  significados. </a:t>
            </a:r>
          </a:p>
          <a:p>
            <a:endParaRPr lang="es-MX" sz="1600" dirty="0" smtClean="0"/>
          </a:p>
          <a:p>
            <a:r>
              <a:rPr lang="es-MX" sz="1600" dirty="0"/>
              <a:t> </a:t>
            </a:r>
            <a:r>
              <a:rPr lang="es-MX" sz="1600" dirty="0" smtClean="0"/>
              <a:t>La memoria </a:t>
            </a:r>
            <a:r>
              <a:rPr lang="es-MX" sz="1600" dirty="0"/>
              <a:t>cultural </a:t>
            </a:r>
            <a:r>
              <a:rPr lang="es-MX" sz="1600" dirty="0" smtClean="0"/>
              <a:t>distingue </a:t>
            </a:r>
            <a:r>
              <a:rPr lang="es-MX" sz="1600" dirty="0"/>
              <a:t>dos tipos de procedimiento como estrategia el de evocación y registro. </a:t>
            </a:r>
          </a:p>
          <a:p>
            <a:endParaRPr lang="es-MX" sz="1600" dirty="0"/>
          </a:p>
        </p:txBody>
      </p:sp>
    </p:spTree>
    <p:extLst>
      <p:ext uri="{BB962C8B-B14F-4D97-AF65-F5344CB8AC3E}">
        <p14:creationId xmlns:p14="http://schemas.microsoft.com/office/powerpoint/2010/main" val="260230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1673" y="811369"/>
            <a:ext cx="9904924" cy="5064499"/>
          </a:xfrm>
        </p:spPr>
        <p:txBody>
          <a:bodyPr>
            <a:noAutofit/>
          </a:bodyPr>
          <a:lstStyle/>
          <a:p>
            <a:r>
              <a:rPr lang="es-MX" sz="1600" dirty="0" smtClean="0"/>
              <a:t>La </a:t>
            </a:r>
            <a:r>
              <a:rPr lang="es-MX" sz="1600" dirty="0"/>
              <a:t>profesión docente </a:t>
            </a:r>
            <a:r>
              <a:rPr lang="es-MX" sz="1600" dirty="0" smtClean="0"/>
              <a:t>se </a:t>
            </a:r>
            <a:r>
              <a:rPr lang="es-MX" sz="1600" dirty="0"/>
              <a:t>define por provocar la construcción del conocimiento y a favorecer los procesos de aprendizaje.</a:t>
            </a:r>
          </a:p>
          <a:p>
            <a:r>
              <a:rPr lang="es-MX" sz="1600" dirty="0" smtClean="0"/>
              <a:t>El contexto </a:t>
            </a:r>
            <a:r>
              <a:rPr lang="es-MX" sz="1600" dirty="0"/>
              <a:t>interno y externo </a:t>
            </a:r>
            <a:r>
              <a:rPr lang="es-MX" sz="1600" dirty="0" smtClean="0"/>
              <a:t>es </a:t>
            </a:r>
            <a:r>
              <a:rPr lang="es-MX" sz="1600" dirty="0"/>
              <a:t>la primera fase de argumentación que debe realizar el docente en sus evidencias y en su planeación didáctica argumentada. </a:t>
            </a:r>
          </a:p>
          <a:p>
            <a:pPr marL="0" indent="0">
              <a:buNone/>
            </a:pPr>
            <a:r>
              <a:rPr lang="es-MX" sz="1600" dirty="0"/>
              <a:t> </a:t>
            </a:r>
          </a:p>
          <a:p>
            <a:r>
              <a:rPr lang="es-MX" sz="1600" dirty="0" smtClean="0"/>
              <a:t>El contexto externo es por </a:t>
            </a:r>
            <a:r>
              <a:rPr lang="es-MX" sz="1600" dirty="0"/>
              <a:t>el cual se estructura a partir de la organización de la comunidad, sus costumbres, la familia, las características socioeconómicas y la ubicación geográfica de la escuela.</a:t>
            </a:r>
          </a:p>
          <a:p>
            <a:pPr marL="0" indent="0">
              <a:buNone/>
            </a:pPr>
            <a:r>
              <a:rPr lang="es-MX" sz="1600" dirty="0"/>
              <a:t> </a:t>
            </a:r>
          </a:p>
          <a:p>
            <a:r>
              <a:rPr lang="es-MX" sz="1600" dirty="0" smtClean="0"/>
              <a:t>El contexto interno </a:t>
            </a:r>
            <a:r>
              <a:rPr lang="es-MX" sz="1600" dirty="0"/>
              <a:t>consiste en una descripción de la dinámica interior de la institución educativa, los recursos tanto humanos como físicos, así como todo aquel elemento que considere que incide en el proceso de enseñanza aprendizaje </a:t>
            </a:r>
            <a:endParaRPr lang="es-MX" sz="1600" dirty="0" smtClean="0"/>
          </a:p>
          <a:p>
            <a:endParaRPr lang="es-MX" sz="1600" dirty="0"/>
          </a:p>
          <a:p>
            <a:r>
              <a:rPr lang="es-MX" sz="1600" dirty="0" smtClean="0"/>
              <a:t>El número </a:t>
            </a:r>
            <a:r>
              <a:rPr lang="es-MX" sz="1600" dirty="0"/>
              <a:t>de alumnos, estructura del grupo por edad y género </a:t>
            </a:r>
            <a:r>
              <a:rPr lang="es-MX" sz="1600" dirty="0" smtClean="0"/>
              <a:t>son los </a:t>
            </a:r>
            <a:r>
              <a:rPr lang="es-MX" sz="1600" dirty="0"/>
              <a:t>elementos a considerar para el diagnóstico del </a:t>
            </a:r>
            <a:r>
              <a:rPr lang="es-MX" sz="1600" dirty="0" smtClean="0"/>
              <a:t>aula.</a:t>
            </a:r>
            <a:endParaRPr lang="es-MX" sz="1600" dirty="0"/>
          </a:p>
          <a:p>
            <a:endParaRPr lang="es-MX" sz="1600" dirty="0" smtClean="0"/>
          </a:p>
          <a:p>
            <a:r>
              <a:rPr lang="es-MX" sz="1600" dirty="0" smtClean="0"/>
              <a:t> Las necesidades </a:t>
            </a:r>
            <a:r>
              <a:rPr lang="es-MX" sz="1600" dirty="0"/>
              <a:t>educativas especiales y </a:t>
            </a:r>
            <a:r>
              <a:rPr lang="es-MX" sz="1600" dirty="0" smtClean="0"/>
              <a:t>las barreras </a:t>
            </a:r>
            <a:r>
              <a:rPr lang="es-MX" sz="1600" dirty="0"/>
              <a:t>para el aprendizaje </a:t>
            </a:r>
            <a:r>
              <a:rPr lang="es-MX" sz="1600" dirty="0" smtClean="0"/>
              <a:t>son necesarias </a:t>
            </a:r>
            <a:r>
              <a:rPr lang="es-MX" sz="1600" dirty="0"/>
              <a:t>identificarlas puesto que permitirá que la práctica sea inclusiva.</a:t>
            </a:r>
          </a:p>
          <a:p>
            <a:endParaRPr lang="es-MX" sz="1600" dirty="0"/>
          </a:p>
        </p:txBody>
      </p:sp>
    </p:spTree>
    <p:extLst>
      <p:ext uri="{BB962C8B-B14F-4D97-AF65-F5344CB8AC3E}">
        <p14:creationId xmlns:p14="http://schemas.microsoft.com/office/powerpoint/2010/main" val="982538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8946" y="734095"/>
            <a:ext cx="10161431" cy="5025862"/>
          </a:xfrm>
        </p:spPr>
        <p:txBody>
          <a:bodyPr>
            <a:noAutofit/>
          </a:bodyPr>
          <a:lstStyle/>
          <a:p>
            <a:r>
              <a:rPr lang="es-MX" sz="1600" dirty="0" smtClean="0"/>
              <a:t>El diagnóstico evalúa </a:t>
            </a:r>
            <a:r>
              <a:rPr lang="es-MX" sz="1600" dirty="0"/>
              <a:t>el estado de desarrollo personal y el potencial de aprendizaje, asimismo, tiene la finalidad de describir, clasificar, predecir, y/o explicar el comportamiento de los niños. </a:t>
            </a:r>
          </a:p>
          <a:p>
            <a:pPr marL="0" indent="0">
              <a:buNone/>
            </a:pPr>
            <a:r>
              <a:rPr lang="es-MX" sz="1600" dirty="0"/>
              <a:t> </a:t>
            </a:r>
          </a:p>
          <a:p>
            <a:r>
              <a:rPr lang="es-MX" sz="1600" dirty="0" smtClean="0"/>
              <a:t>Aprendizaje significativo </a:t>
            </a:r>
            <a:r>
              <a:rPr lang="es-MX" sz="1600" dirty="0"/>
              <a:t>que procura establecer vínculos sustantivos entre el contenido por aprender y lo que la persona ya sabe. </a:t>
            </a:r>
          </a:p>
          <a:p>
            <a:endParaRPr lang="es-MX" sz="1600" dirty="0" smtClean="0"/>
          </a:p>
          <a:p>
            <a:r>
              <a:rPr lang="es-MX" sz="1600" dirty="0" smtClean="0"/>
              <a:t>La Zona de Desarrollo Próximo es la distancia </a:t>
            </a:r>
            <a:r>
              <a:rPr lang="es-MX" sz="1600" dirty="0"/>
              <a:t>entre el nivel real de desarrollo determinado por la capacidad de resolver independientemente un problema y nivel de desarrollo potencial, determinando a través de la solución de un problema. </a:t>
            </a:r>
          </a:p>
          <a:p>
            <a:endParaRPr lang="es-MX" sz="1600" dirty="0" smtClean="0"/>
          </a:p>
          <a:p>
            <a:r>
              <a:rPr lang="es-MX" sz="1600" dirty="0" smtClean="0"/>
              <a:t>El marco </a:t>
            </a:r>
            <a:r>
              <a:rPr lang="es-MX" sz="1600" dirty="0"/>
              <a:t>de referencia </a:t>
            </a:r>
            <a:r>
              <a:rPr lang="es-MX" sz="1600" dirty="0" smtClean="0"/>
              <a:t>cuantitativo sirve para </a:t>
            </a:r>
            <a:r>
              <a:rPr lang="es-MX" sz="1600" dirty="0"/>
              <a:t>desarrollar el diagnóstico donde se recolectan los datos para probar hipótesis basado en datos estadísticos y cifras numéricas, para determinar patrones de comportamiento y evaluarlo. </a:t>
            </a:r>
            <a:endParaRPr lang="es-MX" sz="1600" dirty="0" smtClean="0"/>
          </a:p>
          <a:p>
            <a:pPr marL="0" indent="0">
              <a:buNone/>
            </a:pPr>
            <a:endParaRPr lang="es-MX" sz="1600" dirty="0"/>
          </a:p>
          <a:p>
            <a:r>
              <a:rPr lang="es-MX" sz="1600" dirty="0" smtClean="0"/>
              <a:t>El marco </a:t>
            </a:r>
            <a:r>
              <a:rPr lang="es-MX" sz="1600" dirty="0"/>
              <a:t>de referencia </a:t>
            </a:r>
            <a:r>
              <a:rPr lang="es-MX" sz="1600" dirty="0" smtClean="0"/>
              <a:t>cualitativo se </a:t>
            </a:r>
            <a:r>
              <a:rPr lang="es-MX" sz="1600" dirty="0"/>
              <a:t>enfoca en explorar características específicas del grupo, necesidades personales, afectivas, familiares, físicas etcétera para evaluarlas. </a:t>
            </a:r>
            <a:endParaRPr lang="es-MX" sz="1600" dirty="0" smtClean="0"/>
          </a:p>
          <a:p>
            <a:pPr marL="0" indent="0">
              <a:buNone/>
            </a:pPr>
            <a:endParaRPr lang="es-MX" sz="1600" dirty="0"/>
          </a:p>
          <a:p>
            <a:r>
              <a:rPr lang="es-MX" sz="1600" dirty="0" smtClean="0"/>
              <a:t>Las </a:t>
            </a:r>
            <a:r>
              <a:rPr lang="es-MX" sz="1600" dirty="0"/>
              <a:t>3 dimensiones del </a:t>
            </a:r>
            <a:r>
              <a:rPr lang="es-MX" sz="1600" dirty="0" smtClean="0"/>
              <a:t>diagnóstico son los </a:t>
            </a:r>
            <a:r>
              <a:rPr lang="es-MX" sz="1600" dirty="0"/>
              <a:t>conocimientos previos, nivel evolutivo y disposición para aprender </a:t>
            </a:r>
          </a:p>
          <a:p>
            <a:endParaRPr lang="es-MX" sz="1600" dirty="0"/>
          </a:p>
        </p:txBody>
      </p:sp>
    </p:spTree>
    <p:extLst>
      <p:ext uri="{BB962C8B-B14F-4D97-AF65-F5344CB8AC3E}">
        <p14:creationId xmlns:p14="http://schemas.microsoft.com/office/powerpoint/2010/main" val="420726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811369"/>
            <a:ext cx="9601196" cy="5064499"/>
          </a:xfrm>
        </p:spPr>
        <p:txBody>
          <a:bodyPr>
            <a:noAutofit/>
          </a:bodyPr>
          <a:lstStyle/>
          <a:p>
            <a:r>
              <a:rPr lang="es-MX" sz="1600" dirty="0" smtClean="0"/>
              <a:t>El proceso mental de atención está </a:t>
            </a:r>
            <a:r>
              <a:rPr lang="es-MX" sz="1600" dirty="0"/>
              <a:t>relacionado con el desarrollo de una acción coyuntural, y a los cambios que la propia acción genera en la situación inicial.</a:t>
            </a:r>
          </a:p>
          <a:p>
            <a:pPr marL="0" indent="0">
              <a:buNone/>
            </a:pPr>
            <a:r>
              <a:rPr lang="es-MX" sz="1600" dirty="0"/>
              <a:t> </a:t>
            </a:r>
          </a:p>
          <a:p>
            <a:r>
              <a:rPr lang="es-MX" sz="1600" dirty="0" smtClean="0"/>
              <a:t>Los </a:t>
            </a:r>
            <a:r>
              <a:rPr lang="es-MX" sz="1600" dirty="0"/>
              <a:t>niños </a:t>
            </a:r>
            <a:r>
              <a:rPr lang="es-MX" sz="1600" dirty="0" smtClean="0"/>
              <a:t> </a:t>
            </a:r>
            <a:r>
              <a:rPr lang="es-MX" sz="1600" dirty="0"/>
              <a:t>pueden diferenciar </a:t>
            </a:r>
            <a:r>
              <a:rPr lang="es-MX" sz="1600" dirty="0" smtClean="0"/>
              <a:t>la imaginación de </a:t>
            </a:r>
            <a:r>
              <a:rPr lang="es-MX" sz="1600" dirty="0"/>
              <a:t>acuerdo a los hechos reales de los irreales.</a:t>
            </a:r>
          </a:p>
          <a:p>
            <a:pPr marL="0" indent="0">
              <a:buNone/>
            </a:pPr>
            <a:r>
              <a:rPr lang="es-MX" sz="1600" dirty="0"/>
              <a:t> </a:t>
            </a:r>
          </a:p>
          <a:p>
            <a:r>
              <a:rPr lang="es-MX" sz="1600" dirty="0" smtClean="0"/>
              <a:t>La enseñanza recíproca está </a:t>
            </a:r>
            <a:r>
              <a:rPr lang="es-MX" sz="1600" dirty="0"/>
              <a:t>fundamentada por Ann Brown y </a:t>
            </a:r>
            <a:r>
              <a:rPr lang="es-MX" sz="1600" dirty="0" err="1"/>
              <a:t>Annemarie</a:t>
            </a:r>
            <a:r>
              <a:rPr lang="es-MX" sz="1600" dirty="0"/>
              <a:t> </a:t>
            </a:r>
            <a:r>
              <a:rPr lang="es-MX" sz="1600" dirty="0" err="1"/>
              <a:t>Palincstar</a:t>
            </a:r>
            <a:r>
              <a:rPr lang="es-MX" sz="1600" dirty="0"/>
              <a:t> en la importancia de la circulación de conocimientos entre pares. </a:t>
            </a:r>
          </a:p>
          <a:p>
            <a:endParaRPr lang="es-MX" sz="1600" dirty="0" smtClean="0"/>
          </a:p>
          <a:p>
            <a:r>
              <a:rPr lang="es-MX" sz="1600" dirty="0" smtClean="0"/>
              <a:t>Se </a:t>
            </a:r>
            <a:r>
              <a:rPr lang="es-MX" sz="1600" dirty="0"/>
              <a:t>crea un contrato </a:t>
            </a:r>
            <a:r>
              <a:rPr lang="es-MX" sz="1600" dirty="0" smtClean="0"/>
              <a:t>entre sociedad </a:t>
            </a:r>
            <a:r>
              <a:rPr lang="es-MX" sz="1600" dirty="0"/>
              <a:t>y la </a:t>
            </a:r>
            <a:r>
              <a:rPr lang="es-MX" sz="1600" dirty="0" smtClean="0"/>
              <a:t>escuela </a:t>
            </a:r>
            <a:r>
              <a:rPr lang="es-MX" sz="1600" dirty="0"/>
              <a:t>al existir una gran relación y comunicación, un respeto mutuo y se enlazan positivamente para generar mejoras en el aprendizaje de los niños. </a:t>
            </a:r>
            <a:endParaRPr lang="es-MX" sz="1600" dirty="0" smtClean="0"/>
          </a:p>
          <a:p>
            <a:pPr marL="0" indent="0">
              <a:buNone/>
            </a:pPr>
            <a:endParaRPr lang="es-MX" sz="1600" dirty="0"/>
          </a:p>
          <a:p>
            <a:r>
              <a:rPr lang="es-ES" sz="1600" dirty="0" smtClean="0"/>
              <a:t>Los </a:t>
            </a:r>
            <a:r>
              <a:rPr lang="es-ES" sz="1600" dirty="0"/>
              <a:t>trabajos colectivos de los maestros </a:t>
            </a:r>
            <a:r>
              <a:rPr lang="es-ES" sz="1600" dirty="0" smtClean="0"/>
              <a:t>se </a:t>
            </a:r>
            <a:r>
              <a:rPr lang="es-ES" sz="1600" dirty="0"/>
              <a:t>constituyen en espacios que posibiliten o bloqueen las actividades sobre los planes y programas de estudio y estas pueden variar de una institución a otra. </a:t>
            </a:r>
            <a:endParaRPr lang="es-MX" sz="1600" dirty="0"/>
          </a:p>
          <a:p>
            <a:pPr marL="0" indent="0">
              <a:buNone/>
            </a:pPr>
            <a:r>
              <a:rPr lang="es-ES" sz="1600" dirty="0"/>
              <a:t> </a:t>
            </a:r>
            <a:endParaRPr lang="es-MX" sz="1600" dirty="0"/>
          </a:p>
          <a:p>
            <a:r>
              <a:rPr lang="es-MX" sz="1600" dirty="0"/>
              <a:t>El plan y programa de estudio es un </a:t>
            </a:r>
            <a:r>
              <a:rPr lang="es-ES" sz="1600" dirty="0" smtClean="0"/>
              <a:t>documento </a:t>
            </a:r>
            <a:r>
              <a:rPr lang="es-ES" sz="1600" dirty="0"/>
              <a:t>oficial en el que se indica el conjunto de contenidos a desarrollar en determinado nivel educativo y que reorienta el trabajo docente.</a:t>
            </a:r>
            <a:endParaRPr lang="es-MX" sz="1600" dirty="0"/>
          </a:p>
          <a:p>
            <a:r>
              <a:rPr lang="es-ES" sz="1600" dirty="0"/>
              <a:t> </a:t>
            </a:r>
            <a:endParaRPr lang="es-MX" sz="1600" dirty="0"/>
          </a:p>
          <a:p>
            <a:endParaRPr lang="es-MX" sz="1600" dirty="0"/>
          </a:p>
        </p:txBody>
      </p:sp>
    </p:spTree>
    <p:extLst>
      <p:ext uri="{BB962C8B-B14F-4D97-AF65-F5344CB8AC3E}">
        <p14:creationId xmlns:p14="http://schemas.microsoft.com/office/powerpoint/2010/main" val="29324185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TotalTime>
  <Words>291</Words>
  <Application>Microsoft Office PowerPoint</Application>
  <PresentationFormat>Panorámica</PresentationFormat>
  <Paragraphs>59</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Garamond</vt:lpstr>
      <vt:lpstr>Orgánico</vt:lpstr>
      <vt:lpstr>ESCUELA NORMAL DE EDUCACIÓN PREESCOLAR </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dc:title>
  <dc:creator>cuauhtemoc</dc:creator>
  <cp:lastModifiedBy>cuauhtemoc</cp:lastModifiedBy>
  <cp:revision>4</cp:revision>
  <dcterms:created xsi:type="dcterms:W3CDTF">2017-03-09T22:12:49Z</dcterms:created>
  <dcterms:modified xsi:type="dcterms:W3CDTF">2017-03-09T22:49:38Z</dcterms:modified>
</cp:coreProperties>
</file>