
<file path=[Content_Types].xml><?xml version="1.0" encoding="utf-8"?>
<Types xmlns="http://schemas.openxmlformats.org/package/2006/content-types">
  <Default Extension="png" ContentType="image/png"/>
  <Default Extension="jpeg" ContentType="image/jpeg"/>
  <Default Extension="3gp"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0" r:id="rId8"/>
    <p:sldId id="261" r:id="rId9"/>
    <p:sldId id="267" r:id="rId10"/>
    <p:sldId id="262" r:id="rId11"/>
    <p:sldId id="269" r:id="rId12"/>
    <p:sldId id="263" r:id="rId13"/>
    <p:sldId id="268" r:id="rId14"/>
    <p:sldId id="271" r:id="rId15"/>
    <p:sldId id="270" r:id="rId16"/>
    <p:sldId id="264"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306137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413317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187062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285531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147501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369681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62002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60971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138852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80807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E83795-DCA0-4BF4-822A-D15C71A5A00F}" type="datetimeFigureOut">
              <a:rPr lang="es-ES" smtClean="0"/>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BEE5A1-52EB-4730-88E3-FE127EDAC182}" type="slidenum">
              <a:rPr lang="es-ES" smtClean="0"/>
              <a:t>‹Nº›</a:t>
            </a:fld>
            <a:endParaRPr lang="es-ES"/>
          </a:p>
        </p:txBody>
      </p:sp>
    </p:spTree>
    <p:extLst>
      <p:ext uri="{BB962C8B-B14F-4D97-AF65-F5344CB8AC3E}">
        <p14:creationId xmlns:p14="http://schemas.microsoft.com/office/powerpoint/2010/main" val="10736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83795-DCA0-4BF4-822A-D15C71A5A00F}" type="datetimeFigureOut">
              <a:rPr lang="es-ES" smtClean="0"/>
              <a:t>30/11/2017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EE5A1-52EB-4730-88E3-FE127EDAC182}" type="slidenum">
              <a:rPr lang="es-ES" smtClean="0"/>
              <a:t>‹Nº›</a:t>
            </a:fld>
            <a:endParaRPr lang="es-ES"/>
          </a:p>
        </p:txBody>
      </p:sp>
    </p:spTree>
    <p:extLst>
      <p:ext uri="{BB962C8B-B14F-4D97-AF65-F5344CB8AC3E}">
        <p14:creationId xmlns:p14="http://schemas.microsoft.com/office/powerpoint/2010/main" val="3151943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hyperlink" Target="http://www.who.int/mediacentre/factsheets/fs311/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000">
              <a:srgbClr val="FF33CC"/>
            </a:gs>
            <a:gs pos="91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918648" cy="2090663"/>
          </a:xfrm>
        </p:spPr>
        <p:txBody>
          <a:bodyPr>
            <a:normAutofit/>
          </a:bodyPr>
          <a:lstStyle/>
          <a:p>
            <a:r>
              <a:rPr lang="es-ES_tradnl" sz="8000" dirty="0" smtClean="0">
                <a:solidFill>
                  <a:srgbClr val="FF0000"/>
                </a:solidFill>
                <a:latin typeface="Cracked Johnnie" pitchFamily="2" charset="0"/>
              </a:rPr>
              <a:t>La obesidad!</a:t>
            </a:r>
            <a:endParaRPr lang="es-ES" sz="8000" dirty="0">
              <a:solidFill>
                <a:srgbClr val="FF0000"/>
              </a:solidFill>
              <a:latin typeface="Cracked Johnnie" pitchFamily="2" charset="0"/>
            </a:endParaRPr>
          </a:p>
        </p:txBody>
      </p:sp>
      <p:sp>
        <p:nvSpPr>
          <p:cNvPr id="4" name="AutoShape 2" descr="data:image/jpeg;base64,/9j/4AAQSkZJRgABAQAAAQABAAD/2wCEAAkGBhQSERUUExQWFRUVGB0aFxcYGBgaGhwXGhcXFxoaGhYaHSYfGBokGhcXHy8gJCcpLCwsFh4xNTAqNSYrLCkBCQoKDgwOGg8PGiwkHyQpKSwsLCwpLCwsKSwpLCwpLCwsLCksLCwsLCwsLCwpLCkpLCwsLCwsLCksLCwsLCwsLP/AABEIALgBEgMBIgACEQEDEQH/xAAcAAACAgMBAQAAAAAAAAAAAAAFBgQHAAIDAQj/xABNEAABAwIEAwQFCAYHBgYDAAABAgMRACEEBRIxBkFREyJhcTKBkaGxByMkQlJywdEUYoKSsvAzNFNzwtLhFoOTorPxFSU1RFRjF0Oj/8QAGgEAAwEBAQEAAAAAAAAAAAAAAwQFAgEABv/EAC8RAAICAQQBAgYBBAIDAAAAAAECAAMRBBIhMRNBUQUUIjJhgTMjcZGxoeEVQlL/2gAMAwEAAhEDEQA/AH0tJW4Uq2LfWJIWIE+MxW7mQK//AFqCunI+7egnFDctkdEJP7r7RrdGIW2ltTS1JKk3BImxImPskCi2rnmGo1BqXAMUuL2CMahLkTYKnpINz0jxrizgWAQDoMaplQvuBJncACPEVnGWIU6+laoKiggxzggW8DAoKhryH89Kj2cMZ9JpxvrU5k/KUN6Fay3qkBOv1TP6sT7an4dOHQkjU2ZKo5kJJAAv0ANB04UlUA+uDW5y9fKD5H8KFvHvGCmT90sn5LnCGjNzBP8AzD86sHlVe/JmzKIVayrc/TT+XvqwqqV/YJ8tq/5WiUsfTMR94fCi3BKfoqfvOf8AWcoStX0vEfeHwovwSr6IkfrOf9ZyjL9kXbuHtV6h5m+EpGpQTfczyINTAkTNc8S1qSQDpJ5iuTk44bGBYlJBHUGapf5S+7i3fFZP/wDNsVdeGRCRcE8yABJqmPlS/rZ8yf4RS2o+2PaH+WJhNq2bVWi62QYpHEvQ/wAHqAfX1KP8Q/Oi3Gn9ff8AMf8ATRQHhY/SLfZ/xJo3xgfp2I+9/gTR9MMFv1Eb/wCUf2i3nB9D76fiKsvhkfQB5r/iNVpmm7f30/xCrN4bH0Aft/xKrF5+of2mW6gLgsfSHvun+NNEOLj8yr+8R/Cag8HuJQ6+tRCUpTJJMADWnc0O4i4zwzoU2hRPfSrXHdgBQN5ty361QqYePEl2oxckCO/yeK+ivfeP/STR/h9XzR+8fwpZ4HxIRhXAZlSyBH903fyvTPkI+a/aP4V5RxAmEayvJrwk1qZm1eGvayvT08FKHFQHbJ604UmcVq+fTWWhauzNFJBAnax9l6b0DWkSLRNJ7julM00uY4Ns61bBM+6jPBYzFTiHPmsO92ZSuUwoadj53qF+nB0JgW9Iz18qWc2xynnluEzqNvLlUnKsdpMRM0o7Z6j3yG1A/rCprKjnE+FeUKZ2GHc8TqEEwC2oHy7Rkmhi8WEhsCSS0OkEJWsAxvPOi+aGyTb+jXv/ALs8qEYgpAasFkpULT/aG0nmL2jnVVupL9TFviJtSlpN9jeP1v8ASl53EAKUCq+0Ta/hyAvfe9F+K0r1tdkkpEKkatiSN9t5NKj+GIm+wHIie9BF+cfCo71gucz6Cm7bUABGbLXyrSbybAiTJMwJHOLx4CizbOlUKBSRuDyP/a9JLeKOhMAhQ70iYKh4DYxzo5gXFKSA7KFmSCoTaO7q6+dJXU45jleo3cYlocD2KoBUdKjvBPeRTjgMUHUBYCkzNjvYxSR8mylR3/S0rHM21oiJvERTinEhpAEEmbA2nnVegf0wJA1J/qExbJ+l4j7w+ArnkONW2y3BOn5zkCJ7Z3fmK5MOjt31EwJkzyETJPSqm4k48cWgssr0NDUCUqusFa1yfDvRA6UVThMQTruPEsnin5aWsKC20kPPCxIMNg9Oqj4CkDH/AC2Zi4QUlDY6JRy6kk0guYoaTaSdpM+uo7mJlIHPn+FcGZrAEfsD8rGNRBLilwdztPQjnvU7iDiNOPUlwQFxdM8zGw9VVu2/q7psP5j3ipTOKUkApNzufET+VcddwxC02eNtwjIoRavAa2YPaMh3nYLI6mQD4TEeutRU9k2nE+gqsDjIhbhj+seofxpo5xauca+TY69v2U86D8Ip+kE9Ez/zCifFjk4x/wAVn4JotIwDFbObf1AeY3U399P8QqzuHR9AT+3/ABKqsMZ6bf8AeJ+NWjkQ+gJ8l/xKoF/3/qdfqVNxLmBB7IGyiVLHW/dB8OdAw5RbinAqDhdAOk90nkDynzoApVMIPpEYrYbeI38JcdKwvzTkLYJlIP1FEX0n6vhymrpyLO2exJCxYaiCbgESJHlXy3icTFqOcO8TqQQFLKSLJXOw+yrqn4U3k7ZGuCeTjqXTxBx4oyjDwP1z+FCcBxniG91ax40DypYxCtEhDtjdQ0KSeaVece3c1NxmSPNGFoInYmwPko2pB7HBn0elo0DJtGOfeNeA+UQFUOIIHUU05dnTTwlCgfCqgdw6k+klQ8YMe3auWFzVbapTIPhtW0vPrB3/AAalhms8y8qTOJv6ykeArfgrjMYpRZVHaJTPmmwJ85I9tReIXvpkdI+E01kHE+depqLCjdicszSSgACSVAR6xUnijMFKZbSiwiFBXsqHjcRGgdVD3An8KXszzO6UifQEzzPM+RJo9vAzOaWry2YMhvNKmBArVhpZUANM9ax7F2v/ACB/rWmXLJcTSRbmWmpwp+owhDnhWV44/BPnWV7cZLx+Y08QA9gIm7Tm289mk/hSJkedvsr03KdQgGDABKjNutzVi45sLaaB2IUDeN2V8xttS0vhdpX2rfrqPvP83qk6Fl4kvdhoH4yzUOqQ4ogEpMnlKQmbjy3pOQ72hgWO4m0np5mmfjHBhkNISSEkLJG8yUm/rpXSsBQNzHuqYa8EyxSxKBZ3wUoMlJ9dMQuIJTBTqiRI/I2qEvs1NgKN7EFMTbqT1FdCAsJBnu2B5kSLFQHjSNjbuSJVqVk4EeuFccQ2FJiSFJvI+skWjnUjOeLFiUBSLbzNvOTWvAmADqNJJ2UQRv6SKEcV8MaMSoIWCICjqIBkiesxHhVrSgFAJ81rAfKcwLxznik4Fek3xCkoJH2YUpUeYSBVTqM2iKuvNOG+1wrja4SpgBwcxZC5HkUq38Jqu3ckbVedI60FnCdw9dJfqLjjB3i3I1wXan7BZQ0tARrSY8qi5hwUkglG/jsaXGrQHDRh9C2MrEdZrdp4jyqS7gSlRSRBG4qVhOHHnQS22pXXaPITEmnN6xIVNnGIb4axZ7NxH1Cgn3gi/UGuiF1G4cSpLTwUCNMJvbvFUaSPUfZXdJvSuowTKuiyEhvhRUPnxSPeoUU4oP0t77/4ChfC6T246W/jTRPihc4t4/rn4CvV9Gab+X9QJiR84199Pxq1ckH0BH3VfxKqq3x88198VamUj/y9P3FfFVJ3/wAn6nbPtgLhjCJd7dDiQtCgAUkSCJP8zSRxfwOcOVLZOpvWUhB9NMAn9oQN96f+DBd71fFVR+LzDc7kOrMdYSqqNQzUDJ/lZHwJV6eGJbBNlESaH4jIihO16cU5mFJ1KGk7EVBdxCHJAUPLnS4ucHEfamthn1ivg86dZBQFqSkxtygzadr9KYMt4/xTF23iWzu2oBbfloV6IPhG9QsflwIMil55Kmj4GmkKP2JOtqavmWfgPlHwjgjENOYVf9phlEoP+7O3vrsvEYXEqSlOZJUkn0VIUlV/cT7KrLLsErEuJbaAK1mEpKgm/TUq3tomnLMVl2JbccZ77SwqApKx1hWgkpkHesNQnpN0a26ro8SysKo5c+goJJUCIIACkAiQFAmeXSLTRjMMaHsV2idlaSOvoDfxm3qpNZzlvGhehaiT31YZZlSSLlTSx6YA6QoCQQaOZE+lWjSZAmJINuk895BjrQkyCFMpahVvq8wOSO/+4Vxl3Wh1J/gVUHiXJEs6FdoF2CVgbpVyJvaZj1UTQfpTBvZRNhJ9E++iCctZxri4ZdZcFyoyQZ5KB3npVC3rEl6MhH3k8CVu7BiNo9/OuuUD54fzyp1V8lagZS8IjmkmDzv0n112XwgnC4ZairUsqSJiN1CkfGZTfVUlTtOZXuMxcOLE/WPxNZS9mWaEPObemr+I1le2GIS83x800eh+LTg/GomDxzYHpoM/rJ/Opj6Zw7fmP4FiklGOKQQSlM7d1O9VkP0yQykscQjnjeEdWNamzpFgVCB1i/Ohn/hOA+0z7T+dNeTZa05hkrWkFUkSLTEV3cyBAIlswdoJV7gaw1dbHOIVLbFHcUsJkGGcJDKUuKAmElQ+KgK64TJW+0La0FsiJAKlGd49ID304YzhrDforpLae0CFEEhUggWMTShkD0q2iYNvZ6qEKK29IYaq4dNH3hPIAxKkqlJBAGkjeD9o9KKv5I244VrAXtAIECBFjufXWmVAlqASPGAamYZpaR31lfiUhJ8rWrBAQ4WDLlzlonYzDpXicS2RKVAJI8CjT8Kp8ZK5LzZAPZLKUnkQOf8APWrczR/RiMYsbpTqA8QiarR7PRdOlWo3BAmTzmktQ5VBgSpokyxJMX8syt7WqCkEK2i0eYpuwmGWhPfIPltXDCYwdPOurmIJqVc7ueRLVVIrGcwdi8iS46FVHcBDxaggCAI2BImYijDbt69QpG19RNx1PK/MURSx4mSqocwJmAsrqt2VeJS2kE+pRNDkG9T87wS2lFK5gGQoggEqhRg8949VQW6deL1AYhzhVoKeF/RW0T6nLjy2onxUn6biBy7VXxFC+EXoxKQPrLbB8u0FFOKR9MxH96v+KjV/bFmP9b9QK7/Ttff/AANWllqv/L0fcPxVVXOD59n7/wCBq0sD/wCno/uz/ipK/wDk/U1Z9og7gdqe2/Z/x1z4qwiVoKFKg61mPMKTPhW3B+IDbeIWfqgH2a4oBmeLL2qVwpV5PX+eXhTL3eOtVX1i1OnFlhY+kDsZUG09mlXaE3Kjcz4dKAPZc8h1Q7IqRuDF6acvwy0rSFLCgOd58jTA2hI5VN+Yatj6yodOr9cRMy9sLspKk9QoH8ak47hhtabgXpvUpMXAobiljYUH5li2V4mjSMYPMqnHZccO5qQYKTII6i9MZz/CYwpWouYPHQPpCVfNrWBA1gXRNhqHrBrM9wJUuwkmgGI4WeSFKhMi5RqGqPKrdVisoLHmRLqGUnaOJKzfFKCw4tPZ4phae0KY0uc0uCLarXIsoKBtennhBCSoutr1NrnSk2UgzJQY5AGxqslu9q1B9NpNj1bnY/dm3gSOVWB8m7n0XYSFr/w70yV6gq7CoYe4jrhH0jGs6iQBJJ6WVTxhc5b9EFSj1iSfZVZl4/pI8EE/AfjRvB50ltJkEqO5HSkdbq2psC54xOV1hgY3Y3iNtI9FZPLulPvVFLvEeflbRTpCUlQuVDcGQK54viRsosASNtQFqXsZnRVuBHS35Ui+uZmGDxDpSP3EPGcGOrcWoONQpRI73Uk9K8p5b46QAB+iNmBEynl+zWVQ8je0L4XjHheJcJ2KEBxagmDq7NWkwTIkwDY8jyqLowhMymYt9HRvykkm3lXLgp3XlTIUAqHQLwf/AHJHq9KKTsC43276VvKShLyhrgAadCY7pVqEdIp60WA5U4Em17WOMZMsvIld3SpyJNgiQOm2lPOi7mGSlUalKjrqN4mqyw3ErGHCkpcLiVTC1b6YiRG08h665Zd8poaUhCWR2SRCUmbjYGT4DegLqTnnmNNoTjI4jhxhjoZcSGlGUBZUAQkBKouZIJv6Nj4Uv8NY1vSmW4VF4jqfGiGZ4rD4zCuPNyXkohKecFQ1AabKHmJqBworCIbSp3tVqIkCYSJMxG9N/M1Km4niJ/L27ipHMbs9yJeMwzYaWUFKyq25lMclD41AGXPtKbVr7NKVt69TiknSg986VKvqA99bIz0qURhUpUTA0XBUI3BUYMdLUKx3C+OecK1KwrKCZ0rcOocyLGBelF1PlBNYhhQE4cybjc2BffUkpOtWknlpAi3U0GOWMwQlIHhHwO/jQ5nEK1KC9MhRuOotv6jXftVTYV8/qLbGfDGfQUVIq/TFN/Uy+ttR2uk9UnY0Qw7s134jwoUlLkXSYnwP4UGGaIQO8oDw3NOKN6gib37eDDkgXqMy4Vu6UAqUSLAT6vOumT5S/jSNCS219tVifuirQ4V4UZwiZjvEXUdz/PhXB9HA7i114AzNMpyFxYR2/dREFEzMciPR9VU1jCntnNAhJWvSBtp1GI8Ir6PYGonumOpEA+QqhuJuD8Thn1gtS2SS2tMaSkkkDqCBAg04FYpkxTTXDecyTwGx9IKpFiixG/ziTbxtXfiP+t4j+9X/ABGh/DKnWXSVNuAGIIQVQQoGe7NdseXFuuK7Nw6lEzpI3O99qJXwsISDaTIIviGvvf4TVpYe2Xo/u/zqsWMvdLzZ0EAE7kfZNWchBGBQmL9nt6qTuBNk05GBA/DberCYsfq/BKjSHmmCSrvLKxJkFKvDptVgcK4dYaeSpJGq23VBH40vl1uNC0yRv58/fNFuJRVad0ZyWWB8Fi1gpkKKYspVrjyosnMai41QNhYDaooWDzqeQH5xKKnELOYyRUUg7muCHK3U/QduDxNE5kTNyEp1fW5edDsFhtSSpXdUkyVDmIJO/lRxnMEoWAsDSQbxJBt7K55i4nEEMsAlbpCLbSogWHU8/CadpLEhcfuL2bVUsYiZLhUuPoQ3rJWFJIKRABQobg7THKrQ4cy1LDaGlHToTCiLgr+sfG80xMfJXhsE0goJU7PecU6lonwTqSQB4UI7Ihaki8E8wefXn51aPBWfOA5zIeOfbRiFHtBZq890CVJi55m/srZp4OJ1JdaI++KXs/wq1uuhKVq7iLBJJgE3gXgdaXUt2uoj1qH4UDVaKu87nPM8lpTqPWIzloSlUK8Uq/1oNi8eie6lXtmlZQCTZX41sjGqSZCgPEJE0qugROjDecnuMn+1eIFggx/dD/LWUvf7TO/2h9g/Ksprwie80tfgP/04J5h4252dQqfLc+qljA5diF4jGFjCJd0YlQKShBSmwsS5fbkK7cD50/8ApSm+ySQ2gqWC5t3wiR9rvWjoZqycJitGooZ0lZ1LKSkalREkhIkxzreo1W0YYTwoVWzWcyks47Rx3SthDThITpSnSCTYDSO7z5CuvF6fpJbSe4wlLKf92kA/85VVz4rONtbYm0a1Em/7JIpf4tw/a4J9QYaKgmQQkKV6QlQVvYXmkFvDtgCOfUBkiJORcUJZCAW0kDmdweZBpnVhmMQwt9HdkgEmwTvKoHIkg+YqsGwRvTVwpxI4ysCYSOVMKFQ8jInbCbR3zCXBnauOYFaWlrlwpfUUnSU6VpKinbSFBKpnmKuLSlCYKWyRzCEgeAAvVfN8bq7ZpQNtSUqSDaFECY2kGPfTa9jAtS4Pom/npEedvjQX1PpWMRZtMwYbzmIvGGVqZxRXHzbx1A9FR3k/EitcKzIpp4nSX8I4R6SIWB0KLkecTSfgsVYVKvXPMr6Vjt2n0m+aZMXmlNhQGqInlet8g+TnDMDW784rlNgD4dT4ipbbtEsA7Kr3jYePj0ArdN2E25nNRXzmFMvw8mApUck7BI8xcn10yZfh0oFtz139ZNCMFjG0Wmep6mu2LxOxuQekCjI4X6pNtQscYhztk9b1xzPAIeaU2u4I9h5EeINCcJmiBYiPGaF4zP1OOLTOlKTEDn4k+Io41qqM9wS6R2bAi5hMnxLT6wUtJbSYCySQsclJSlU+YMXosMC1uuVn90eobgeuvHX6iPYwAb0jZrnY/RxK1ejA7nuZYzDsp1djqUbJhah6yZ2Ak/8AehzXF6yNJbToiNyDHgag4lwOkztWqsNYAU1Vc5Ubu5Up+H0gZcQ3geLEICie6nlMTO3L0vLelriJB7bWR2fajVpkSPMD0Z3jxqTwzlwfeW6q7bR0t+Kxuv1bCp3EXDhdTIUQobEbj8/KiXapB/TPcnFVFpNY4/3F5DaSPSqO61HOo2IwWKZMLaKvFP8AlNR/0texbdH7BoC1+oM15AZL1kVt2tD9Th2adP7CqkM5ZiV+iwseKoSPjWyg9SJ7cJIcg70x8HYZtkh1SgHVGGxqSCkG0+lOpU9NvOheX8HvLPzp0jonf29KdsbiMPAaRqXibCGlKtAF3IIQge+qOiKMce0m60OV+n1hfibNFIbQou4RKVLKYxQOhUCITHoqkE3ncUkpe3PuHrNvCm84bGLbgPBBm+prWiIukhwyfvb0rY/KFtzdKo30mfaNxTrqd4xJ6UsFOYvss9piHR2WIe7qbYdzSsbkqnpFoO+qkjMn1IWpIU8iCRpUJIg7Hxp5y/Ly66/DT72mJDCw2oW3USRqHh1pQxGB7TEhsF5GtwJGu5Gpem5m8TXHPPMCOTxAyscqf6SfNP8ApWB4n+yM+qrdVwTgcNKez/SjMFThXYjohJCa4nLMIP8A2jFv/rH4zShvT0jQociVV2X6jP7w/Osq0jh8N/8AFw//AAkf5aysfML+Zr5dvxB/D6n2MxWXMK6k4hhR06Z0o7UL12mUJgSasRGIUpsFogyRB5RN/wAPbXzk3mK0uBSFrETB1GYJ2kGr2yp1LBabSIbWlKQOi9Mj1KIj1ih/EP8A1M7o+Mwg5hAO88vVf1SCY23ifVFT8Bj20qQVqAQpRBJ29Bdj7rUpZ+v9JxbOHJ+blS3B1Q2AYnoVqrnn2bjBp1BptxIKdDbklF+6q3WNqR05IZT7xu45UxY4yyJOGxSw2oKaWdTakmRCvq22KTIjpQppUUwP8d4ZxJS7lrd+bbq0keKZBANLa8Q2VHSVJHILiY+8BBPqqy9eYpVdgYnfE5gUpkG8iPORFP7PEQeRaUq1GJtrIA1lHUAyPCKrvB5W5iHkISCUgjWReBNz7PfTWnhjF946SSUFCVJKUx2ii46pKSe6SAlseZNKMlY4JjDO55AjNl4UtN1FKbgyd99utL2GSUqKPskj2G3uollOHxSEgYvTGkaSAdSTzQr6pjkrczR3DJQgSkC+5i58zU3U2Kp2xzThu8SBg8Ao+kNI8d/ZRJpoJ5V47iqjnF1NZvaPYJ7kovV67mfzah0uPVQp7F1DexO9aRiDxOFAYcZzAKFQMdiNKwoc7H4j8qHYHEWInauebYjuHqBI9VeVecTWBCDuYUEzHMiLDc2qA9mlt+VCmsaVr1HbYU9Vp+cmEpIZgIz4V3SI3J5V1zJ8oYcc+slCikeMW/nwqNkwW6dGHaLi4knkPEk2FGzwHjHR31NonkST6jApoAA5jep1FSAqWAOJI4NwoThWwm4Imes3n10bVh5t1IHtIqJwpwe/hGy0t5tbYMohKpTJum+6aOt4IJcTKpgEmB6h7z7qnWVk2E5yJ86bxtxBWY4bUtRtE28hb8KipwKelNjOWs8zqPifwqe2ygbJA9QrngJOSYP5zaMAROYylZ9Fsn1fiamt8OuHfSnzNMyl1zmaIKF9YJtZY3XEp/OsbiHHFtJ1MtpUUkj+kXBgmfqJMcr3rXLScOmGwEeI39Z60w8WYXRiVHkoBXr2PvFBlgbVRSzYMJxPpdHVW1YcjORMfz/EEQXVR4GhyM1eexCWEuKt3nFTJSnoP1j15VmZPBtBV02HU8h7a94LwKk61r9NRMnnRGuaus2Z59IPWisYqQAZ7janhbBuAyhSFH6yXFhU7TM71WWbYBWCxqVLS5CFhadStQWAZ9Ibz7R0q1Gl7VEzjL28S2W3QCN0q5pV1H49RQtNrWfiyRLtGANyyrMz43LgcLepslR07d24J8/OgDmbvq3eUrzWR7pqRmWWKwzrzSwNSF2HJSVSQQOYIArxtbw27Nr/AIaT7u9VeuhAOJJe1ycGc/0h39f98/5q8ogNX9or95z/AC1lb8QmfI045h8nmNZGosLKftJhQHnFxTxlmaqew6WlDS82kQrkdOkp8iCB6qbEK1GHFzbcqJBNthNt6VcU3ozBY5K/FA/EGkviCqatynkSj8MXczKw9JPweKAxzq1fVYSBH67pJ/hFQuOWy60zAMKWNUCYAmTHOJobmz5TilkEjuN7ftb025DlRxjbaNZSQgmQYJ2Ebid5iptKkuh/EdvqC1eSKLGV4FsjUHXCOSzA/dSAaMYXOcK2qWmWkGNwkA/CmBz5HCoyFx4lRmlTjLhRzCvNtKWVhSNSV+sgiTvFvbTt+nbstA6fUVEhVQQoviNC9tIM2iLn1USwmbTF6rPFB1p1sFJ0lQgi8/604BgtNp6/WqVfSFwQe5SrcNkYjKrM+pkUM/8AEghWmbG4oG/m0Degas6K193YWnresrp2cZM8zqvEdHcx8a4/p/jS0ceetZ+neNeGmM75RGB3G1FXjZ50FXjzUF/MYG9MJpDMNeBGLC4wSquOZZiNJvS6zj1RABJNE8vyRb13JCfsg3P5UymiO6AbUgLF97Mu5beKIYGyQPD317nuAYaUUNJnRZSiSZUTcDkIFrc60wStutM2qFGBC/DW3MWMeOAMycbxCko2WmSCAR3SIPvPtqx0Z2RugT4GPcaqngpahjU6gRKVj3A/hVnPPBCSTsPxgAeZmplxOZzX1qbepLGeJ5oV7jWhzRJJ7i5Mb6Rt6+tB8XnKI0o3t3oECVBJ9Yk+E1yy9hxbhXBShQiSZVbpO1/VQeYj4BDozQnZHtVPuSKmsZlNiADtv8KhOvhtClkWSCbeF4rnglpWrVBkdeXlWh9swa1IJhtSpF65NxvJrFJJ6GuiWorsWPUWOOmO60vxKT67j4GlBSqsDinCa8MsDdPeHq3901Xbi7UdTxPqPhD7qdvsZBcR2mJbb3CAXFeqAkH10SyN/u+ZPxNDsjVL+JXvGhAPqKj8R7K7ZG4Iv1P8RoWqOfp9gIEtusZvzGxo165UBOOAFeKxwPOkFO0zhHEjZzwy3iyCQ72gSUpDIQVG8pBCikQLm6hvS0/8kWIaQlakaZUBd1MiZidCVEecnenbLcUUOoV0UD6pg1aAFfUaO4tXPndbXts/vKIPycYkWJakW/pV/lWVe+ispzfEZUeVsOK+oNMElWkxba2wkeUUv8RPaMUh2AYT9Q2sVAAkWBhXlaj+EzthallKnccWxOhpMJSCYHdsk3tsfOtXAcQhSm2zhn9kJfVKSnf6oASqeRmKiWXBV2vLOmfY+/ERsViy68pzRplKRGoK9GbyPOnDKGVaEASk6bWIPojY8q7t8Purs5iHUKAugJQ2FK/VcAkp/maWc54HxKlw244CdRHaOq7xAkISkbHe5N6DXdSzryBiN327qtiiP7WeYlkAod7RIEFKwItz1E+q1ReJeJWcayWn0ltxN23UELCVwREWJSdj6uYqm3uHccm6mMQCLyUr261vl3EzrNlpS6nYpWPx61YyH+0iR/tOccxyy/DrbZW66CVA2TayYso9Z3rzL1O4okCEoP11WHkJ9I+VQMLxhg3BDiFM9RdSD4HTePAij6c3QsFSFJUi0BBCkgDcQBItSD6Vs5xmUvnQRgSO9kDKWVIebfDhEB5JC0g7ghAi3gTQ1rhzDhHdxKioD0ex0/FXKjWGcQs/MvllZNwlUiRv80oAkeqo2Mz5SQe2abevAdahChHVO1eUnqAL5OcxexGA0juuA+Y0+6gj+NUkwfdRt3MmlzOpPIWt7RQnFNpJ7qpFNIo9ZlnPeYP/AEwlaSSd/jUxTckVzGBSfA+0URwWEWo91OokwBeSY5ACSaYCiDBJ7hPKcrgBRvJvfb/WiOZ4kYRhb4MLV3G9/TPO/wBkX9Q61xw2QYzCrClsuNpmNR7yDPJW8DxrT5VH1uM4ZZLaUo1NllIIhR7xc8dQAHhFFUqRxMWEgcROQ4rswSQQok7Xm5knn/rU3DLICSOVDW1dxskjTOwF/G9H8ow4UVIPUx7aSv4lb4XyMRpyrPEBHagd9sbD0vs26m9P2HdD7NzExMciCDt7486qjJsvU3i2Z9EupHge8Kstl/s8Tpmzsx9+NQ9o1j1CpGoADDEd1uS3MLM4BCLwJiJO0b7bVz/8Yb1affb4bx41DzzMQhBBMAAqV90CaVuB8gGJ1Y7EAlbqj2IkjQgGJEEb3HS1LBS+454H+5MY4xmO+au6mdIg9opKR4hSvyBqfgsnKNlWmlzAiXg2sqhtQdSBzUglJHlKkqpuYdJvNqIhyomLCycCdmjHWtlKrl2kc7mvH8WhtJU4tKEj6yiEj2mt8nqKTotvUCPCKqDE4oIUpB+qopJ8iRTnm3yqYFiyXC8f/rEj94wKqzNeI0vPOOITpC1atJIJExO3jNMJW0sfC2NbNu4BEK5G6IxCp3eN/JKR+deZHh3XUykaUye8fM7Dc0GyjGyhSebjqvZaf58adMFqgBIgQI5W6RQdSdrHPrCqd3I/M7McPA+m6s/dhI/E1NbyVlG0+sk/GubbLnUe/wDKt1qcTuJHUX929IEkmFInmIw2kSOVPmI4hS3hw7pW53RIQJO3PoKr84ya4YXOVNuFAUQmRYHYH+eVU9PqhSmcSbqdN5CIz/8A5MP/AMc/8QflXtLq32ySdKbnoKyj/wDlavYwfyae0mYDKWMGr5tCUJUIUQmDHKSSSYNRcaxjNelC2nRvpJ0nTO4kEG3Q1xxGfvwUjTq5FXdVY80myvUTQ8cQrlTb2mJsB3FoVFonr051GGnuJy4z/eO+AqM8RiaxmIblOkLEegVJ1eogkV3xD2pHfBREEGFSDuDbegWFz9C0QtYDyEylxII8krsZ+HStsRxCsoEnURBsChJPLvEzHlQvlXJwBM4PtCuEw0jWmAY0qcKTrI577CaUeMeFEOt6u2b7VJ9IoAKh0KkG/mRWmYcSPrlBcSlO2lrvKM8tSoj2Vyzbh9IZC3JQ6TZAVJiN1ePsG9P6fT21MG3TNlY2ksJWK7Ejp/2rRLpSZBII5gwfbTS5wg86T2TayAJlaAJSSIIiSqQZ22qGeDH1yW06gNylSVQekDvV9CLV9TzIvhc9CDxnDirLUVePP286ZeFs4bBKHEBZPorm/wB2ClUmdtqUXMOUkgi438K9ZSZkT5150DiZVipwY/49eF3cK0GN1JQozt9Upv1saAYhgbjbl/JvWmAyZx24TJ5xAIvudR3jnvTCzw8VISVKBNvmwQCRtZRJknlAilQyVdmM8mK6QeVWL8k2XrdxJcKDoaSe9Fu0VAABP1gJPhNEcu+TBLzSdSUYckg94qccI6KBIAO1WNk2SpwzKWmkpATuUiASbkx1JrFmpBUgQbNt4nYtpi4FV/x78ngxsLacShaBASpMtq8Z9JCogTeYFWOlgbb1zXgQT0pNLHQ5UzgKnhp8/wDEHyfOYRttx1bbiS4EaWwtOnUDBvuO7Ul1LAYPZglxLqQtz7WsqIA6QAatzP8AI2sQ2phR3uCN0qE6Vec8ud+tVGvKS0oJUQe0xDRA5iFFMKHK4NvGmRcbV+ruP6QqjcRvJwDa9BSS82AYBISFhOoWmJJjlXmfYrupfQZ0BLoPglQJH7pUKVMQ2XczUBuXz+6FSfVANT8kcKkrbUZTFh01Agx50jqAFUN7SqaNyls84knjzG/R3NJntVJbRHRRgR6gfbTpgMIGWkNDZtIT+6IPvpDzojt8C3Ep7bXH6raQRNODWaKW4kGACbjn7aX8gSpR/wDRJk9kJcn2g3O80Rh3u0c1aYI7tySoJO3mmoSPlIWVoQhCUoJjUSVKj1QAfbUL5SWlFGpPopKNfr1JHvoJh8tDWGaeUu7ttBAkTMEHyEx403TWprzHakrbG6M/EWY4x5IVhcQU/aQChJ80rifUTVZ5725UQ+pwrG4cUon3n4U6Ze12KgVrN7hI6eJpiXnLemRpJ56gDb+eVaW81nBGZ6yhBkCU6yz2jZg95N46jnHWo+XMOOuBCAST7vE+FWriMtwuKVAQlt0CQ42Akz1IFiPVU7KeF2WZ0DvH0j1PlyFHfWKq5xFjSzkc4grhvhdLCQT3l7k9CeSegplQmNhW/YgbVoVxUO2w2NuaOKoUYE6dtFcVY2KjvvxQ3EYqvIDmdMmYx4ETsaV8XmQGIIm+kV3x2aBCSomwEn+fZRvDcKYfEMtr7pc0CVpMnURJBv1MRVeqnKnPrJ1121sCCP07xrKKf7D/AK3/ACisrHyYg/mhJWKyVa0pCWUp5JLigetgkSL/AI70LxOXaT2TyAOmrvt220rPfT5AmjKcpxrpB7SUJgjRcePiTXZaFpSW3EdoiRNgSCJnUlVpHQEHwp1gB0YzXqN4xiB0NNNgAMQSN21xr8QQCYrktSQuex2EFK1KN/E2IPhTE3jGwmZCQNzZJ8jt7O/WmS4tjEYttsFSwmTA/owEg3Mi5mBYChjuE8ypkkRUfzNxQKG2UgR6DTWpR9smg7GZK0rlspKbQoK5ciY35RvV85fk7OHKyygJUsyY5HoOg8KrH5WME5hwnENgqDitCwZISrcGP1oPrimaWXODELtYX4TgSZkfEeHbwye3QXXQe7AKCgHYazsB0vSjxfxg29qBUUfqtG/7SudutLbeWYzEjUslKCbTYbxYc6OZd8niVbBanEjUdWnR0jTufKi2XVL2IkpsPUVEOlZhhm+8mVnz6e6jOUcNOqXqdUALc5gk2np47xNPeBwDbCdIXpWqB3Uwdo2vp9wPKizOSICQtUKgyrUkEHuxJ1GEza0kbm9qRs1pPCibWnnmL+ByaVEoWtNoKpM3tATc36g+dSMa2plTaQpSlKAGlRnSkG/e03BAqet5tNkp1KNgvwJ2HwFbJw0QSATG0yQDuJ8edJ/UTlupZp0mCC/UN5PxE4WwpTKnUHZSDYwSNt95ouzxc2PSbcb/AGD8RScgaQAguNgbBClAD1AxHhXRnM3k7PqP3kpV+E++sMGGdmMfmes0O852/wDMbXuMEmzZjxNvcYqHjs7e7NRSoGByIN+W1xQNeePH0kNrHUFTav8AEPdUZ3OG/rl1ifrKCXETy7yLgeYFZxb6j/EAdKqdjE2x2YPlBCXAiRPzaQokjeSozS/i8kW6rtO3dbdMLVZMa0yAoiwsOc+qiXEfbtBICj3jIUk8t5EX50LaTiVkFSpIESrTYeZFq6lhUZBmjQARgyPhctxbD/bNlvEG894EnUJJgkX9dTeH/wCkXNjpFvHULe+u6HuzjUDqAuUFNweZAFxM+NrG9csiHzyo5g9RzEW/Cu3MXqORHdOxKsPxIPFKpxbA+y2s+0x+FEuGsWsvpBUSkXg+zz50N4hH05I+yx8Vmp/DQ+cJ6R71D8q8ygadc+0JSB4HP5M34+x8JW1F16ST0CCoj3mhPGjRS3hkpPdQgmPLSP586k8d4B5T2tCFKbjTKRNxcyNxvzqC9pxLKW3tSFIFleqCZNiCALGNqapGFWIl1UAicCytaEyuDAv0qdheHgRKsQryAFRDhVJhCFBYAA1KOnl0E1MRgHIu4hPtNYdiOAZvduOYTwaEMjuSoncm5ProknHEX8p9dBGEaYE6vGpDzncPlSZGcgzfWIdXifGojuLqCvEmKgPY+gpXnibLASXisVQvE4uomIxtBs2zXSkgbmQL7GqVGlyYldqAsicQ5prUGk7T3j+FccLmDjSpbcUg9UmP9KEtpIXff8TUsmra1gLiQXsZmzGUfKFjf7f3CspYmsre0TG4yyuAflAbwzq0uKHZqbUfNaRKQB1Nx7Kh4rjp8gkqSgm5Ubqvfcm3S3SsrKV8S5jaWsoyItY7ivUd1OHqTb/Wn75EEOOvvvLEJQhKUiIupQVufBPvrKyvXAKnEwLGc8mXCtcX/ma443LkvNlLiQpKhCgdiN6yspAGa6iJmHDgC+zRKA2QoG4bPMJIgjVA5GLmumCypqO1Cd1dzs1KJUJiQVCUpB6GN/CsrKUPeI0OhNu+3q7q0HVcp70iAfQgnSBFzcyTQ4YtL69F1kJWSSRGvlITZSoEW2ivKytsOJpCQeJHy0LWCvSEmSNMzAG+9xUjJ+N+yTpfwrylyTIQCmJ7oEmdqysp3T0JepV5Qsy6hCYYRx5h1iDg3z5tJ/OpGGzTAubsFB6KSR8CaysoZpROBFNOm9iMn/M3Xh8OboYQenzk+6xoa8+tJ7qG2/JEn941lZSTKu7qMp9LYPPPqZAdWpStSzqP616O5X2bpjSArmP5NZWUO9F2gxu8B6d/U7Yrg5klS0JCFqBBMSDPUerlSFmvCr4UpJBkk84JiDqSrY8jyrKysU2MJK097q+PeDWeGX0LK1JfWSnTKgVWmdxTVwrkL0qKkFN0+law3ryspjUMXXB/Efs1BSkqoAhziDCBKkJQdSkqKilMK0g7Eje8EftUEeGpMuAAXTq0iOe83HnWVlBBxiTKmLDmKmPwydXdUUo22m8dTzvUrDtpT9cqPjFZWUV2JURyozqh4E2itnXBYSN6ysrO3AhC5kTMMYBaaDP48DmKyspzTVjGYC1zA+MzFRmAY5QL7UEfWZBJJO9ZWVXRQBItxJJzM0SoHlU44Nf2VeysrK6zEGDCgzl2Svsq/dP5VlZWVzeZvY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hQSERUUExQWFRUVGB0aFxcYGBgaGhwXGhcXFxoaGhYaHSYfGBokGhcXHy8gJCcpLCwsFh4xNTAqNSYrLCkBCQoKDgwOGg8PGiwkHyQpKSwsLCwpLCwsKSwpLCwpLCwsLCksLCwsLCwsLCwpLCkpLCwsLCwsLCksLCwsLCwsLP/AABEIALgBEgMBIgACEQEDEQH/xAAcAAACAgMBAQAAAAAAAAAAAAAFBgQHAAIDAQj/xABNEAABAwIEAwQFCAYHBgYDAAABAgMRACEEBRIxBkFREyJhcTKBkaGxByMkQlJywdEUYoKSsvAzNFNzwtLhFoOTorPxFSU1RFRjF0Oj/8QAGgEAAwEBAQEAAAAAAAAAAAAAAwQFAgEABv/EAC8RAAICAQQBAgYBBAIDAAAAAAECAAMRBBIhMRNBUQUUIjJhgTMjcZGxoeEVQlL/2gAMAwEAAhEDEQA/AH0tJW4Uq2LfWJIWIE+MxW7mQK//AFqCunI+7egnFDctkdEJP7r7RrdGIW2ltTS1JKk3BImxImPskCi2rnmGo1BqXAMUuL2CMahLkTYKnpINz0jxrizgWAQDoMaplQvuBJncACPEVnGWIU6+laoKiggxzggW8DAoKhryH89Kj2cMZ9JpxvrU5k/KUN6Fay3qkBOv1TP6sT7an4dOHQkjU2ZKo5kJJAAv0ANB04UlUA+uDW5y9fKD5H8KFvHvGCmT90sn5LnCGjNzBP8AzD86sHlVe/JmzKIVayrc/TT+XvqwqqV/YJ8tq/5WiUsfTMR94fCi3BKfoqfvOf8AWcoStX0vEfeHwovwSr6IkfrOf9ZyjL9kXbuHtV6h5m+EpGpQTfczyINTAkTNc8S1qSQDpJ5iuTk44bGBYlJBHUGapf5S+7i3fFZP/wDNsVdeGRCRcE8yABJqmPlS/rZ8yf4RS2o+2PaH+WJhNq2bVWi62QYpHEvQ/wAHqAfX1KP8Q/Oi3Gn9ff8AMf8ATRQHhY/SLfZ/xJo3xgfp2I+9/gTR9MMFv1Eb/wCUf2i3nB9D76fiKsvhkfQB5r/iNVpmm7f30/xCrN4bH0Aft/xKrF5+of2mW6gLgsfSHvun+NNEOLj8yr+8R/Cag8HuJQ6+tRCUpTJJMADWnc0O4i4zwzoU2hRPfSrXHdgBQN5ty361QqYePEl2oxckCO/yeK+ivfeP/STR/h9XzR+8fwpZ4HxIRhXAZlSyBH903fyvTPkI+a/aP4V5RxAmEayvJrwk1qZm1eGvayvT08FKHFQHbJ604UmcVq+fTWWhauzNFJBAnax9l6b0DWkSLRNJ7julM00uY4Ns61bBM+6jPBYzFTiHPmsO92ZSuUwoadj53qF+nB0JgW9Iz18qWc2xynnluEzqNvLlUnKsdpMRM0o7Z6j3yG1A/rCprKjnE+FeUKZ2GHc8TqEEwC2oHy7Rkmhi8WEhsCSS0OkEJWsAxvPOi+aGyTb+jXv/ALs8qEYgpAasFkpULT/aG0nmL2jnVVupL9TFviJtSlpN9jeP1v8ASl53EAKUCq+0Ta/hyAvfe9F+K0r1tdkkpEKkatiSN9t5NKj+GIm+wHIie9BF+cfCo71gucz6Cm7bUABGbLXyrSbybAiTJMwJHOLx4CizbOlUKBSRuDyP/a9JLeKOhMAhQ70iYKh4DYxzo5gXFKSA7KFmSCoTaO7q6+dJXU45jleo3cYlocD2KoBUdKjvBPeRTjgMUHUBYCkzNjvYxSR8mylR3/S0rHM21oiJvERTinEhpAEEmbA2nnVegf0wJA1J/qExbJ+l4j7w+ArnkONW2y3BOn5zkCJ7Z3fmK5MOjt31EwJkzyETJPSqm4k48cWgssr0NDUCUqusFa1yfDvRA6UVThMQTruPEsnin5aWsKC20kPPCxIMNg9Oqj4CkDH/AC2Zi4QUlDY6JRy6kk0guYoaTaSdpM+uo7mJlIHPn+FcGZrAEfsD8rGNRBLilwdztPQjnvU7iDiNOPUlwQFxdM8zGw9VVu2/q7psP5j3ipTOKUkApNzufET+VcddwxC02eNtwjIoRavAa2YPaMh3nYLI6mQD4TEeutRU9k2nE+gqsDjIhbhj+seofxpo5xauca+TY69v2U86D8Ip+kE9Ez/zCifFjk4x/wAVn4JotIwDFbObf1AeY3U399P8QqzuHR9AT+3/ABKqsMZ6bf8AeJ+NWjkQ+gJ8l/xKoF/3/qdfqVNxLmBB7IGyiVLHW/dB8OdAw5RbinAqDhdAOk90nkDynzoApVMIPpEYrYbeI38JcdKwvzTkLYJlIP1FEX0n6vhymrpyLO2exJCxYaiCbgESJHlXy3icTFqOcO8TqQQFLKSLJXOw+yrqn4U3k7ZGuCeTjqXTxBx4oyjDwP1z+FCcBxniG91ax40DypYxCtEhDtjdQ0KSeaVece3c1NxmSPNGFoInYmwPko2pB7HBn0elo0DJtGOfeNeA+UQFUOIIHUU05dnTTwlCgfCqgdw6k+klQ8YMe3auWFzVbapTIPhtW0vPrB3/AAalhms8y8qTOJv6ykeArfgrjMYpRZVHaJTPmmwJ85I9tReIXvpkdI+E01kHE+depqLCjdicszSSgACSVAR6xUnijMFKZbSiwiFBXsqHjcRGgdVD3An8KXszzO6UifQEzzPM+RJo9vAzOaWry2YMhvNKmBArVhpZUANM9ax7F2v/ACB/rWmXLJcTSRbmWmpwp+owhDnhWV44/BPnWV7cZLx+Y08QA9gIm7Tm289mk/hSJkedvsr03KdQgGDABKjNutzVi45sLaaB2IUDeN2V8xttS0vhdpX2rfrqPvP83qk6Fl4kvdhoH4yzUOqQ4ogEpMnlKQmbjy3pOQ72hgWO4m0np5mmfjHBhkNISSEkLJG8yUm/rpXSsBQNzHuqYa8EyxSxKBZ3wUoMlJ9dMQuIJTBTqiRI/I2qEvs1NgKN7EFMTbqT1FdCAsJBnu2B5kSLFQHjSNjbuSJVqVk4EeuFccQ2FJiSFJvI+skWjnUjOeLFiUBSLbzNvOTWvAmADqNJJ2UQRv6SKEcV8MaMSoIWCICjqIBkiesxHhVrSgFAJ81rAfKcwLxznik4Fek3xCkoJH2YUpUeYSBVTqM2iKuvNOG+1wrja4SpgBwcxZC5HkUq38Jqu3ckbVedI60FnCdw9dJfqLjjB3i3I1wXan7BZQ0tARrSY8qi5hwUkglG/jsaXGrQHDRh9C2MrEdZrdp4jyqS7gSlRSRBG4qVhOHHnQS22pXXaPITEmnN6xIVNnGIb4axZ7NxH1Cgn3gi/UGuiF1G4cSpLTwUCNMJvbvFUaSPUfZXdJvSuowTKuiyEhvhRUPnxSPeoUU4oP0t77/4ChfC6T246W/jTRPihc4t4/rn4CvV9Gab+X9QJiR84199Pxq1ckH0BH3VfxKqq3x88198VamUj/y9P3FfFVJ3/wAn6nbPtgLhjCJd7dDiQtCgAUkSCJP8zSRxfwOcOVLZOpvWUhB9NMAn9oQN96f+DBd71fFVR+LzDc7kOrMdYSqqNQzUDJ/lZHwJV6eGJbBNlESaH4jIihO16cU5mFJ1KGk7EVBdxCHJAUPLnS4ucHEfamthn1ivg86dZBQFqSkxtygzadr9KYMt4/xTF23iWzu2oBbfloV6IPhG9QsflwIMil55Kmj4GmkKP2JOtqavmWfgPlHwjgjENOYVf9phlEoP+7O3vrsvEYXEqSlOZJUkn0VIUlV/cT7KrLLsErEuJbaAK1mEpKgm/TUq3tomnLMVl2JbccZ77SwqApKx1hWgkpkHesNQnpN0a26ro8SysKo5c+goJJUCIIACkAiQFAmeXSLTRjMMaHsV2idlaSOvoDfxm3qpNZzlvGhehaiT31YZZlSSLlTSx6YA6QoCQQaOZE+lWjSZAmJINuk895BjrQkyCFMpahVvq8wOSO/+4Vxl3Wh1J/gVUHiXJEs6FdoF2CVgbpVyJvaZj1UTQfpTBvZRNhJ9E++iCctZxri4ZdZcFyoyQZ5KB3npVC3rEl6MhH3k8CVu7BiNo9/OuuUD54fzyp1V8lagZS8IjmkmDzv0n112XwgnC4ZairUsqSJiN1CkfGZTfVUlTtOZXuMxcOLE/WPxNZS9mWaEPObemr+I1le2GIS83x800eh+LTg/GomDxzYHpoM/rJ/Opj6Zw7fmP4FiklGOKQQSlM7d1O9VkP0yQykscQjnjeEdWNamzpFgVCB1i/Ohn/hOA+0z7T+dNeTZa05hkrWkFUkSLTEV3cyBAIlswdoJV7gaw1dbHOIVLbFHcUsJkGGcJDKUuKAmElQ+KgK64TJW+0La0FsiJAKlGd49ID304YzhrDforpLae0CFEEhUggWMTShkD0q2iYNvZ6qEKK29IYaq4dNH3hPIAxKkqlJBAGkjeD9o9KKv5I244VrAXtAIECBFjufXWmVAlqASPGAamYZpaR31lfiUhJ8rWrBAQ4WDLlzlonYzDpXicS2RKVAJI8CjT8Kp8ZK5LzZAPZLKUnkQOf8APWrczR/RiMYsbpTqA8QiarR7PRdOlWo3BAmTzmktQ5VBgSpokyxJMX8syt7WqCkEK2i0eYpuwmGWhPfIPltXDCYwdPOurmIJqVc7ueRLVVIrGcwdi8iS46FVHcBDxaggCAI2BImYijDbt69QpG19RNx1PK/MURSx4mSqocwJmAsrqt2VeJS2kE+pRNDkG9T87wS2lFK5gGQoggEqhRg8949VQW6deL1AYhzhVoKeF/RW0T6nLjy2onxUn6biBy7VXxFC+EXoxKQPrLbB8u0FFOKR9MxH96v+KjV/bFmP9b9QK7/Ttff/AANWllqv/L0fcPxVVXOD59n7/wCBq0sD/wCno/uz/ipK/wDk/U1Z9og7gdqe2/Z/x1z4qwiVoKFKg61mPMKTPhW3B+IDbeIWfqgH2a4oBmeLL2qVwpV5PX+eXhTL3eOtVX1i1OnFlhY+kDsZUG09mlXaE3Kjcz4dKAPZc8h1Q7IqRuDF6acvwy0rSFLCgOd58jTA2hI5VN+Yatj6yodOr9cRMy9sLspKk9QoH8ak47hhtabgXpvUpMXAobiljYUH5li2V4mjSMYPMqnHZccO5qQYKTII6i9MZz/CYwpWouYPHQPpCVfNrWBA1gXRNhqHrBrM9wJUuwkmgGI4WeSFKhMi5RqGqPKrdVisoLHmRLqGUnaOJKzfFKCw4tPZ4phae0KY0uc0uCLarXIsoKBtennhBCSoutr1NrnSk2UgzJQY5AGxqslu9q1B9NpNj1bnY/dm3gSOVWB8m7n0XYSFr/w70yV6gq7CoYe4jrhH0jGs6iQBJJ6WVTxhc5b9EFSj1iSfZVZl4/pI8EE/AfjRvB50ltJkEqO5HSkdbq2psC54xOV1hgY3Y3iNtI9FZPLulPvVFLvEeflbRTpCUlQuVDcGQK54viRsosASNtQFqXsZnRVuBHS35Ui+uZmGDxDpSP3EPGcGOrcWoONQpRI73Uk9K8p5b46QAB+iNmBEynl+zWVQ8je0L4XjHheJcJ2KEBxagmDq7NWkwTIkwDY8jyqLowhMymYt9HRvykkm3lXLgp3XlTIUAqHQLwf/AHJHq9KKTsC43276VvKShLyhrgAadCY7pVqEdIp60WA5U4Em17WOMZMsvIld3SpyJNgiQOm2lPOi7mGSlUalKjrqN4mqyw3ErGHCkpcLiVTC1b6YiRG08h665Zd8poaUhCWR2SRCUmbjYGT4DegLqTnnmNNoTjI4jhxhjoZcSGlGUBZUAQkBKouZIJv6Nj4Uv8NY1vSmW4VF4jqfGiGZ4rD4zCuPNyXkohKecFQ1AabKHmJqBworCIbSp3tVqIkCYSJMxG9N/M1Km4niJ/L27ipHMbs9yJeMwzYaWUFKyq25lMclD41AGXPtKbVr7NKVt69TiknSg986VKvqA99bIz0qURhUpUTA0XBUI3BUYMdLUKx3C+OecK1KwrKCZ0rcOocyLGBelF1PlBNYhhQE4cybjc2BffUkpOtWknlpAi3U0GOWMwQlIHhHwO/jQ5nEK1KC9MhRuOotv6jXftVTYV8/qLbGfDGfQUVIq/TFN/Uy+ttR2uk9UnY0Qw7s134jwoUlLkXSYnwP4UGGaIQO8oDw3NOKN6gib37eDDkgXqMy4Vu6UAqUSLAT6vOumT5S/jSNCS219tVifuirQ4V4UZwiZjvEXUdz/PhXB9HA7i114AzNMpyFxYR2/dREFEzMciPR9VU1jCntnNAhJWvSBtp1GI8Ir6PYGonumOpEA+QqhuJuD8Thn1gtS2SS2tMaSkkkDqCBAg04FYpkxTTXDecyTwGx9IKpFiixG/ziTbxtXfiP+t4j+9X/ABGh/DKnWXSVNuAGIIQVQQoGe7NdseXFuuK7Nw6lEzpI3O99qJXwsISDaTIIviGvvf4TVpYe2Xo/u/zqsWMvdLzZ0EAE7kfZNWchBGBQmL9nt6qTuBNk05GBA/DberCYsfq/BKjSHmmCSrvLKxJkFKvDptVgcK4dYaeSpJGq23VBH40vl1uNC0yRv58/fNFuJRVad0ZyWWB8Fi1gpkKKYspVrjyosnMai41QNhYDaooWDzqeQH5xKKnELOYyRUUg7muCHK3U/QduDxNE5kTNyEp1fW5edDsFhtSSpXdUkyVDmIJO/lRxnMEoWAsDSQbxJBt7K55i4nEEMsAlbpCLbSogWHU8/CadpLEhcfuL2bVUsYiZLhUuPoQ3rJWFJIKRABQobg7THKrQ4cy1LDaGlHToTCiLgr+sfG80xMfJXhsE0goJU7PecU6lonwTqSQB4UI7Ihaki8E8wefXn51aPBWfOA5zIeOfbRiFHtBZq890CVJi55m/srZp4OJ1JdaI++KXs/wq1uuhKVq7iLBJJgE3gXgdaXUt2uoj1qH4UDVaKu87nPM8lpTqPWIzloSlUK8Uq/1oNi8eie6lXtmlZQCTZX41sjGqSZCgPEJE0qugROjDecnuMn+1eIFggx/dD/LWUvf7TO/2h9g/Ksprwie80tfgP/04J5h4252dQqfLc+qljA5diF4jGFjCJd0YlQKShBSmwsS5fbkK7cD50/8ApSm+ySQ2gqWC5t3wiR9rvWjoZqycJitGooZ0lZ1LKSkalREkhIkxzreo1W0YYTwoVWzWcyks47Rx3SthDThITpSnSCTYDSO7z5CuvF6fpJbSe4wlLKf92kA/85VVz4rONtbYm0a1Em/7JIpf4tw/a4J9QYaKgmQQkKV6QlQVvYXmkFvDtgCOfUBkiJORcUJZCAW0kDmdweZBpnVhmMQwt9HdkgEmwTvKoHIkg+YqsGwRvTVwpxI4ysCYSOVMKFQ8jInbCbR3zCXBnauOYFaWlrlwpfUUnSU6VpKinbSFBKpnmKuLSlCYKWyRzCEgeAAvVfN8bq7ZpQNtSUqSDaFECY2kGPfTa9jAtS4Pom/npEedvjQX1PpWMRZtMwYbzmIvGGVqZxRXHzbx1A9FR3k/EitcKzIpp4nSX8I4R6SIWB0KLkecTSfgsVYVKvXPMr6Vjt2n0m+aZMXmlNhQGqInlet8g+TnDMDW784rlNgD4dT4ipbbtEsA7Kr3jYePj0ArdN2E25nNRXzmFMvw8mApUck7BI8xcn10yZfh0oFtz139ZNCMFjG0Wmep6mu2LxOxuQekCjI4X6pNtQscYhztk9b1xzPAIeaU2u4I9h5EeINCcJmiBYiPGaF4zP1OOLTOlKTEDn4k+Io41qqM9wS6R2bAi5hMnxLT6wUtJbSYCySQsclJSlU+YMXosMC1uuVn90eobgeuvHX6iPYwAb0jZrnY/RxK1ejA7nuZYzDsp1djqUbJhah6yZ2Ak/8AehzXF6yNJbToiNyDHgag4lwOkztWqsNYAU1Vc5Ubu5Up+H0gZcQ3geLEICie6nlMTO3L0vLelriJB7bWR2fajVpkSPMD0Z3jxqTwzlwfeW6q7bR0t+Kxuv1bCp3EXDhdTIUQobEbj8/KiXapB/TPcnFVFpNY4/3F5DaSPSqO61HOo2IwWKZMLaKvFP8AlNR/0texbdH7BoC1+oM15AZL1kVt2tD9Th2adP7CqkM5ZiV+iwseKoSPjWyg9SJ7cJIcg70x8HYZtkh1SgHVGGxqSCkG0+lOpU9NvOheX8HvLPzp0jonf29KdsbiMPAaRqXibCGlKtAF3IIQge+qOiKMce0m60OV+n1hfibNFIbQou4RKVLKYxQOhUCITHoqkE3ncUkpe3PuHrNvCm84bGLbgPBBm+prWiIukhwyfvb0rY/KFtzdKo30mfaNxTrqd4xJ6UsFOYvss9piHR2WIe7qbYdzSsbkqnpFoO+qkjMn1IWpIU8iCRpUJIg7Hxp5y/Ly66/DT72mJDCw2oW3USRqHh1pQxGB7TEhsF5GtwJGu5Gpem5m8TXHPPMCOTxAyscqf6SfNP8ApWB4n+yM+qrdVwTgcNKez/SjMFThXYjohJCa4nLMIP8A2jFv/rH4zShvT0jQociVV2X6jP7w/Osq0jh8N/8AFw//AAkf5aysfML+Zr5dvxB/D6n2MxWXMK6k4hhR06Z0o7UL12mUJgSasRGIUpsFogyRB5RN/wAPbXzk3mK0uBSFrETB1GYJ2kGr2yp1LBabSIbWlKQOi9Mj1KIj1ih/EP8A1M7o+Mwg5hAO88vVf1SCY23ifVFT8Bj20qQVqAQpRBJ29Bdj7rUpZ+v9JxbOHJ+blS3B1Q2AYnoVqrnn2bjBp1BptxIKdDbklF+6q3WNqR05IZT7xu45UxY4yyJOGxSw2oKaWdTakmRCvq22KTIjpQppUUwP8d4ZxJS7lrd+bbq0keKZBANLa8Q2VHSVJHILiY+8BBPqqy9eYpVdgYnfE5gUpkG8iPORFP7PEQeRaUq1GJtrIA1lHUAyPCKrvB5W5iHkISCUgjWReBNz7PfTWnhjF946SSUFCVJKUx2ii46pKSe6SAlseZNKMlY4JjDO55AjNl4UtN1FKbgyd99utL2GSUqKPskj2G3uollOHxSEgYvTGkaSAdSTzQr6pjkrczR3DJQgSkC+5i58zU3U2Kp2xzThu8SBg8Ao+kNI8d/ZRJpoJ5V47iqjnF1NZvaPYJ7kovV67mfzah0uPVQp7F1DexO9aRiDxOFAYcZzAKFQMdiNKwoc7H4j8qHYHEWInauebYjuHqBI9VeVecTWBCDuYUEzHMiLDc2qA9mlt+VCmsaVr1HbYU9Vp+cmEpIZgIz4V3SI3J5V1zJ8oYcc+slCikeMW/nwqNkwW6dGHaLi4knkPEk2FGzwHjHR31NonkST6jApoAA5jep1FSAqWAOJI4NwoThWwm4Imes3n10bVh5t1IHtIqJwpwe/hGy0t5tbYMohKpTJum+6aOt4IJcTKpgEmB6h7z7qnWVk2E5yJ86bxtxBWY4bUtRtE28hb8KipwKelNjOWs8zqPifwqe2ygbJA9QrngJOSYP5zaMAROYylZ9Fsn1fiamt8OuHfSnzNMyl1zmaIKF9YJtZY3XEp/OsbiHHFtJ1MtpUUkj+kXBgmfqJMcr3rXLScOmGwEeI39Z60w8WYXRiVHkoBXr2PvFBlgbVRSzYMJxPpdHVW1YcjORMfz/EEQXVR4GhyM1eexCWEuKt3nFTJSnoP1j15VmZPBtBV02HU8h7a94LwKk61r9NRMnnRGuaus2Z59IPWisYqQAZ7janhbBuAyhSFH6yXFhU7TM71WWbYBWCxqVLS5CFhadStQWAZ9Ibz7R0q1Gl7VEzjL28S2W3QCN0q5pV1H49RQtNrWfiyRLtGANyyrMz43LgcLepslR07d24J8/OgDmbvq3eUrzWR7pqRmWWKwzrzSwNSF2HJSVSQQOYIArxtbw27Nr/AIaT7u9VeuhAOJJe1ycGc/0h39f98/5q8ogNX9or95z/AC1lb8QmfI045h8nmNZGosLKftJhQHnFxTxlmaqew6WlDS82kQrkdOkp8iCB6qbEK1GHFzbcqJBNthNt6VcU3ozBY5K/FA/EGkviCqatynkSj8MXczKw9JPweKAxzq1fVYSBH67pJ/hFQuOWy60zAMKWNUCYAmTHOJobmz5TilkEjuN7ftb025DlRxjbaNZSQgmQYJ2Ebid5iptKkuh/EdvqC1eSKLGV4FsjUHXCOSzA/dSAaMYXOcK2qWmWkGNwkA/CmBz5HCoyFx4lRmlTjLhRzCvNtKWVhSNSV+sgiTvFvbTt+nbstA6fUVEhVQQoviNC9tIM2iLn1USwmbTF6rPFB1p1sFJ0lQgi8/604BgtNp6/WqVfSFwQe5SrcNkYjKrM+pkUM/8AEghWmbG4oG/m0Degas6K193YWnresrp2cZM8zqvEdHcx8a4/p/jS0ceetZ+neNeGmM75RGB3G1FXjZ50FXjzUF/MYG9MJpDMNeBGLC4wSquOZZiNJvS6zj1RABJNE8vyRb13JCfsg3P5UymiO6AbUgLF97Mu5beKIYGyQPD317nuAYaUUNJnRZSiSZUTcDkIFrc60wStutM2qFGBC/DW3MWMeOAMycbxCko2WmSCAR3SIPvPtqx0Z2RugT4GPcaqngpahjU6gRKVj3A/hVnPPBCSTsPxgAeZmplxOZzX1qbepLGeJ5oV7jWhzRJJ7i5Mb6Rt6+tB8XnKI0o3t3oECVBJ9Yk+E1yy9hxbhXBShQiSZVbpO1/VQeYj4BDozQnZHtVPuSKmsZlNiADtv8KhOvhtClkWSCbeF4rnglpWrVBkdeXlWh9swa1IJhtSpF65NxvJrFJJ6GuiWorsWPUWOOmO60vxKT67j4GlBSqsDinCa8MsDdPeHq3901Xbi7UdTxPqPhD7qdvsZBcR2mJbb3CAXFeqAkH10SyN/u+ZPxNDsjVL+JXvGhAPqKj8R7K7ZG4Iv1P8RoWqOfp9gIEtusZvzGxo165UBOOAFeKxwPOkFO0zhHEjZzwy3iyCQ72gSUpDIQVG8pBCikQLm6hvS0/8kWIaQlakaZUBd1MiZidCVEecnenbLcUUOoV0UD6pg1aAFfUaO4tXPndbXts/vKIPycYkWJakW/pV/lWVe+ispzfEZUeVsOK+oNMElWkxba2wkeUUv8RPaMUh2AYT9Q2sVAAkWBhXlaj+EzthallKnccWxOhpMJSCYHdsk3tsfOtXAcQhSm2zhn9kJfVKSnf6oASqeRmKiWXBV2vLOmfY+/ERsViy68pzRplKRGoK9GbyPOnDKGVaEASk6bWIPojY8q7t8Purs5iHUKAugJQ2FK/VcAkp/maWc54HxKlw244CdRHaOq7xAkISkbHe5N6DXdSzryBiN327qtiiP7WeYlkAod7RIEFKwItz1E+q1ReJeJWcayWn0ltxN23UELCVwREWJSdj6uYqm3uHccm6mMQCLyUr261vl3EzrNlpS6nYpWPx61YyH+0iR/tOccxyy/DrbZW66CVA2TayYso9Z3rzL1O4okCEoP11WHkJ9I+VQMLxhg3BDiFM9RdSD4HTePAij6c3QsFSFJUi0BBCkgDcQBItSD6Vs5xmUvnQRgSO9kDKWVIebfDhEB5JC0g7ghAi3gTQ1rhzDhHdxKioD0ex0/FXKjWGcQs/MvllZNwlUiRv80oAkeqo2Mz5SQe2abevAdahChHVO1eUnqAL5OcxexGA0juuA+Y0+6gj+NUkwfdRt3MmlzOpPIWt7RQnFNpJ7qpFNIo9ZlnPeYP/AEwlaSSd/jUxTckVzGBSfA+0URwWEWo91OokwBeSY5ACSaYCiDBJ7hPKcrgBRvJvfb/WiOZ4kYRhb4MLV3G9/TPO/wBkX9Q61xw2QYzCrClsuNpmNR7yDPJW8DxrT5VH1uM4ZZLaUo1NllIIhR7xc8dQAHhFFUqRxMWEgcROQ4rswSQQok7Xm5knn/rU3DLICSOVDW1dxskjTOwF/G9H8ow4UVIPUx7aSv4lb4XyMRpyrPEBHagd9sbD0vs26m9P2HdD7NzExMciCDt7486qjJsvU3i2Z9EupHge8Kstl/s8Tpmzsx9+NQ9o1j1CpGoADDEd1uS3MLM4BCLwJiJO0b7bVz/8Yb1affb4bx41DzzMQhBBMAAqV90CaVuB8gGJ1Y7EAlbqj2IkjQgGJEEb3HS1LBS+454H+5MY4xmO+au6mdIg9opKR4hSvyBqfgsnKNlWmlzAiXg2sqhtQdSBzUglJHlKkqpuYdJvNqIhyomLCycCdmjHWtlKrl2kc7mvH8WhtJU4tKEj6yiEj2mt8nqKTotvUCPCKqDE4oIUpB+qopJ8iRTnm3yqYFiyXC8f/rEj94wKqzNeI0vPOOITpC1atJIJExO3jNMJW0sfC2NbNu4BEK5G6IxCp3eN/JKR+deZHh3XUykaUye8fM7Dc0GyjGyhSebjqvZaf58adMFqgBIgQI5W6RQdSdrHPrCqd3I/M7McPA+m6s/dhI/E1NbyVlG0+sk/GubbLnUe/wDKt1qcTuJHUX929IEkmFInmIw2kSOVPmI4hS3hw7pW53RIQJO3PoKr84ya4YXOVNuFAUQmRYHYH+eVU9PqhSmcSbqdN5CIz/8A5MP/AMc/8QflXtLq32ySdKbnoKyj/wDlavYwfyae0mYDKWMGr5tCUJUIUQmDHKSSSYNRcaxjNelC2nRvpJ0nTO4kEG3Q1xxGfvwUjTq5FXdVY80myvUTQ8cQrlTb2mJsB3FoVFonr051GGnuJy4z/eO+AqM8RiaxmIblOkLEegVJ1eogkV3xD2pHfBREEGFSDuDbegWFz9C0QtYDyEylxII8krsZ+HStsRxCsoEnURBsChJPLvEzHlQvlXJwBM4PtCuEw0jWmAY0qcKTrI577CaUeMeFEOt6u2b7VJ9IoAKh0KkG/mRWmYcSPrlBcSlO2lrvKM8tSoj2Vyzbh9IZC3JQ6TZAVJiN1ePsG9P6fT21MG3TNlY2ksJWK7Ejp/2rRLpSZBII5gwfbTS5wg86T2TayAJlaAJSSIIiSqQZ22qGeDH1yW06gNylSVQekDvV9CLV9TzIvhc9CDxnDirLUVePP286ZeFs4bBKHEBZPorm/wB2ClUmdtqUXMOUkgi438K9ZSZkT5150DiZVipwY/49eF3cK0GN1JQozt9Upv1saAYhgbjbl/JvWmAyZx24TJ5xAIvudR3jnvTCzw8VISVKBNvmwQCRtZRJknlAilQyVdmM8mK6QeVWL8k2XrdxJcKDoaSe9Fu0VAABP1gJPhNEcu+TBLzSdSUYckg94qccI6KBIAO1WNk2SpwzKWmkpATuUiASbkx1JrFmpBUgQbNt4nYtpi4FV/x78ngxsLacShaBASpMtq8Z9JCogTeYFWOlgbb1zXgQT0pNLHQ5UzgKnhp8/wDEHyfOYRttx1bbiS4EaWwtOnUDBvuO7Ul1LAYPZglxLqQtz7WsqIA6QAatzP8AI2sQ2phR3uCN0qE6Vec8ud+tVGvKS0oJUQe0xDRA5iFFMKHK4NvGmRcbV+ruP6QqjcRvJwDa9BSS82AYBISFhOoWmJJjlXmfYrupfQZ0BLoPglQJH7pUKVMQ2XczUBuXz+6FSfVANT8kcKkrbUZTFh01Agx50jqAFUN7SqaNyls84knjzG/R3NJntVJbRHRRgR6gfbTpgMIGWkNDZtIT+6IPvpDzojt8C3Ep7bXH6raQRNODWaKW4kGACbjn7aX8gSpR/wDRJk9kJcn2g3O80Rh3u0c1aYI7tySoJO3mmoSPlIWVoQhCUoJjUSVKj1QAfbUL5SWlFGpPopKNfr1JHvoJh8tDWGaeUu7ttBAkTMEHyEx403TWprzHakrbG6M/EWY4x5IVhcQU/aQChJ80rifUTVZ5725UQ+pwrG4cUon3n4U6Ze12KgVrN7hI6eJpiXnLemRpJ56gDb+eVaW81nBGZ6yhBkCU6yz2jZg95N46jnHWo+XMOOuBCAST7vE+FWriMtwuKVAQlt0CQ42Akz1IFiPVU7KeF2WZ0DvH0j1PlyFHfWKq5xFjSzkc4grhvhdLCQT3l7k9CeSegplQmNhW/YgbVoVxUO2w2NuaOKoUYE6dtFcVY2KjvvxQ3EYqvIDmdMmYx4ETsaV8XmQGIIm+kV3x2aBCSomwEn+fZRvDcKYfEMtr7pc0CVpMnURJBv1MRVeqnKnPrJ1121sCCP07xrKKf7D/AK3/ACisrHyYg/mhJWKyVa0pCWUp5JLigetgkSL/AI70LxOXaT2TyAOmrvt220rPfT5AmjKcpxrpB7SUJgjRcePiTXZaFpSW3EdoiRNgSCJnUlVpHQEHwp1gB0YzXqN4xiB0NNNgAMQSN21xr8QQCYrktSQuex2EFK1KN/E2IPhTE3jGwmZCQNzZJ8jt7O/WmS4tjEYttsFSwmTA/owEg3Mi5mBYChjuE8ypkkRUfzNxQKG2UgR6DTWpR9smg7GZK0rlspKbQoK5ciY35RvV85fk7OHKyygJUsyY5HoOg8KrH5WME5hwnENgqDitCwZISrcGP1oPrimaWXODELtYX4TgSZkfEeHbwye3QXXQe7AKCgHYazsB0vSjxfxg29qBUUfqtG/7SudutLbeWYzEjUslKCbTYbxYc6OZd8niVbBanEjUdWnR0jTufKi2XVL2IkpsPUVEOlZhhm+8mVnz6e6jOUcNOqXqdUALc5gk2np47xNPeBwDbCdIXpWqB3Uwdo2vp9wPKizOSICQtUKgyrUkEHuxJ1GEza0kbm9qRs1pPCibWnnmL+ByaVEoWtNoKpM3tATc36g+dSMa2plTaQpSlKAGlRnSkG/e03BAqet5tNkp1KNgvwJ2HwFbJw0QSATG0yQDuJ8edJ/UTlupZp0mCC/UN5PxE4WwpTKnUHZSDYwSNt95ouzxc2PSbcb/AGD8RScgaQAguNgbBClAD1AxHhXRnM3k7PqP3kpV+E++sMGGdmMfmes0O852/wDMbXuMEmzZjxNvcYqHjs7e7NRSoGByIN+W1xQNeePH0kNrHUFTav8AEPdUZ3OG/rl1ifrKCXETy7yLgeYFZxb6j/EAdKqdjE2x2YPlBCXAiRPzaQokjeSozS/i8kW6rtO3dbdMLVZMa0yAoiwsOc+qiXEfbtBICj3jIUk8t5EX50LaTiVkFSpIESrTYeZFq6lhUZBmjQARgyPhctxbD/bNlvEG894EnUJJgkX9dTeH/wCkXNjpFvHULe+u6HuzjUDqAuUFNweZAFxM+NrG9csiHzyo5g9RzEW/Cu3MXqORHdOxKsPxIPFKpxbA+y2s+0x+FEuGsWsvpBUSkXg+zz50N4hH05I+yx8Vmp/DQ+cJ6R71D8q8ygadc+0JSB4HP5M34+x8JW1F16ST0CCoj3mhPGjRS3hkpPdQgmPLSP586k8d4B5T2tCFKbjTKRNxcyNxvzqC9pxLKW3tSFIFleqCZNiCALGNqapGFWIl1UAicCytaEyuDAv0qdheHgRKsQryAFRDhVJhCFBYAA1KOnl0E1MRgHIu4hPtNYdiOAZvduOYTwaEMjuSoncm5ProknHEX8p9dBGEaYE6vGpDzncPlSZGcgzfWIdXifGojuLqCvEmKgPY+gpXnibLASXisVQvE4uomIxtBs2zXSkgbmQL7GqVGlyYldqAsicQ5prUGk7T3j+FccLmDjSpbcUg9UmP9KEtpIXff8TUsmra1gLiQXsZmzGUfKFjf7f3CspYmsre0TG4yyuAflAbwzq0uKHZqbUfNaRKQB1Nx7Kh4rjp8gkqSgm5Ubqvfcm3S3SsrKV8S5jaWsoyItY7ivUd1OHqTb/Wn75EEOOvvvLEJQhKUiIupQVufBPvrKyvXAKnEwLGc8mXCtcX/ma443LkvNlLiQpKhCgdiN6yspAGa6iJmHDgC+zRKA2QoG4bPMJIgjVA5GLmumCypqO1Cd1dzs1KJUJiQVCUpB6GN/CsrKUPeI0OhNu+3q7q0HVcp70iAfQgnSBFzcyTQ4YtL69F1kJWSSRGvlITZSoEW2ivKytsOJpCQeJHy0LWCvSEmSNMzAG+9xUjJ+N+yTpfwrylyTIQCmJ7oEmdqysp3T0JepV5Qsy6hCYYRx5h1iDg3z5tJ/OpGGzTAubsFB6KSR8CaysoZpROBFNOm9iMn/M3Xh8OboYQenzk+6xoa8+tJ7qG2/JEn941lZSTKu7qMp9LYPPPqZAdWpStSzqP616O5X2bpjSArmP5NZWUO9F2gxu8B6d/U7Yrg5klS0JCFqBBMSDPUerlSFmvCr4UpJBkk84JiDqSrY8jyrKysU2MJK097q+PeDWeGX0LK1JfWSnTKgVWmdxTVwrkL0qKkFN0+law3ryspjUMXXB/Efs1BSkqoAhziDCBKkJQdSkqKilMK0g7Eje8EftUEeGpMuAAXTq0iOe83HnWVlBBxiTKmLDmKmPwydXdUUo22m8dTzvUrDtpT9cqPjFZWUV2JURyozqh4E2itnXBYSN6ysrO3AhC5kTMMYBaaDP48DmKyspzTVjGYC1zA+MzFRmAY5QL7UEfWZBJJO9ZWVXRQBItxJJzM0SoHlU44Nf2VeysrK6zEGDCgzl2Svsq/dP5VlZWVzeZvY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0" name="Picture 6" descr="http://4.bp.blogspot.com/-Bs0NEuX_NIU/Td5JDhZ9JVI/AAAAAAAADmU/ofG3Dnitpt8/s400/obesidad-infanti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322" y="2492895"/>
            <a:ext cx="4406462" cy="29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40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EB6E3"/>
            </a:gs>
            <a:gs pos="1000">
              <a:srgbClr val="FFFF00"/>
            </a:gs>
            <a:gs pos="0">
              <a:srgbClr val="00B0F0"/>
            </a:gs>
            <a:gs pos="100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1400"/>
            <a:ext cx="8229600" cy="1143000"/>
          </a:xfrm>
        </p:spPr>
        <p:txBody>
          <a:bodyPr/>
          <a:lstStyle/>
          <a:p>
            <a:r>
              <a:rPr lang="es-ES_tradnl" dirty="0" smtClean="0">
                <a:solidFill>
                  <a:srgbClr val="FF0000"/>
                </a:solidFill>
              </a:rPr>
              <a:t>Riesgos!</a:t>
            </a:r>
            <a:endParaRPr lang="es-ES" dirty="0">
              <a:solidFill>
                <a:srgbClr val="FF0000"/>
              </a:solidFill>
            </a:endParaRPr>
          </a:p>
        </p:txBody>
      </p:sp>
      <p:sp>
        <p:nvSpPr>
          <p:cNvPr id="3" name="2 Marcador de contenido"/>
          <p:cNvSpPr>
            <a:spLocks noGrp="1"/>
          </p:cNvSpPr>
          <p:nvPr>
            <p:ph idx="1"/>
          </p:nvPr>
        </p:nvSpPr>
        <p:spPr>
          <a:xfrm>
            <a:off x="-29870" y="620688"/>
            <a:ext cx="9118848" cy="5976664"/>
          </a:xfrm>
        </p:spPr>
        <p:txBody>
          <a:bodyPr>
            <a:noAutofit/>
          </a:bodyPr>
          <a:lstStyle/>
          <a:p>
            <a:pPr marL="0" indent="0" algn="just">
              <a:buNone/>
            </a:pPr>
            <a:r>
              <a:rPr lang="es-ES" sz="2800" b="1" dirty="0"/>
              <a:t>Los peligros de esta tendencia son muchos. En primer lugar, la obesidad puede suponer al niño problemas </a:t>
            </a:r>
            <a:r>
              <a:rPr lang="es-ES" sz="2800" b="1" dirty="0" smtClean="0"/>
              <a:t>físicos:</a:t>
            </a:r>
          </a:p>
          <a:p>
            <a:pPr marL="0" indent="0" algn="just">
              <a:buNone/>
            </a:pPr>
            <a:r>
              <a:rPr lang="es-ES" sz="2800" b="1" dirty="0" smtClean="0"/>
              <a:t> </a:t>
            </a:r>
            <a:r>
              <a:rPr lang="es-ES" sz="2800" b="1" dirty="0"/>
              <a:t>(diabetes tipo II, hipertensión, triglicéridos y colesterol, trastornos hepáticos</a:t>
            </a:r>
            <a:r>
              <a:rPr lang="es-ES" sz="2800" b="1" dirty="0" smtClean="0"/>
              <a:t>,…)</a:t>
            </a:r>
          </a:p>
          <a:p>
            <a:pPr marL="0" indent="0" algn="just">
              <a:buNone/>
            </a:pPr>
            <a:r>
              <a:rPr lang="es-ES" sz="2800" b="1" dirty="0" smtClean="0"/>
              <a:t> </a:t>
            </a:r>
            <a:r>
              <a:rPr lang="es-ES" sz="2800" b="1" dirty="0"/>
              <a:t>y </a:t>
            </a:r>
            <a:r>
              <a:rPr lang="es-ES" sz="2800" b="1" dirty="0" smtClean="0"/>
              <a:t>psicológicos </a:t>
            </a:r>
            <a:r>
              <a:rPr lang="es-ES" sz="2800" b="1" dirty="0"/>
              <a:t>(baja autoestima, estigma social</a:t>
            </a:r>
            <a:r>
              <a:rPr lang="es-ES" sz="2800" b="1" dirty="0" smtClean="0"/>
              <a:t>,…)</a:t>
            </a:r>
          </a:p>
          <a:p>
            <a:pPr marL="0" indent="0" algn="just">
              <a:buNone/>
            </a:pPr>
            <a:r>
              <a:rPr lang="es-ES" sz="2800" b="1" dirty="0" smtClean="0"/>
              <a:t> </a:t>
            </a:r>
            <a:r>
              <a:rPr lang="es-ES" sz="2800" b="1" dirty="0"/>
              <a:t>Pero quizá lo peor es que está fraguando una obesidad adulta, con estos mismos problemas, pero agravados. Y hasta tal punto es así, que la siguiente generación podría tener una esperanza de vida menor que la actual, como consecuencia de esta obesidad, a pesar de los avances médicos en otros campos. Algunos estudios indican que la obesidad acorta la esperanza de vida en 13 años.</a:t>
            </a:r>
          </a:p>
        </p:txBody>
      </p:sp>
    </p:spTree>
    <p:extLst>
      <p:ext uri="{BB962C8B-B14F-4D97-AF65-F5344CB8AC3E}">
        <p14:creationId xmlns:p14="http://schemas.microsoft.com/office/powerpoint/2010/main" val="4024127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RoungAQiFx76enVeUcy-uAJGrNJix4pQo2e9aqATUF_1zmzoju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89"/>
            <a:ext cx="2987824" cy="22495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2.gstatic.com/images?q=tbn:ANd9GcRV5uG60iZGhnjzk8qNczfF7Cqc_V593ImJWhylnnGefE2ED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28827" y="286353"/>
            <a:ext cx="331027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3.gstatic.com/images?q=tbn:ANd9GcQcuT6LUqRDMGPJYfvK8gyuyxWrxDQh13nJJEpe57S92A2_k2b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23" y="-34089"/>
            <a:ext cx="3455877" cy="33797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2.gstatic.com/images?q=tbn:ANd9GcQ7C1N-7sKXw_2c9QPKjUfDpRO8c7etIvLC3boOyY6f6hYXir6x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592" y="2215431"/>
            <a:ext cx="2847218" cy="22216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hQSERUUExQWFBUWGBkZGBgYGBUVFxcWFxUXGBcYGBQXHCYeFxwjGhQVHy8gIycpLCwsFR4xNTAqNSYrLCkBCQoKDgwOFw8PGCkfHBwpLCkpKSkpKSkpKSkpKSwpKSkpKSksKSkpKSkpKSksKSksLCkpKSwpKSwsLCkpKSksKf/AABEIAMEBBgMBIgACEQEDEQH/xAAcAAACAgMBAQAAAAAAAAAAAAAEBQMGAAIHAQj/xABJEAABAwIEAwUEBwQGCQUBAAABAAIRAyEEBRIxQVFhBhMicZGBobHBByMyQlLR8BUzkvEUYnJzguEWNENTk6Kys9JElMLD0xf/xAAZAQADAQEBAAAAAAAAAAAAAAABAgMABAX/xAAmEQACAgMAAgEEAgMAAAAAAAAAAQIRAyExEkFRIjJxgRNhBCPw/9oADAMBAAIRAxEAPwCF6ExuyJqOuoMQuEoKMhofXPM7McI5y0/NvvTmth/C0REAW5WuEBldAa6n49Jg8ACIMj/ErC6mJ8X6K68ZKYhxNLwGeRQ1LC+EJvj6AAMXHraVvh8FYLdn+hfQjdlHeWR/YCk4AufRDSbB/FwkcDcCycmiGtJ5An0Clwbrj2JMroeGy59kDFc3+6bczI257FOcEycdiv7vD/8A3qv9m8vbW7xrxI0jmCL8CLg9QswDq+HxeJFL64NbQltR5Do0v0gVYO0n7QvO6EH9KC+loxuUBx1NJY8ffaYdAMwT94dDIQuVZk6mw96PCHVPrBtaq8eJou3jcSERgO0NKq40/EyqN6bxpd5t4PHVpKkyyiDTP95V/wC/UVPwYlrVQ51EgggucQRcEd264PFb4vwtc8fdaTHAxf14T1STMMM6niaHdHTrc4EfcIbScfszAO9xCLxWbAU3CoNDi14G5aSGmwdG55GDvvx1gGdOvwgg9fkeK0y9gFMAcJHoSFvVphzb/wCe3A7goDKKulhbJMOeJJJNqjhcm52RujDQlQvK2NRLM/zhmFw9WvUs2m0u8zwHmTZKwijtr2uw+Bok1nHU8ENY2C51je5EC264vj/pTknuqNrRqN+M7Kp9p+0VTG4h9ao4kuNhNmjg1vIITDYQ7na/8veg4p9NZcsF9JUuipSgE7jh7CrxkuZ08QzXTdqGx6GAYPquK4lw2ATXstnpw1UOEcjabTeAleNegpncsO1H0gleUYxtWm2owy1wkfkQm1IKYzJWhShaNC3CIDdikC0C2JRMbLC5eSvJWMbErVeytCUTHoWLR7liYBzBxQ9UptUwUmNjeeQvsluJoGYEGfkf8wouLQ1oHoUCNT9m+Fs8Z7xhI9rVYatJJcMxpaASXA1act5eMAes+5WHSunHwlMUY6iA24kEge/ojcO3wjyHwUeaGA2PxefAoqmyw8h8Fk/9j/Avo8eyWnyKhwrUS+zSeQQ2D3Us3UPjLp2HcO8qAm+kfFHZHfMMdPLDf9p5SPs/lLa5cHC7WgtIJa5pmJa5t2nqFDlYxWHxeKNEtrNHc6xWc7vHfVktAqgQIkjxDkjB/SgvpdcwyWnVbpc0ETMEfDkd7hJsrNehT+qiqzvKkMdYtaKrxDKnHb7/ADN0Xh+2VE+GsHYZ5sBWAaHGw8FQHQ655z0R2QtHcN2IJeRxkOqvI+Kel6MKcTndOpi8K27Xh9QFrwWkTRdFzZw6glNs+pA0KvSm8/8AKUvznKmVa9Brmhw1PMESP3Zjfa4Hohc4wtejh6oY8vaWVJbULnQ0tMlj/tN3mDqHkg30wyotfSptNM6m6GkMdttfS7ce23khsnxupruHjqWMSPrXWtZE5RnNN9OmwksqFghj4a50NF23h46glJ8nf+95itWHpVcpyGRYW1Vx76fM9f8AU4YSGEGo648RmACN7XN+a6qyouTfTF2edUrMqt2cDx4tibe0c0yZqOR4alJTynhCGixt8bcvL3Jvk2RsY2XXKPNJtw0b/FZ5CixP2UKuwaioQL2VuzDspru0wfJV5uVVG1gxwgg/ojomUlQjxtM6V9FleowPoPaWgjvGzOxgH4i3mulU1zD6O8O/vy4gtHi8idj7/gF06mo3bGlHxdErVIowpAmENgVtK0BXupExuStYXhK8DkaMbStSvC5aYyppouI329SB800Y26MtuiNrqlQkUma43Ow8pKxWDJqLadBgkXEk2El11itSWqC51o5m0yBflJ4g735bzCX5hTgEtBJAJtx8vRMngQTuLjyPLlPD29EBi6re7McnGR0ifkPapPhMX5Y4yzS2fH4+NtNQ6oO27PRWEKv5RX8VOBAIcD1hg/M+isATQ4LMCzAXb7T6Ao2mywQmM3HkffA+MI9oSw3kl+hXxA2Opg0ng28JQeGddHZhTmm7h9n3OCFwdEnhbmpZuopj4XTsK3xVD0A96aZFTBxONt9+kPSgz81WMrwQ0OJqupOBGkseWu4zbZw2sQQjMlxdag6qTUp1dbmnVUcabjDGtk6Wu4CNuAPGzwdJIdplnx+WMcNJaCN4IBETyPmqjkOS1mYdlTDVX0nOnwnx0z43RNJ1hsLthW6nmzHgS5oPLUOfA2lb5JT00GNO7QAeNx5Jmkxdoq1XtS+niKAxNKIc4d5TlzSe6dP1ca2+V4g3TvH5pSxGErOova8d0/Y3HgduDdvtQud0A7F4SR/tnT/7et+Sj7RdmaZa6oB49DhrEteBpiNTTJB5Jd7MMP2Yx+HpyAfAzcTfQL9Cqv2cbobUaNm1qw3naoeJ3TXK8yxFPD0g8CsCxhme7eGlo6aXxz8KT9n6wPf2InEVTfeC6b+qnOnwdD9tVAdo8vOIwz6YMOiW/wBptwPbEdPYiNa9FRBBOLOBBLXSCCQehG6jbmrGGANR62CtP0i9li1tTFUXO1Fw1MIECbFwPC8WjjuqgcibUpio4GYvE78UKOhSbWhhlOPdXe6Pst35TyCMxtBpIMDUOPFBZa5tNgayw/W6K74EpZFlH5HnZSppqgONi06bAXJEzG/FXdi5tgMV9Y0Dhf3iF0DCYglrZ9qEZfJz5Ytuw4FbShXY1g4yvP2gFWyHiw0FeSoKWIDrg+zipQmW+CvRtqXoQVfM6bd6jelwb7Rbqim1JCYCdm8qHEN1Me2YO4txnj6KQqTCDxO6gfNPDproV5V2yp0W93WbDhtMAx5mx9ixEYjAtd9poMcxPErFdtD+UXtoq1V0NnjBvYjzMbDf/JJczrfV8fFMxfnvPO3Dl5ppiKkNvyJ23Bn7vrbkk+OLtJg8JIMyRIvPMfPoudkzfKcP46UmNLXuA5l2iJ/wvPon4SjLaI1tOqSxjh5guHw0+9Nk8OCy6CYo+MD9RITNqWVD9aPIfFTY/G6G9Tt06qcWlKT/AO4BRbpIkxNcHw9b+xbUX8P5JNQqpthbAkqVubs71BQQxZRJ6KRmH6pVWzfTYEIGpn5HFBhH9d4HFb4PMnNNnke2FVjms8ZWv7U5FI3Q3jaLxi84f3lF0tqGnUL4mC76uoyA42B+sJvyR+P7Z0DSf3urD2I+tGlp4CHtJab8JXO25jESfinmcUm5hgRTbAqNcHOMEghhkF19jt5k2TRm3pkMmOuB+C+krCCmygwPqd1TaKj2tDmCBFnH7QsbgRZA5T2gwrqlTRiKRNR5c1urS6CG2LTF7HZJ6mUUqNOpojvKgeX6QG02/YGlrAPCAGTx481XslyGhTNCqBd+GxT3gmRrpuDWRyPiVXFNWSXaOqtxIIkEHqLhbtqKuZFOljZPx4SrJSoAb28yPgpwTkhpadGtegKjHMcJa4EEdCI/XkuV9pMnrYYFviNKZ1NnYzvGxXYhDabjBMAkxYWBKBpUmuMfaNp/COh5ppQDCbRw9uYSfC0tH9axMcQApzjo4Hy4noAuj9s+yFGo01KDW0qjWxLWta1wndzQNxJuqxk/ZxrHBzjrdzPD+yOCSUTqjPQd2VyY/vau5ghv4RwHnzVqe+1kJRsICl7xARuyJ7VGaxW9WqlrsaC4t4j4I2agw4si4JHCxj3ryh2ofQLjVIdSnwxOsW2Go324lAuqKCq0OBa4SDuFk2nfoDhaZaWZng9DagNIBwOmw1b3tEzqt5plhj4VzHC4IUn6QRLiYmYjSSXmDs1oPg+84ibCF0jLagNNp5gG9jtxHBdDae0cih4aYXKlwkar8vmoCpKD4e1GPTMnqi5gcT8ViysfEf1wCxVFOd4pki9+F4JIjjz3nggsxbDd4PluDA347yeq0f2ipOP32kEEF1N0eXhB2J4+aEzCsHDU18jZoteCCXHzhQb0MH5JSaaj3A3DQI/quc50+5OgkHZx4Lqg4gU59D+afKsOE5dBngd8OcCPfw9ErznFzUjgAmOIrhjy532Q2Zt09vBVXEY3X4ttUn8vcud7T/JbD9yD6eMhEVM3IEKujEgLR+OuOKCR1OSGtfMt0BiscYSrF42CULXzPV6JvElLINKGZHUJ/XJH/wBL4qq4bFT5pph8TISyQYSYzbjSTurF2fzeoynVpsbq7wCR0EyQSCARMhVBgMqwZNjtNVoEkCZA4kwPS/oFErLaDcI4U3Vi+pWHesILarA5rXFoaHB7BwaLNgBQ4bDd0KbqwFSnS78aqLg86K0EQwFrtxBCstKux4JaZgwehG4IQ1fK6TjdjT7Lp/No5Wl027MYwP0OaHNBJgOBaeI436q3UHtdsCTfgTsb39iqWEJZBbYjZF9454h73OHIn5D4e5GE6RnssmKfDSNbZI8LdQk8BABuh21hTZA34nmUqwlFrdgABflAQ+KzDUbJvKx4R0HPxuu3OyErYPSbLbA80JmOaG8JZOyiQXSao8RVhV+hnlRph0RzU1XNA5Cx6PcXjSEmr5hpqNdO8tI87j3j3o51aUrzWg0tNodwPXgh7Dwd0sVK9e9VjKc21WO4sfNP6VXUEWgkwpNcRq4GbRPWD5SugZbh2d2z6xoBAgSTvsJN5XP2KXAFra9MuEBz2BxHDxNgn+EAnkjjaTpkcsb2joFYaXEbxx5qCqXWLTpI4wD7iiMYRrMEEW2IPwU1GmNIOnUT+ua6Et6OZsWt7ySTUJJ6NA9kCfesTU0jyaPRYn8X8inHnmyCq3RLyhqz7FccSg47NU2/WuB8WprSOgbI+KetSLsvSApvdN3PM9NIEfFPGldseEJdKt2vzIA92Tvcjna3x9yrBzDhsITnt23Z0QQ4iY3EDjxVNY/hxMKEUnf5Kp0g2pi7qCpizFuCFrON+BUJqxZPRrCX4glQl8Hmo2vlSYfDOqP0sEk8PLrwQCtm9G3qjqGJA4qEZc4HxRysZhF4aiAbKcmisYtMMZiSNmuM+wepU2Fr1GPY+ADqkAnoRe1xfa3mtKdSEQ6oCQ4jaenJT9l2tWWzss9zmVnOjxVjECNmtG0njb2J2Ddc7p9pX0m6GOsNrgke0ozD/SAWECo3vBAOtngIJ3Gl28G0iNkXFnLZcGm6KotJ2BMb228+SDygtrt7xjop76iD6RxM8EbVz2m0d22NI3ncnmSkX9jKLYt7QVHhrXMJ0gw4DqLEnpHvUeXv1RxRFfPsO4Fri0ggh0GLLzLnsAhpkcD0WZeKpUMastbZKarNW6aOrqF1ToiYruJwZCDc0jirFiao4hLqjA77qDCKnYiOKAxmMtuneIwjQNvmq7j6Q/QWQXwgweHuX7E7H9bp9luOkX3CXupik4NDw7wtkjYEtGpu5uCSOsLXUQQ4e3qE1klLZa6daQtpSPDY9NaVWQg0VLH2PkCozgHAjyI/MK20angnkVRsgx2irpP37e0XHz9VbmYrwxfnuujE/k5MkaYUCD+j+a9S8mfxev8AksXR5ojTOWPN0JiXwFo7MKf+8Z/G380NiMaw2D2k9HAnfkCuJJlS19l6UUNU/be4+UHR/wDBOgkXZQn+jNn8T/8AqN/enQK7Fw55dEecZUcTTqMEapJaTzkD5LmtdhpuLHjS5p2O4/Nddy8DU4jckzvwcY8vYqz2lwLMRjDQcBTfolro8TiWggHnxUMS1+2VVs5/VrnnPmEMX3THNMmqUHFrxbg7gfIoHuSqGPGlOsmraGVCNzpHsvP66JdSwxTPCs0i3tUpMtjVOzynWiq5mwJnzMIprbrG0m3Ii/Pmt6bVJl2iQK39huxjMc6p3jnNp0w2dJGouJMC7SIhrvcqnSZK6F9HuMLKNSRDddjtqhtw6I1AdfxFNBXIXI6iS519FWFioadVzdDXHQWU5cWgu0ipaJsJiyQZWzDbdxTFJpkks1vqH8Bc+SAIuRG8dVZu0OcxI+64GDMdDbhv7wqFj8e6k2w1gSXRJiYuAdv8+irkVL6Tnxveyw4jNm6BTpANY2zWtsADyHVJKmHc82MeaQVs/IMaYME8zOmRYezyQ1btC+DpmRvJgenmoLGzo84od43Ka7msZfS1wJLXM2FiQzSPFB4uvCIyfMKlNzKVQOaS6L8jPEeSiyDBYqp4qrdFIjcuc0m0ghszy358UXXwp74NY7WRLoJJIAmIN/L2LSfyNDfC1tb1WSUto0XkW1OOnYCAHdXHfflwUww1Xgwn7IMkhu3iIJAnp5qP8i9D+BJVMqKAF67DPmwIAnfTe/GenVa08vM3edMkgG5ggy0nc3vul82/RqS9gOOruiGtv+vzQeS5dGKZ34Dw43YQYuIBkbwSLJ4zKmDjfmLmIAguNz9ht91jqDWkEcNrm1+CMZSvmgSSaotFPs5hgf3NOeHhHzsuV14D3AXGpwB2kSYMcLQnnaXt9XoBrWtbpc0jXBLtQsb6hBgg7Kj087vZrnHzk2uefmuqS8lo5F9L2OGUvEIsD7irFg2wN781SKPaKSBpgSLztfyVvo1SQEKaWzog7C31S0ggwQZBHRXfBYsVGNeOI9DxHrKoFRyDxvbGvhWtZSDIMmSCTMjrtshDtC5Vqzqz8W38TfVerjH/APSMZ+Kn/wAMLFejmooZRuSMmuzpJ9AUEUwyF0VgejvgmAdWyD/VqVo8N/PU6U+wWWvqXAhsxJ29nP2JZ2IwnfMpD7sEny1Gyv8ASaNUCwaIATrhNx2wbBYWnQplrG+J32nHck9eXTgqf207LOxLRUpmK9K7HC2oTOl3Ijgep5q9VsMhTRhUjFVQU2naOZZRmzMWO5rt01xIcCIDiN4/C7ovcf2Ga8TTaARw2n8irT2l7F08VL2/V17Q8T4tNwHDjeL7iEsy/PatCo2hj2FjjAZiBdjuEPdYdNVvIbrNemU7uJTMX2Yqt2ZMcNj7OaU/0YjgQRwMg+i7dVwwdYgXuCNvYUjzjs9TrfaADhs781CeKh45KOX02X/W6Y5bllSs7TTaXHf2cz6hGYrs6WviQPxatgOcjeFZOzVam1p7pj2hstc54Ac8yCHaeHGBwjjuoqDb2UeRVo9ofR9obNWpJiYZYTx8R3RFHEdywUgNLRYjfjMzxndeYzOaoa0Fx08NpB235II6qt5B8Ub3mJv7ITWo8JbfTTFVHVCQBqBMX5HqqxiezGOe9ztAa0mze8YIHAW4xvzVxwuGbpcJduQ7S57QfYCOaz9kUY0lmpvJznPH/MTCVToEkmUgdjMRILm0qZ21GsZcCIgAW28lYOzWRUqRl8Va0mCbtbJk6eskmd7ppjabGMsxgOzfCLeVuSVsfF+KSeRvRXHBdGmcMJH1jtLT91puf8XrYJdlx0OMt0GYi06R9nyst2ZoGglwmp93bw/kgcBSc6rU1uuSDbYW2U106LLNRzHqpv6Yk2AwWnVqdqva0WRlSoAmsWiWtikI7FKCrWlQB6UNBxxaHrV53UNSsBuUC/El0xYc+Cxhd2jb3lF39TxD2WPuJVOZUI2JHlbcQfcSrVm+Jboc0mA7wyZ3PldO8k+hWriKbKoxVHQ8E+FtVxsSLBwbNx04rox8OfJVnOg5X7K8TrptPMJhV+iqjhqmis7FYgkSP6PQOkTzcdUmxsOkoevlrcO4MYzENZEgYimaT9yDAgAjqEZcDieyd2yGd2YdjfC2qymWX8c+KbWjlA9QiOCLyDA161fRh67sO/S4l7W6paIJaWyJBMHfgFKP3Irk+1lbb9GWNJOllNwHHvGgG/MwsXaMDkFVtNgrVnVngQXgMbq5EhwJmI4wsXScR8tFMMk/eH+yfi1Lym3ZrCmpXDR963qRPwWCdo+jihGHgy0ltvIucR7iE6pVn0nnVe+6UYDENoPp6J0BoaZ5AQJVrdTbVbb1VY8FZvTzJp3spe8YdiEu/ZxG+yJpZYOZVBQjuQeIUOMyttVhY5rXtcILTcEciFPTwnIounThYJRquU4jBD6pj62H40h46lP+6/E0D7nQxyTAPbUbyPIiCP8ACbhWxzZ3CCxWWgif5+qmxrspmZ5dqb/WbcHn0Sn9pAF0yXF0Ho7r5XV1xeEizhY7FU7PMq0Vg6PC6/QPEC/Uj/pKhNUMgWjQLnGbtkm/UyptTAWtbpBDwSARMkG5G/3h6qTX4Ugy/JYxbsRJkg24SREz5AKGvYxaqtEtANodMXB2sZG4UE9VBSpwSZ3W5clswuzZ2pzW8pJ9th8EvrVS0QPVPP2XVd4tEz1G3ql2ZUNAhzS08PnBSNO9o6YNJdFRdJJFzcmeAHFB5fjC2o48ym+EYO5qdZBNvJH9neyNKrhnvOp1QvIbBgANA2A3ubyqRVgcq2QUswtuvamOCS5thX4eLFwMjgNo/NS5Rhn4gS2RwNr3242TfxyB/IgupjQhamPPDdWnK+w4N6s+Ux8Fb8s7P0qYGhjWxsQBP8W/vVY/479k5Z0uHNsF2er1iD3bjxv4W+rt06Z2DqH948BsbMBJ8pcIA6wuhNDG2iTyXlbFRYC5t7eXVWWCKJvNJlKwXZBtNrjolwEtmC4uGwk7EpThvpMDBoFSqwCRpAom8kn7dMncniuhYqvJDGwSftHlPXnwXJ+1mUU2Yt8UzD4f4QIGqZt5ifakyJLSWhVtljZ9KY/39X+DDf8A5pbn/apmM0eNz3MJiRSb4XAah9W0TcN35KtNyqkTGl/8JhTsyunTOppv5FS/RSOmMmGy3yvMjh67amvRE3Gk2LSNnAg78QtKRsgcyohzCCYHPaPak9nTLcS8s+kIH/1B/wCHh/8AwWLmFLKGO2qt/iH5rFa18HF4v5Kerr9F+BDsQ6odqYH8Tpj3BypS7D9FeVNGE1x4qjiT5Aw34e9OjFoxmHDm2C0y7HvpGDJamwwdlpRw41aSPJWQljDC54072TGniGnZLaeFBEECFE7LHt+w4+Uo0Aed6tkg/pdRtnAojD5peDstRh3TeDsV7b2pfUriPDY9FrSxQmH3QowcdZOwj2FLc0ySnUB1tAJ+8LGRMdDujGYkfdKWZwHvIANgNtUfFTlwZFNx+AdRdpdccDuCPzQoeB8PVN8xou0OmDEGxDiL9Oir9c2H9pv/AFtXFJUyqCda2pXcB1Q+pMMrwbnHXpcWjiGkiduCEFckjMsNBkNHklOfkaSDG3GPmnQIAINjtHsVZ7RVZMTxXoTpRJR6VDNcWWYcRALp2mIk878vVXP6Pxow9PXBNSXtPGHWAJHlKpGftmkLbQDEwBEHe8SFdshpOp4WgxwBim0gixGoahDuO/qubEk2XycHuOy6m43a1wkWIBE+RXmGwtNn2WNbPINb8Ao8PjdfhNncuov+aIqxEruTRzsmqYsM4S47fz2HmpqVV7hEx+J+wFxZk/FJMGe8qvebwQ0TcAgAmP1um4paheXDkbN9OKzASHFtA00xMcdm9b7n2LQVOVz+KIjkGjkti8Da/QWHtIUD6x/l8ggEnc3SydvzKpfa+jqfTeBaC30M7e0qyVnAXefJs3JtaEgzt5dpJ5n2WsB5KGXg8RFTpFS4gfVlFMAQuMrSdPAfFQsrFWwHVAQzaup7RzP80ZX2Q2BYBUaevxCUvLSGbcGz8I9FiNbTWK1nGcbo4dziAASSYHUnZdryui/DsY1g8LWtHoAD71UMgwDTWbb7N/Tb3rpOFZLAfNNB3szJcFngdY7ot1cO2N0ixGD8UhE0DpCuhRzSxendFtzJo3MeaSsxLTuI6rbuh/aaiKWBmJY7iCtzhGRNlXRgBvTcfJSMxrhY8FjDE4Ut2K20zuoGY4lSHECFjEtRzWNLuSVUcpqVjqqEsadhxhT1cTexnoiWY4ndTkrGQLicja0fVzI5ndUzMKBZUc0gtgzBtaZCvZrg7lR4nKaFcBr+AMOD4cCYgBvFc04WOnRR8Dh+8eGzA4nkF0rL6YY0BuwEDyCq3+iz6L/C7W10QYggTsWzvZP8PUIEXBA8inxQ8UCTsYV3gg2aehVF7YZY1p1NJE2LTcXsIEdOMq5skxy/RKp3bd57uo2JuC3Yb7CT7fRNk+00PuRTKlRrh4R4SBbzHUBXDJCO5phrS0BgABnbmCdwTJVJq09A0/hty26IvKO1D6di3vOAlxEAbCIKhil4yKSTZdquHdZwgOGxkj2EeSV4nPBSkOkdD8kH/pkf9wB5PP8A4pLnHaGrVBEta3k0QfIvJJ4cIXU8kaFWORectoPFFsN0g+KxG7iXHxTBuSjadIRLifJ2o+5u6VZJjGVabajHaSQNWk7OtLXN+fFNiH/iB/wtI9RCqnaJPRMKzeduWkj3QoXVj91sdT+S2E8Y/hP/AJQvQ8xc/Bvwv70TIFr0vCdXmTxtyCTZoyaZI4EH5fNN8TZpPGD/ADS7MaBFJw/qg8r7x7lDJwZCcVIBJ4X9Egp4s97BO4LvUpvUd4HDm0j1EBJG4TSzW4Q5zoE/hDTsP7XwC5johoMrV0EcTBHn8wga2NNxxUeHJqVGNHFwHpuVqKN6L40rFoHLE5yiTsU7WXviwho+J+SvmV4sSGngSqv2Gy6MOObiXeuyeYrAuadY4K0FSEYxx9LS62xUDQp6eJFanH3gh2scOCqCzePYvWYaoLsII5LUglb0XkHiiAkbUIHFp5cFt3hO69r4qeCHNRYwQ16x+IQjq8KB2L6rBQw/pC1djUqqY1DuzSOBKnJjJDl2LPAKbB4SpIe6WgERPE9Eko9qHt2pj2iUXh+1epwNYOMbRYD2KDkg0XFznd2HO+1J991pSqh0Tb3g9J4JHW7T94NQGljGkAHiTxXuRYtz2S7i4z5WiEVLZmix93Enh8PaqD22zJtUtFPxbAjhMmCPVF5lnDiTRe+JJAcLB8cI3B281Scbi9Nolwm2945HfZLmn6Gxx2D4h1t5sOnDkEtw2K8ZC9xznOJAs0GJ5whaNGL7fNcyZWtj7VIQ2I2KyhVkLysbK1lDXJsyfRdqYYIseIcAZhw4hXfL+3DP9o19Mncs8Teh5j0PmVz/AA32ij2J1Nx4TcUzo3+lGF3OJHkTHrZeHtNhI/1il/GFzp7UFWoDknedi/xI6NX7SYQDU6tTOkzDSXEkdEhx3benWJ0OADvxEBw6RMBUnEthpjklTsPMm36AU3lcv6N4JHSMPVkWv70n7QY8uc2mxpLhyBJv/IKmUq72HwucPIkIpnafEM2qO8nQ4e9BRNaQ2wuBrVDApuEm7nAtAtxJCsuVZOKIkw5/PkOTZ/RVTw/b6sD4mscPIt94KZs7esMaqbhzhwPxhGmK5WWmViRUe1+GcLvLejmn5SsWpgLX2Q/cs8h8FZMX9g+SxYuiJNifLf3hTZ26xYqCmnFeNWLETENX7Si4LFiBgevsglixBjIhqqILFijIZG6hqrFihIcN/wBj7QnvZ/8Adjz+SxYtHoCuZ9++f/eN+BVWzz99W8vyWLEuT0PAHxXzC8r/AC+SxYuaXUVR7htlI/Yr1YuoIHR+0UwprFiLFNyhMQsWJWML8X9l3kl3BYsSehJAxQ+K4LxYrQ6SkRLcL1YqiGrVixYiY//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2" descr="data:image/jpeg;base64,/9j/4AAQSkZJRgABAQAAAQABAAD/2wCEAAkGBhQSERUUExQWFBUWGBkZGBgYGBUVFxcWFxUXGBcYGBQXHCYeFxwjGhQVHy8gIycpLCwsFR4xNTAqNSYrLCkBCQoKDgwOFw8PGCkfHBwpLCkpKSkpKSkpKSkpKSwpKSkpKSksKSkpKSkpKSksKSksLCkpKSwpKSwsLCkpKSksKf/AABEIAMEBBgMBIgACEQEDEQH/xAAcAAACAgMBAQAAAAAAAAAAAAAEBQMGAAIHAQj/xABJEAABAwIEAwUEBwQGCQUBAAABAAIRAyEEBRIxQVFhBhMicZGBobHBByMyQlLR8BUzkvEUYnJzguEWNENTk6Kys9JElMLD0xf/xAAZAQADAQEBAAAAAAAAAAAAAAABAgMABAX/xAAmEQACAgMAAgEEAgMAAAAAAAAAAQIRAyExEkFRIjJxgRNhBCPw/9oADAMBAAIRAxEAPwCF6ExuyJqOuoMQuEoKMhofXPM7McI5y0/NvvTmth/C0REAW5WuEBldAa6n49Jg8ACIMj/ErC6mJ8X6K68ZKYhxNLwGeRQ1LC+EJvj6AAMXHraVvh8FYLdn+hfQjdlHeWR/YCk4AufRDSbB/FwkcDcCycmiGtJ5An0Clwbrj2JMroeGy59kDFc3+6bczI257FOcEycdiv7vD/8A3qv9m8vbW7xrxI0jmCL8CLg9QswDq+HxeJFL64NbQltR5Do0v0gVYO0n7QvO6EH9KC+loxuUBx1NJY8ffaYdAMwT94dDIQuVZk6mw96PCHVPrBtaq8eJou3jcSERgO0NKq40/EyqN6bxpd5t4PHVpKkyyiDTP95V/wC/UVPwYlrVQ51EgggucQRcEd264PFb4vwtc8fdaTHAxf14T1STMMM6niaHdHTrc4EfcIbScfszAO9xCLxWbAU3CoNDi14G5aSGmwdG55GDvvx1gGdOvwgg9fkeK0y9gFMAcJHoSFvVphzb/wCe3A7goDKKulhbJMOeJJJNqjhcm52RujDQlQvK2NRLM/zhmFw9WvUs2m0u8zwHmTZKwijtr2uw+Bok1nHU8ENY2C51je5EC264vj/pTknuqNrRqN+M7Kp9p+0VTG4h9ao4kuNhNmjg1vIITDYQ7na/8veg4p9NZcsF9JUuipSgE7jh7CrxkuZ08QzXTdqGx6GAYPquK4lw2ATXstnpw1UOEcjabTeAleNegpncsO1H0gleUYxtWm2owy1wkfkQm1IKYzJWhShaNC3CIDdikC0C2JRMbLC5eSvJWMbErVeytCUTHoWLR7liYBzBxQ9UptUwUmNjeeQvsluJoGYEGfkf8wouLQ1oHoUCNT9m+Fs8Z7xhI9rVYatJJcMxpaASXA1act5eMAes+5WHSunHwlMUY6iA24kEge/ojcO3wjyHwUeaGA2PxefAoqmyw8h8Fk/9j/Avo8eyWnyKhwrUS+zSeQQ2D3Us3UPjLp2HcO8qAm+kfFHZHfMMdPLDf9p5SPs/lLa5cHC7WgtIJa5pmJa5t2nqFDlYxWHxeKNEtrNHc6xWc7vHfVktAqgQIkjxDkjB/SgvpdcwyWnVbpc0ETMEfDkd7hJsrNehT+qiqzvKkMdYtaKrxDKnHb7/ADN0Xh+2VE+GsHYZ5sBWAaHGw8FQHQ655z0R2QtHcN2IJeRxkOqvI+Kel6MKcTndOpi8K27Xh9QFrwWkTRdFzZw6glNs+pA0KvSm8/8AKUvznKmVa9Brmhw1PMESP3Zjfa4Hohc4wtejh6oY8vaWVJbULnQ0tMlj/tN3mDqHkg30wyotfSptNM6m6GkMdttfS7ce23khsnxupruHjqWMSPrXWtZE5RnNN9OmwksqFghj4a50NF23h46glJ8nf+95itWHpVcpyGRYW1Vx76fM9f8AU4YSGEGo648RmACN7XN+a6qyouTfTF2edUrMqt2cDx4tibe0c0yZqOR4alJTynhCGixt8bcvL3Jvk2RsY2XXKPNJtw0b/FZ5CixP2UKuwaioQL2VuzDspru0wfJV5uVVG1gxwgg/ojomUlQjxtM6V9FleowPoPaWgjvGzOxgH4i3mulU1zD6O8O/vy4gtHi8idj7/gF06mo3bGlHxdErVIowpAmENgVtK0BXupExuStYXhK8DkaMbStSvC5aYyppouI329SB800Y26MtuiNrqlQkUma43Ow8pKxWDJqLadBgkXEk2El11itSWqC51o5m0yBflJ4g735bzCX5hTgEtBJAJtx8vRMngQTuLjyPLlPD29EBi6re7McnGR0ifkPapPhMX5Y4yzS2fH4+NtNQ6oO27PRWEKv5RX8VOBAIcD1hg/M+isATQ4LMCzAXb7T6Ao2mywQmM3HkffA+MI9oSw3kl+hXxA2Opg0ng28JQeGddHZhTmm7h9n3OCFwdEnhbmpZuopj4XTsK3xVD0A96aZFTBxONt9+kPSgz81WMrwQ0OJqupOBGkseWu4zbZw2sQQjMlxdag6qTUp1dbmnVUcabjDGtk6Wu4CNuAPGzwdJIdplnx+WMcNJaCN4IBETyPmqjkOS1mYdlTDVX0nOnwnx0z43RNJ1hsLthW6nmzHgS5oPLUOfA2lb5JT00GNO7QAeNx5Jmkxdoq1XtS+niKAxNKIc4d5TlzSe6dP1ca2+V4g3TvH5pSxGErOova8d0/Y3HgduDdvtQud0A7F4SR/tnT/7et+Sj7RdmaZa6oB49DhrEteBpiNTTJB5Jd7MMP2Yx+HpyAfAzcTfQL9Cqv2cbobUaNm1qw3naoeJ3TXK8yxFPD0g8CsCxhme7eGlo6aXxz8KT9n6wPf2InEVTfeC6b+qnOnwdD9tVAdo8vOIwz6YMOiW/wBptwPbEdPYiNa9FRBBOLOBBLXSCCQehG6jbmrGGANR62CtP0i9li1tTFUXO1Fw1MIECbFwPC8WjjuqgcibUpio4GYvE78UKOhSbWhhlOPdXe6Pst35TyCMxtBpIMDUOPFBZa5tNgayw/W6K74EpZFlH5HnZSppqgONi06bAXJEzG/FXdi5tgMV9Y0Dhf3iF0DCYglrZ9qEZfJz5Ytuw4FbShXY1g4yvP2gFWyHiw0FeSoKWIDrg+zipQmW+CvRtqXoQVfM6bd6jelwb7Rbqim1JCYCdm8qHEN1Me2YO4txnj6KQqTCDxO6gfNPDproV5V2yp0W93WbDhtMAx5mx9ixEYjAtd9poMcxPErFdtD+UXtoq1V0NnjBvYjzMbDf/JJczrfV8fFMxfnvPO3Dl5ppiKkNvyJ23Bn7vrbkk+OLtJg8JIMyRIvPMfPoudkzfKcP46UmNLXuA5l2iJ/wvPon4SjLaI1tOqSxjh5guHw0+9Nk8OCy6CYo+MD9RITNqWVD9aPIfFTY/G6G9Tt06qcWlKT/AO4BRbpIkxNcHw9b+xbUX8P5JNQqpthbAkqVubs71BQQxZRJ6KRmH6pVWzfTYEIGpn5HFBhH9d4HFb4PMnNNnke2FVjms8ZWv7U5FI3Q3jaLxi84f3lF0tqGnUL4mC76uoyA42B+sJvyR+P7Z0DSf3urD2I+tGlp4CHtJab8JXO25jESfinmcUm5hgRTbAqNcHOMEghhkF19jt5k2TRm3pkMmOuB+C+krCCmygwPqd1TaKj2tDmCBFnH7QsbgRZA5T2gwrqlTRiKRNR5c1urS6CG2LTF7HZJ6mUUqNOpojvKgeX6QG02/YGlrAPCAGTx481XslyGhTNCqBd+GxT3gmRrpuDWRyPiVXFNWSXaOqtxIIkEHqLhbtqKuZFOljZPx4SrJSoAb28yPgpwTkhpadGtegKjHMcJa4EEdCI/XkuV9pMnrYYFviNKZ1NnYzvGxXYhDabjBMAkxYWBKBpUmuMfaNp/COh5ppQDCbRw9uYSfC0tH9axMcQApzjo4Hy4noAuj9s+yFGo01KDW0qjWxLWta1wndzQNxJuqxk/ZxrHBzjrdzPD+yOCSUTqjPQd2VyY/vau5ghv4RwHnzVqe+1kJRsICl7xARuyJ7VGaxW9WqlrsaC4t4j4I2agw4si4JHCxj3ryh2ofQLjVIdSnwxOsW2Go324lAuqKCq0OBa4SDuFk2nfoDhaZaWZng9DagNIBwOmw1b3tEzqt5plhj4VzHC4IUn6QRLiYmYjSSXmDs1oPg+84ibCF0jLagNNp5gG9jtxHBdDae0cih4aYXKlwkar8vmoCpKD4e1GPTMnqi5gcT8ViysfEf1wCxVFOd4pki9+F4JIjjz3nggsxbDd4PluDA347yeq0f2ipOP32kEEF1N0eXhB2J4+aEzCsHDU18jZoteCCXHzhQb0MH5JSaaj3A3DQI/quc50+5OgkHZx4Lqg4gU59D+afKsOE5dBngd8OcCPfw9ErznFzUjgAmOIrhjy532Q2Zt09vBVXEY3X4ttUn8vcud7T/JbD9yD6eMhEVM3IEKujEgLR+OuOKCR1OSGtfMt0BiscYSrF42CULXzPV6JvElLINKGZHUJ/XJH/wBL4qq4bFT5pph8TISyQYSYzbjSTurF2fzeoynVpsbq7wCR0EyQSCARMhVBgMqwZNjtNVoEkCZA4kwPS/oFErLaDcI4U3Vi+pWHesILarA5rXFoaHB7BwaLNgBQ4bDd0KbqwFSnS78aqLg86K0EQwFrtxBCstKux4JaZgwehG4IQ1fK6TjdjT7Lp/No5Wl027MYwP0OaHNBJgOBaeI436q3UHtdsCTfgTsb39iqWEJZBbYjZF9454h73OHIn5D4e5GE6RnssmKfDSNbZI8LdQk8BABuh21hTZA34nmUqwlFrdgABflAQ+KzDUbJvKx4R0HPxuu3OyErYPSbLbA80JmOaG8JZOyiQXSao8RVhV+hnlRph0RzU1XNA5Cx6PcXjSEmr5hpqNdO8tI87j3j3o51aUrzWg0tNodwPXgh7Dwd0sVK9e9VjKc21WO4sfNP6VXUEWgkwpNcRq4GbRPWD5SugZbh2d2z6xoBAgSTvsJN5XP2KXAFra9MuEBz2BxHDxNgn+EAnkjjaTpkcsb2joFYaXEbxx5qCqXWLTpI4wD7iiMYRrMEEW2IPwU1GmNIOnUT+ua6Et6OZsWt7ySTUJJ6NA9kCfesTU0jyaPRYn8X8inHnmyCq3RLyhqz7FccSg47NU2/WuB8WprSOgbI+KetSLsvSApvdN3PM9NIEfFPGldseEJdKt2vzIA92Tvcjna3x9yrBzDhsITnt23Z0QQ4iY3EDjxVNY/hxMKEUnf5Kp0g2pi7qCpizFuCFrON+BUJqxZPRrCX4glQl8Hmo2vlSYfDOqP0sEk8PLrwQCtm9G3qjqGJA4qEZc4HxRysZhF4aiAbKcmisYtMMZiSNmuM+wepU2Fr1GPY+ADqkAnoRe1xfa3mtKdSEQ6oCQ4jaenJT9l2tWWzss9zmVnOjxVjECNmtG0njb2J2Ddc7p9pX0m6GOsNrgke0ozD/SAWECo3vBAOtngIJ3Gl28G0iNkXFnLZcGm6KotJ2BMb228+SDygtrt7xjop76iD6RxM8EbVz2m0d22NI3ncnmSkX9jKLYt7QVHhrXMJ0gw4DqLEnpHvUeXv1RxRFfPsO4Fri0ggh0GLLzLnsAhpkcD0WZeKpUMastbZKarNW6aOrqF1ToiYruJwZCDc0jirFiao4hLqjA77qDCKnYiOKAxmMtuneIwjQNvmq7j6Q/QWQXwgweHuX7E7H9bp9luOkX3CXupik4NDw7wtkjYEtGpu5uCSOsLXUQQ4e3qE1klLZa6daQtpSPDY9NaVWQg0VLH2PkCozgHAjyI/MK20angnkVRsgx2irpP37e0XHz9VbmYrwxfnuujE/k5MkaYUCD+j+a9S8mfxev8AksXR5ojTOWPN0JiXwFo7MKf+8Z/G380NiMaw2D2k9HAnfkCuJJlS19l6UUNU/be4+UHR/wDBOgkXZQn+jNn8T/8AqN/enQK7Fw55dEecZUcTTqMEapJaTzkD5LmtdhpuLHjS5p2O4/Nddy8DU4jckzvwcY8vYqz2lwLMRjDQcBTfolro8TiWggHnxUMS1+2VVs5/VrnnPmEMX3THNMmqUHFrxbg7gfIoHuSqGPGlOsmraGVCNzpHsvP66JdSwxTPCs0i3tUpMtjVOzynWiq5mwJnzMIprbrG0m3Ii/Pmt6bVJl2iQK39huxjMc6p3jnNp0w2dJGouJMC7SIhrvcqnSZK6F9HuMLKNSRDddjtqhtw6I1AdfxFNBXIXI6iS519FWFioadVzdDXHQWU5cWgu0ipaJsJiyQZWzDbdxTFJpkks1vqH8Bc+SAIuRG8dVZu0OcxI+64GDMdDbhv7wqFj8e6k2w1gSXRJiYuAdv8+irkVL6Tnxveyw4jNm6BTpANY2zWtsADyHVJKmHc82MeaQVs/IMaYME8zOmRYezyQ1btC+DpmRvJgenmoLGzo84od43Ka7msZfS1wJLXM2FiQzSPFB4uvCIyfMKlNzKVQOaS6L8jPEeSiyDBYqp4qrdFIjcuc0m0ghszy358UXXwp74NY7WRLoJJIAmIN/L2LSfyNDfC1tb1WSUto0XkW1OOnYCAHdXHfflwUww1Xgwn7IMkhu3iIJAnp5qP8i9D+BJVMqKAF67DPmwIAnfTe/GenVa08vM3edMkgG5ggy0nc3vul82/RqS9gOOruiGtv+vzQeS5dGKZ34Dw43YQYuIBkbwSLJ4zKmDjfmLmIAguNz9ht91jqDWkEcNrm1+CMZSvmgSSaotFPs5hgf3NOeHhHzsuV14D3AXGpwB2kSYMcLQnnaXt9XoBrWtbpc0jXBLtQsb6hBgg7Kj087vZrnHzk2uefmuqS8lo5F9L2OGUvEIsD7irFg2wN781SKPaKSBpgSLztfyVvo1SQEKaWzog7C31S0ggwQZBHRXfBYsVGNeOI9DxHrKoFRyDxvbGvhWtZSDIMmSCTMjrtshDtC5Vqzqz8W38TfVerjH/APSMZ+Kn/wAMLFejmooZRuSMmuzpJ9AUEUwyF0VgejvgmAdWyD/VqVo8N/PU6U+wWWvqXAhsxJ29nP2JZ2IwnfMpD7sEny1Gyv8ASaNUCwaIATrhNx2wbBYWnQplrG+J32nHck9eXTgqf207LOxLRUpmK9K7HC2oTOl3Ijgep5q9VsMhTRhUjFVQU2naOZZRmzMWO5rt01xIcCIDiN4/C7ovcf2Ga8TTaARw2n8irT2l7F08VL2/V17Q8T4tNwHDjeL7iEsy/PatCo2hj2FjjAZiBdjuEPdYdNVvIbrNemU7uJTMX2Yqt2ZMcNj7OaU/0YjgQRwMg+i7dVwwdYgXuCNvYUjzjs9TrfaADhs781CeKh45KOX02X/W6Y5bllSs7TTaXHf2cz6hGYrs6WviQPxatgOcjeFZOzVam1p7pj2hstc54Ac8yCHaeHGBwjjuoqDb2UeRVo9ofR9obNWpJiYZYTx8R3RFHEdywUgNLRYjfjMzxndeYzOaoa0Fx08NpB235II6qt5B8Ub3mJv7ITWo8JbfTTFVHVCQBqBMX5HqqxiezGOe9ztAa0mze8YIHAW4xvzVxwuGbpcJduQ7S57QfYCOaz9kUY0lmpvJznPH/MTCVToEkmUgdjMRILm0qZ21GsZcCIgAW28lYOzWRUqRl8Va0mCbtbJk6eskmd7ppjabGMsxgOzfCLeVuSVsfF+KSeRvRXHBdGmcMJH1jtLT91puf8XrYJdlx0OMt0GYi06R9nyst2ZoGglwmp93bw/kgcBSc6rU1uuSDbYW2U106LLNRzHqpv6Yk2AwWnVqdqva0WRlSoAmsWiWtikI7FKCrWlQB6UNBxxaHrV53UNSsBuUC/El0xYc+Cxhd2jb3lF39TxD2WPuJVOZUI2JHlbcQfcSrVm+Jboc0mA7wyZ3PldO8k+hWriKbKoxVHQ8E+FtVxsSLBwbNx04rox8OfJVnOg5X7K8TrptPMJhV+iqjhqmis7FYgkSP6PQOkTzcdUmxsOkoevlrcO4MYzENZEgYimaT9yDAgAjqEZcDieyd2yGd2YdjfC2qymWX8c+KbWjlA9QiOCLyDA161fRh67sO/S4l7W6paIJaWyJBMHfgFKP3Irk+1lbb9GWNJOllNwHHvGgG/MwsXaMDkFVtNgrVnVngQXgMbq5EhwJmI4wsXScR8tFMMk/eH+yfi1Lym3ZrCmpXDR963qRPwWCdo+jihGHgy0ltvIucR7iE6pVn0nnVe+6UYDENoPp6J0BoaZ5AQJVrdTbVbb1VY8FZvTzJp3spe8YdiEu/ZxG+yJpZYOZVBQjuQeIUOMyttVhY5rXtcILTcEciFPTwnIounThYJRquU4jBD6pj62H40h46lP+6/E0D7nQxyTAPbUbyPIiCP8ACbhWxzZ3CCxWWgif5+qmxrspmZ5dqb/WbcHn0Sn9pAF0yXF0Ho7r5XV1xeEizhY7FU7PMq0Vg6PC6/QPEC/Uj/pKhNUMgWjQLnGbtkm/UyptTAWtbpBDwSARMkG5G/3h6qTX4Ugy/JYxbsRJkg24SREz5AKGvYxaqtEtANodMXB2sZG4UE9VBSpwSZ3W5clswuzZ2pzW8pJ9th8EvrVS0QPVPP2XVd4tEz1G3ql2ZUNAhzS08PnBSNO9o6YNJdFRdJJFzcmeAHFB5fjC2o48ym+EYO5qdZBNvJH9neyNKrhnvOp1QvIbBgANA2A3ubyqRVgcq2QUswtuvamOCS5thX4eLFwMjgNo/NS5Rhn4gS2RwNr3242TfxyB/IgupjQhamPPDdWnK+w4N6s+Ux8Fb8s7P0qYGhjWxsQBP8W/vVY/479k5Z0uHNsF2er1iD3bjxv4W+rt06Z2DqH948BsbMBJ8pcIA6wuhNDG2iTyXlbFRYC5t7eXVWWCKJvNJlKwXZBtNrjolwEtmC4uGwk7EpThvpMDBoFSqwCRpAom8kn7dMncniuhYqvJDGwSftHlPXnwXJ+1mUU2Yt8UzD4f4QIGqZt5ifakyJLSWhVtljZ9KY/39X+DDf8A5pbn/apmM0eNz3MJiRSb4XAah9W0TcN35KtNyqkTGl/8JhTsyunTOppv5FS/RSOmMmGy3yvMjh67amvRE3Gk2LSNnAg78QtKRsgcyohzCCYHPaPak9nTLcS8s+kIH/1B/wCHh/8AwWLmFLKGO2qt/iH5rFa18HF4v5Kerr9F+BDsQ6odqYH8Tpj3BypS7D9FeVNGE1x4qjiT5Aw34e9OjFoxmHDm2C0y7HvpGDJamwwdlpRw41aSPJWQljDC54072TGniGnZLaeFBEECFE7LHt+w4+Uo0Aed6tkg/pdRtnAojD5peDstRh3TeDsV7b2pfUriPDY9FrSxQmH3QowcdZOwj2FLc0ySnUB1tAJ+8LGRMdDujGYkfdKWZwHvIANgNtUfFTlwZFNx+AdRdpdccDuCPzQoeB8PVN8xou0OmDEGxDiL9Oir9c2H9pv/AFtXFJUyqCda2pXcB1Q+pMMrwbnHXpcWjiGkiduCEFckjMsNBkNHklOfkaSDG3GPmnQIAINjtHsVZ7RVZMTxXoTpRJR6VDNcWWYcRALp2mIk878vVXP6Pxow9PXBNSXtPGHWAJHlKpGftmkLbQDEwBEHe8SFdshpOp4WgxwBim0gixGoahDuO/qubEk2XycHuOy6m43a1wkWIBE+RXmGwtNn2WNbPINb8Ao8PjdfhNncuov+aIqxEruTRzsmqYsM4S47fz2HmpqVV7hEx+J+wFxZk/FJMGe8qvebwQ0TcAgAmP1um4paheXDkbN9OKzASHFtA00xMcdm9b7n2LQVOVz+KIjkGjkti8Da/QWHtIUD6x/l8ggEnc3SydvzKpfa+jqfTeBaC30M7e0qyVnAXefJs3JtaEgzt5dpJ5n2WsB5KGXg8RFTpFS4gfVlFMAQuMrSdPAfFQsrFWwHVAQzaup7RzP80ZX2Q2BYBUaevxCUvLSGbcGz8I9FiNbTWK1nGcbo4dziAASSYHUnZdryui/DsY1g8LWtHoAD71UMgwDTWbb7N/Tb3rpOFZLAfNNB3szJcFngdY7ot1cO2N0ixGD8UhE0DpCuhRzSxendFtzJo3MeaSsxLTuI6rbuh/aaiKWBmJY7iCtzhGRNlXRgBvTcfJSMxrhY8FjDE4Ut2K20zuoGY4lSHECFjEtRzWNLuSVUcpqVjqqEsadhxhT1cTexnoiWY4ndTkrGQLicja0fVzI5ndUzMKBZUc0gtgzBtaZCvZrg7lR4nKaFcBr+AMOD4cCYgBvFc04WOnRR8Dh+8eGzA4nkF0rL6YY0BuwEDyCq3+iz6L/C7W10QYggTsWzvZP8PUIEXBA8inxQ8UCTsYV3gg2aehVF7YZY1p1NJE2LTcXsIEdOMq5skxy/RKp3bd57uo2JuC3Yb7CT7fRNk+00PuRTKlRrh4R4SBbzHUBXDJCO5phrS0BgABnbmCdwTJVJq09A0/hty26IvKO1D6di3vOAlxEAbCIKhil4yKSTZdquHdZwgOGxkj2EeSV4nPBSkOkdD8kH/pkf9wB5PP8A4pLnHaGrVBEta3k0QfIvJJ4cIXU8kaFWORectoPFFsN0g+KxG7iXHxTBuSjadIRLifJ2o+5u6VZJjGVabajHaSQNWk7OtLXN+fFNiH/iB/wtI9RCqnaJPRMKzeduWkj3QoXVj91sdT+S2E8Y/hP/AJQvQ8xc/Bvwv70TIFr0vCdXmTxtyCTZoyaZI4EH5fNN8TZpPGD/ADS7MaBFJw/qg8r7x7lDJwZCcVIBJ4X9Egp4s97BO4LvUpvUd4HDm0j1EBJG4TSzW4Q5zoE/hDTsP7XwC5johoMrV0EcTBHn8wga2NNxxUeHJqVGNHFwHpuVqKN6L40rFoHLE5yiTsU7WXviwho+J+SvmV4sSGngSqv2Gy6MOObiXeuyeYrAuadY4K0FSEYxx9LS62xUDQp6eJFanH3gh2scOCqCzePYvWYaoLsII5LUglb0XkHiiAkbUIHFp5cFt3hO69r4qeCHNRYwQ16x+IQjq8KB2L6rBQw/pC1djUqqY1DuzSOBKnJjJDl2LPAKbB4SpIe6WgERPE9Eko9qHt2pj2iUXh+1epwNYOMbRYD2KDkg0XFznd2HO+1J991pSqh0Tb3g9J4JHW7T94NQGljGkAHiTxXuRYtz2S7i4z5WiEVLZmix93Enh8PaqD22zJtUtFPxbAjhMmCPVF5lnDiTRe+JJAcLB8cI3B281Scbi9Nolwm2945HfZLmn6Gxx2D4h1t5sOnDkEtw2K8ZC9xznOJAs0GJ5whaNGL7fNcyZWtj7VIQ2I2KyhVkLysbK1lDXJsyfRdqYYIseIcAZhw4hXfL+3DP9o19Mncs8Teh5j0PmVz/AA32ij2J1Nx4TcUzo3+lGF3OJHkTHrZeHtNhI/1il/GFzp7UFWoDknedi/xI6NX7SYQDU6tTOkzDSXEkdEhx3benWJ0OADvxEBw6RMBUnEthpjklTsPMm36AU3lcv6N4JHSMPVkWv70n7QY8uc2mxpLhyBJv/IKmUq72HwucPIkIpnafEM2qO8nQ4e9BRNaQ2wuBrVDApuEm7nAtAtxJCsuVZOKIkw5/PkOTZ/RVTw/b6sD4mscPIt94KZs7esMaqbhzhwPxhGmK5WWmViRUe1+GcLvLejmn5SsWpgLX2Q/cs8h8FZMX9g+SxYuiJNifLf3hTZ26xYqCmnFeNWLETENX7Si4LFiBgevsglixBjIhqqILFijIZG6hqrFihIcN/wBj7QnvZ/8Adjz+SxYtHoCuZ9++f/eN+BVWzz99W8vyWLEuT0PAHxXzC8r/AC+SxYuaXUVR7htlI/Yr1YuoIHR+0UwprFiLFNyhMQsWJWML8X9l3kl3BYsSehJAxQ+K4LxYrQ6SkRLcL1YqiGrVixYiY//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4" descr="data:image/jpeg;base64,/9j/4AAQSkZJRgABAQAAAQABAAD/2wCEAAkGBhQSERUUExQWFBUWGBkZGBgYGBUVFxcWFxUXGBcYGBQXHCYeFxwjGhQVHy8gIycpLCwsFR4xNTAqNSYrLCkBCQoKDgwOFw8PGCkfHBwpLCkpKSkpKSkpKSkpKSwpKSkpKSksKSkpKSkpKSksKSksLCkpKSwpKSwsLCkpKSksKf/AABEIAMEBBgMBIgACEQEDEQH/xAAcAAACAgMBAQAAAAAAAAAAAAAEBQMGAAIHAQj/xABJEAABAwIEAwUEBwQGCQUBAAABAAIRAyEEBRIxQVFhBhMicZGBobHBByMyQlLR8BUzkvEUYnJzguEWNENTk6Kys9JElMLD0xf/xAAZAQADAQEBAAAAAAAAAAAAAAABAgMABAX/xAAmEQACAgMAAgEEAgMAAAAAAAAAAQIRAyExEkFRIjJxgRNhBCPw/9oADAMBAAIRAxEAPwCF6ExuyJqOuoMQuEoKMhofXPM7McI5y0/NvvTmth/C0REAW5WuEBldAa6n49Jg8ACIMj/ErC6mJ8X6K68ZKYhxNLwGeRQ1LC+EJvj6AAMXHraVvh8FYLdn+hfQjdlHeWR/YCk4AufRDSbB/FwkcDcCycmiGtJ5An0Clwbrj2JMroeGy59kDFc3+6bczI257FOcEycdiv7vD/8A3qv9m8vbW7xrxI0jmCL8CLg9QswDq+HxeJFL64NbQltR5Do0v0gVYO0n7QvO6EH9KC+loxuUBx1NJY8ffaYdAMwT94dDIQuVZk6mw96PCHVPrBtaq8eJou3jcSERgO0NKq40/EyqN6bxpd5t4PHVpKkyyiDTP95V/wC/UVPwYlrVQ51EgggucQRcEd264PFb4vwtc8fdaTHAxf14T1STMMM6niaHdHTrc4EfcIbScfszAO9xCLxWbAU3CoNDi14G5aSGmwdG55GDvvx1gGdOvwgg9fkeK0y9gFMAcJHoSFvVphzb/wCe3A7goDKKulhbJMOeJJJNqjhcm52RujDQlQvK2NRLM/zhmFw9WvUs2m0u8zwHmTZKwijtr2uw+Bok1nHU8ENY2C51je5EC264vj/pTknuqNrRqN+M7Kp9p+0VTG4h9ao4kuNhNmjg1vIITDYQ7na/8veg4p9NZcsF9JUuipSgE7jh7CrxkuZ08QzXTdqGx6GAYPquK4lw2ATXstnpw1UOEcjabTeAleNegpncsO1H0gleUYxtWm2owy1wkfkQm1IKYzJWhShaNC3CIDdikC0C2JRMbLC5eSvJWMbErVeytCUTHoWLR7liYBzBxQ9UptUwUmNjeeQvsluJoGYEGfkf8wouLQ1oHoUCNT9m+Fs8Z7xhI9rVYatJJcMxpaASXA1act5eMAes+5WHSunHwlMUY6iA24kEge/ojcO3wjyHwUeaGA2PxefAoqmyw8h8Fk/9j/Avo8eyWnyKhwrUS+zSeQQ2D3Us3UPjLp2HcO8qAm+kfFHZHfMMdPLDf9p5SPs/lLa5cHC7WgtIJa5pmJa5t2nqFDlYxWHxeKNEtrNHc6xWc7vHfVktAqgQIkjxDkjB/SgvpdcwyWnVbpc0ETMEfDkd7hJsrNehT+qiqzvKkMdYtaKrxDKnHb7/ADN0Xh+2VE+GsHYZ5sBWAaHGw8FQHQ655z0R2QtHcN2IJeRxkOqvI+Kel6MKcTndOpi8K27Xh9QFrwWkTRdFzZw6glNs+pA0KvSm8/8AKUvznKmVa9Brmhw1PMESP3Zjfa4Hohc4wtejh6oY8vaWVJbULnQ0tMlj/tN3mDqHkg30wyotfSptNM6m6GkMdttfS7ce23khsnxupruHjqWMSPrXWtZE5RnNN9OmwksqFghj4a50NF23h46glJ8nf+95itWHpVcpyGRYW1Vx76fM9f8AU4YSGEGo648RmACN7XN+a6qyouTfTF2edUrMqt2cDx4tibe0c0yZqOR4alJTynhCGixt8bcvL3Jvk2RsY2XXKPNJtw0b/FZ5CixP2UKuwaioQL2VuzDspru0wfJV5uVVG1gxwgg/ojomUlQjxtM6V9FleowPoPaWgjvGzOxgH4i3mulU1zD6O8O/vy4gtHi8idj7/gF06mo3bGlHxdErVIowpAmENgVtK0BXupExuStYXhK8DkaMbStSvC5aYyppouI329SB800Y26MtuiNrqlQkUma43Ow8pKxWDJqLadBgkXEk2El11itSWqC51o5m0yBflJ4g735bzCX5hTgEtBJAJtx8vRMngQTuLjyPLlPD29EBi6re7McnGR0ifkPapPhMX5Y4yzS2fH4+NtNQ6oO27PRWEKv5RX8VOBAIcD1hg/M+isATQ4LMCzAXb7T6Ao2mywQmM3HkffA+MI9oSw3kl+hXxA2Opg0ng28JQeGddHZhTmm7h9n3OCFwdEnhbmpZuopj4XTsK3xVD0A96aZFTBxONt9+kPSgz81WMrwQ0OJqupOBGkseWu4zbZw2sQQjMlxdag6qTUp1dbmnVUcabjDGtk6Wu4CNuAPGzwdJIdplnx+WMcNJaCN4IBETyPmqjkOS1mYdlTDVX0nOnwnx0z43RNJ1hsLthW6nmzHgS5oPLUOfA2lb5JT00GNO7QAeNx5Jmkxdoq1XtS+niKAxNKIc4d5TlzSe6dP1ca2+V4g3TvH5pSxGErOova8d0/Y3HgduDdvtQud0A7F4SR/tnT/7et+Sj7RdmaZa6oB49DhrEteBpiNTTJB5Jd7MMP2Yx+HpyAfAzcTfQL9Cqv2cbobUaNm1qw3naoeJ3TXK8yxFPD0g8CsCxhme7eGlo6aXxz8KT9n6wPf2InEVTfeC6b+qnOnwdD9tVAdo8vOIwz6YMOiW/wBptwPbEdPYiNa9FRBBOLOBBLXSCCQehG6jbmrGGANR62CtP0i9li1tTFUXO1Fw1MIECbFwPC8WjjuqgcibUpio4GYvE78UKOhSbWhhlOPdXe6Pst35TyCMxtBpIMDUOPFBZa5tNgayw/W6K74EpZFlH5HnZSppqgONi06bAXJEzG/FXdi5tgMV9Y0Dhf3iF0DCYglrZ9qEZfJz5Ytuw4FbShXY1g4yvP2gFWyHiw0FeSoKWIDrg+zipQmW+CvRtqXoQVfM6bd6jelwb7Rbqim1JCYCdm8qHEN1Me2YO4txnj6KQqTCDxO6gfNPDproV5V2yp0W93WbDhtMAx5mx9ixEYjAtd9poMcxPErFdtD+UXtoq1V0NnjBvYjzMbDf/JJczrfV8fFMxfnvPO3Dl5ppiKkNvyJ23Bn7vrbkk+OLtJg8JIMyRIvPMfPoudkzfKcP46UmNLXuA5l2iJ/wvPon4SjLaI1tOqSxjh5guHw0+9Nk8OCy6CYo+MD9RITNqWVD9aPIfFTY/G6G9Tt06qcWlKT/AO4BRbpIkxNcHw9b+xbUX8P5JNQqpthbAkqVubs71BQQxZRJ6KRmH6pVWzfTYEIGpn5HFBhH9d4HFb4PMnNNnke2FVjms8ZWv7U5FI3Q3jaLxi84f3lF0tqGnUL4mC76uoyA42B+sJvyR+P7Z0DSf3urD2I+tGlp4CHtJab8JXO25jESfinmcUm5hgRTbAqNcHOMEghhkF19jt5k2TRm3pkMmOuB+C+krCCmygwPqd1TaKj2tDmCBFnH7QsbgRZA5T2gwrqlTRiKRNR5c1urS6CG2LTF7HZJ6mUUqNOpojvKgeX6QG02/YGlrAPCAGTx481XslyGhTNCqBd+GxT3gmRrpuDWRyPiVXFNWSXaOqtxIIkEHqLhbtqKuZFOljZPx4SrJSoAb28yPgpwTkhpadGtegKjHMcJa4EEdCI/XkuV9pMnrYYFviNKZ1NnYzvGxXYhDabjBMAkxYWBKBpUmuMfaNp/COh5ppQDCbRw9uYSfC0tH9axMcQApzjo4Hy4noAuj9s+yFGo01KDW0qjWxLWta1wndzQNxJuqxk/ZxrHBzjrdzPD+yOCSUTqjPQd2VyY/vau5ghv4RwHnzVqe+1kJRsICl7xARuyJ7VGaxW9WqlrsaC4t4j4I2agw4si4JHCxj3ryh2ofQLjVIdSnwxOsW2Go324lAuqKCq0OBa4SDuFk2nfoDhaZaWZng9DagNIBwOmw1b3tEzqt5plhj4VzHC4IUn6QRLiYmYjSSXmDs1oPg+84ibCF0jLagNNp5gG9jtxHBdDae0cih4aYXKlwkar8vmoCpKD4e1GPTMnqi5gcT8ViysfEf1wCxVFOd4pki9+F4JIjjz3nggsxbDd4PluDA347yeq0f2ipOP32kEEF1N0eXhB2J4+aEzCsHDU18jZoteCCXHzhQb0MH5JSaaj3A3DQI/quc50+5OgkHZx4Lqg4gU59D+afKsOE5dBngd8OcCPfw9ErznFzUjgAmOIrhjy532Q2Zt09vBVXEY3X4ttUn8vcud7T/JbD9yD6eMhEVM3IEKujEgLR+OuOKCR1OSGtfMt0BiscYSrF42CULXzPV6JvElLINKGZHUJ/XJH/wBL4qq4bFT5pph8TISyQYSYzbjSTurF2fzeoynVpsbq7wCR0EyQSCARMhVBgMqwZNjtNVoEkCZA4kwPS/oFErLaDcI4U3Vi+pWHesILarA5rXFoaHB7BwaLNgBQ4bDd0KbqwFSnS78aqLg86K0EQwFrtxBCstKux4JaZgwehG4IQ1fK6TjdjT7Lp/No5Wl027MYwP0OaHNBJgOBaeI436q3UHtdsCTfgTsb39iqWEJZBbYjZF9454h73OHIn5D4e5GE6RnssmKfDSNbZI8LdQk8BABuh21hTZA34nmUqwlFrdgABflAQ+KzDUbJvKx4R0HPxuu3OyErYPSbLbA80JmOaG8JZOyiQXSao8RVhV+hnlRph0RzU1XNA5Cx6PcXjSEmr5hpqNdO8tI87j3j3o51aUrzWg0tNodwPXgh7Dwd0sVK9e9VjKc21WO4sfNP6VXUEWgkwpNcRq4GbRPWD5SugZbh2d2z6xoBAgSTvsJN5XP2KXAFra9MuEBz2BxHDxNgn+EAnkjjaTpkcsb2joFYaXEbxx5qCqXWLTpI4wD7iiMYRrMEEW2IPwU1GmNIOnUT+ua6Et6OZsWt7ySTUJJ6NA9kCfesTU0jyaPRYn8X8inHnmyCq3RLyhqz7FccSg47NU2/WuB8WprSOgbI+KetSLsvSApvdN3PM9NIEfFPGldseEJdKt2vzIA92Tvcjna3x9yrBzDhsITnt23Z0QQ4iY3EDjxVNY/hxMKEUnf5Kp0g2pi7qCpizFuCFrON+BUJqxZPRrCX4glQl8Hmo2vlSYfDOqP0sEk8PLrwQCtm9G3qjqGJA4qEZc4HxRysZhF4aiAbKcmisYtMMZiSNmuM+wepU2Fr1GPY+ADqkAnoRe1xfa3mtKdSEQ6oCQ4jaenJT9l2tWWzss9zmVnOjxVjECNmtG0njb2J2Ddc7p9pX0m6GOsNrgke0ozD/SAWECo3vBAOtngIJ3Gl28G0iNkXFnLZcGm6KotJ2BMb228+SDygtrt7xjop76iD6RxM8EbVz2m0d22NI3ncnmSkX9jKLYt7QVHhrXMJ0gw4DqLEnpHvUeXv1RxRFfPsO4Fri0ggh0GLLzLnsAhpkcD0WZeKpUMastbZKarNW6aOrqF1ToiYruJwZCDc0jirFiao4hLqjA77qDCKnYiOKAxmMtuneIwjQNvmq7j6Q/QWQXwgweHuX7E7H9bp9luOkX3CXupik4NDw7wtkjYEtGpu5uCSOsLXUQQ4e3qE1klLZa6daQtpSPDY9NaVWQg0VLH2PkCozgHAjyI/MK20angnkVRsgx2irpP37e0XHz9VbmYrwxfnuujE/k5MkaYUCD+j+a9S8mfxev8AksXR5ojTOWPN0JiXwFo7MKf+8Z/G380NiMaw2D2k9HAnfkCuJJlS19l6UUNU/be4+UHR/wDBOgkXZQn+jNn8T/8AqN/enQK7Fw55dEecZUcTTqMEapJaTzkD5LmtdhpuLHjS5p2O4/Nddy8DU4jckzvwcY8vYqz2lwLMRjDQcBTfolro8TiWggHnxUMS1+2VVs5/VrnnPmEMX3THNMmqUHFrxbg7gfIoHuSqGPGlOsmraGVCNzpHsvP66JdSwxTPCs0i3tUpMtjVOzynWiq5mwJnzMIprbrG0m3Ii/Pmt6bVJl2iQK39huxjMc6p3jnNp0w2dJGouJMC7SIhrvcqnSZK6F9HuMLKNSRDddjtqhtw6I1AdfxFNBXIXI6iS519FWFioadVzdDXHQWU5cWgu0ipaJsJiyQZWzDbdxTFJpkks1vqH8Bc+SAIuRG8dVZu0OcxI+64GDMdDbhv7wqFj8e6k2w1gSXRJiYuAdv8+irkVL6Tnxveyw4jNm6BTpANY2zWtsADyHVJKmHc82MeaQVs/IMaYME8zOmRYezyQ1btC+DpmRvJgenmoLGzo84od43Ka7msZfS1wJLXM2FiQzSPFB4uvCIyfMKlNzKVQOaS6L8jPEeSiyDBYqp4qrdFIjcuc0m0ghszy358UXXwp74NY7WRLoJJIAmIN/L2LSfyNDfC1tb1WSUto0XkW1OOnYCAHdXHfflwUww1Xgwn7IMkhu3iIJAnp5qP8i9D+BJVMqKAF67DPmwIAnfTe/GenVa08vM3edMkgG5ggy0nc3vul82/RqS9gOOruiGtv+vzQeS5dGKZ34Dw43YQYuIBkbwSLJ4zKmDjfmLmIAguNz9ht91jqDWkEcNrm1+CMZSvmgSSaotFPs5hgf3NOeHhHzsuV14D3AXGpwB2kSYMcLQnnaXt9XoBrWtbpc0jXBLtQsb6hBgg7Kj087vZrnHzk2uefmuqS8lo5F9L2OGUvEIsD7irFg2wN781SKPaKSBpgSLztfyVvo1SQEKaWzog7C31S0ggwQZBHRXfBYsVGNeOI9DxHrKoFRyDxvbGvhWtZSDIMmSCTMjrtshDtC5Vqzqz8W38TfVerjH/APSMZ+Kn/wAMLFejmooZRuSMmuzpJ9AUEUwyF0VgejvgmAdWyD/VqVo8N/PU6U+wWWvqXAhsxJ29nP2JZ2IwnfMpD7sEny1Gyv8ASaNUCwaIATrhNx2wbBYWnQplrG+J32nHck9eXTgqf207LOxLRUpmK9K7HC2oTOl3Ijgep5q9VsMhTRhUjFVQU2naOZZRmzMWO5rt01xIcCIDiN4/C7ovcf2Ga8TTaARw2n8irT2l7F08VL2/V17Q8T4tNwHDjeL7iEsy/PatCo2hj2FjjAZiBdjuEPdYdNVvIbrNemU7uJTMX2Yqt2ZMcNj7OaU/0YjgQRwMg+i7dVwwdYgXuCNvYUjzjs9TrfaADhs781CeKh45KOX02X/W6Y5bllSs7TTaXHf2cz6hGYrs6WviQPxatgOcjeFZOzVam1p7pj2hstc54Ac8yCHaeHGBwjjuoqDb2UeRVo9ofR9obNWpJiYZYTx8R3RFHEdywUgNLRYjfjMzxndeYzOaoa0Fx08NpB235II6qt5B8Ub3mJv7ITWo8JbfTTFVHVCQBqBMX5HqqxiezGOe9ztAa0mze8YIHAW4xvzVxwuGbpcJduQ7S57QfYCOaz9kUY0lmpvJznPH/MTCVToEkmUgdjMRILm0qZ21GsZcCIgAW28lYOzWRUqRl8Va0mCbtbJk6eskmd7ppjabGMsxgOzfCLeVuSVsfF+KSeRvRXHBdGmcMJH1jtLT91puf8XrYJdlx0OMt0GYi06R9nyst2ZoGglwmp93bw/kgcBSc6rU1uuSDbYW2U106LLNRzHqpv6Yk2AwWnVqdqva0WRlSoAmsWiWtikI7FKCrWlQB6UNBxxaHrV53UNSsBuUC/El0xYc+Cxhd2jb3lF39TxD2WPuJVOZUI2JHlbcQfcSrVm+Jboc0mA7wyZ3PldO8k+hWriKbKoxVHQ8E+FtVxsSLBwbNx04rox8OfJVnOg5X7K8TrptPMJhV+iqjhqmis7FYgkSP6PQOkTzcdUmxsOkoevlrcO4MYzENZEgYimaT9yDAgAjqEZcDieyd2yGd2YdjfC2qymWX8c+KbWjlA9QiOCLyDA161fRh67sO/S4l7W6paIJaWyJBMHfgFKP3Irk+1lbb9GWNJOllNwHHvGgG/MwsXaMDkFVtNgrVnVngQXgMbq5EhwJmI4wsXScR8tFMMk/eH+yfi1Lym3ZrCmpXDR963qRPwWCdo+jihGHgy0ltvIucR7iE6pVn0nnVe+6UYDENoPp6J0BoaZ5AQJVrdTbVbb1VY8FZvTzJp3spe8YdiEu/ZxG+yJpZYOZVBQjuQeIUOMyttVhY5rXtcILTcEciFPTwnIounThYJRquU4jBD6pj62H40h46lP+6/E0D7nQxyTAPbUbyPIiCP8ACbhWxzZ3CCxWWgif5+qmxrspmZ5dqb/WbcHn0Sn9pAF0yXF0Ho7r5XV1xeEizhY7FU7PMq0Vg6PC6/QPEC/Uj/pKhNUMgWjQLnGbtkm/UyptTAWtbpBDwSARMkG5G/3h6qTX4Ugy/JYxbsRJkg24SREz5AKGvYxaqtEtANodMXB2sZG4UE9VBSpwSZ3W5clswuzZ2pzW8pJ9th8EvrVS0QPVPP2XVd4tEz1G3ql2ZUNAhzS08PnBSNO9o6YNJdFRdJJFzcmeAHFB5fjC2o48ym+EYO5qdZBNvJH9neyNKrhnvOp1QvIbBgANA2A3ubyqRVgcq2QUswtuvamOCS5thX4eLFwMjgNo/NS5Rhn4gS2RwNr3242TfxyB/IgupjQhamPPDdWnK+w4N6s+Ux8Fb8s7P0qYGhjWxsQBP8W/vVY/479k5Z0uHNsF2er1iD3bjxv4W+rt06Z2DqH948BsbMBJ8pcIA6wuhNDG2iTyXlbFRYC5t7eXVWWCKJvNJlKwXZBtNrjolwEtmC4uGwk7EpThvpMDBoFSqwCRpAom8kn7dMncniuhYqvJDGwSftHlPXnwXJ+1mUU2Yt8UzD4f4QIGqZt5ifakyJLSWhVtljZ9KY/39X+DDf8A5pbn/apmM0eNz3MJiRSb4XAah9W0TcN35KtNyqkTGl/8JhTsyunTOppv5FS/RSOmMmGy3yvMjh67amvRE3Gk2LSNnAg78QtKRsgcyohzCCYHPaPak9nTLcS8s+kIH/1B/wCHh/8AwWLmFLKGO2qt/iH5rFa18HF4v5Kerr9F+BDsQ6odqYH8Tpj3BypS7D9FeVNGE1x4qjiT5Aw34e9OjFoxmHDm2C0y7HvpGDJamwwdlpRw41aSPJWQljDC54072TGniGnZLaeFBEECFE7LHt+w4+Uo0Aed6tkg/pdRtnAojD5peDstRh3TeDsV7b2pfUriPDY9FrSxQmH3QowcdZOwj2FLc0ySnUB1tAJ+8LGRMdDujGYkfdKWZwHvIANgNtUfFTlwZFNx+AdRdpdccDuCPzQoeB8PVN8xou0OmDEGxDiL9Oir9c2H9pv/AFtXFJUyqCda2pXcB1Q+pMMrwbnHXpcWjiGkiduCEFckjMsNBkNHklOfkaSDG3GPmnQIAINjtHsVZ7RVZMTxXoTpRJR6VDNcWWYcRALp2mIk878vVXP6Pxow9PXBNSXtPGHWAJHlKpGftmkLbQDEwBEHe8SFdshpOp4WgxwBim0gixGoahDuO/qubEk2XycHuOy6m43a1wkWIBE+RXmGwtNn2WNbPINb8Ao8PjdfhNncuov+aIqxEruTRzsmqYsM4S47fz2HmpqVV7hEx+J+wFxZk/FJMGe8qvebwQ0TcAgAmP1um4paheXDkbN9OKzASHFtA00xMcdm9b7n2LQVOVz+KIjkGjkti8Da/QWHtIUD6x/l8ggEnc3SydvzKpfa+jqfTeBaC30M7e0qyVnAXefJs3JtaEgzt5dpJ5n2WsB5KGXg8RFTpFS4gfVlFMAQuMrSdPAfFQsrFWwHVAQzaup7RzP80ZX2Q2BYBUaevxCUvLSGbcGz8I9FiNbTWK1nGcbo4dziAASSYHUnZdryui/DsY1g8LWtHoAD71UMgwDTWbb7N/Tb3rpOFZLAfNNB3szJcFngdY7ot1cO2N0ixGD8UhE0DpCuhRzSxendFtzJo3MeaSsxLTuI6rbuh/aaiKWBmJY7iCtzhGRNlXRgBvTcfJSMxrhY8FjDE4Ut2K20zuoGY4lSHECFjEtRzWNLuSVUcpqVjqqEsadhxhT1cTexnoiWY4ndTkrGQLicja0fVzI5ndUzMKBZUc0gtgzBtaZCvZrg7lR4nKaFcBr+AMOD4cCYgBvFc04WOnRR8Dh+8eGzA4nkF0rL6YY0BuwEDyCq3+iz6L/C7W10QYggTsWzvZP8PUIEXBA8inxQ8UCTsYV3gg2aehVF7YZY1p1NJE2LTcXsIEdOMq5skxy/RKp3bd57uo2JuC3Yb7CT7fRNk+00PuRTKlRrh4R4SBbzHUBXDJCO5phrS0BgABnbmCdwTJVJq09A0/hty26IvKO1D6di3vOAlxEAbCIKhil4yKSTZdquHdZwgOGxkj2EeSV4nPBSkOkdD8kH/pkf9wB5PP8A4pLnHaGrVBEta3k0QfIvJJ4cIXU8kaFWORectoPFFsN0g+KxG7iXHxTBuSjadIRLifJ2o+5u6VZJjGVabajHaSQNWk7OtLXN+fFNiH/iB/wtI9RCqnaJPRMKzeduWkj3QoXVj91sdT+S2E8Y/hP/AJQvQ8xc/Bvwv70TIFr0vCdXmTxtyCTZoyaZI4EH5fNN8TZpPGD/ADS7MaBFJw/qg8r7x7lDJwZCcVIBJ4X9Egp4s97BO4LvUpvUd4HDm0j1EBJG4TSzW4Q5zoE/hDTsP7XwC5johoMrV0EcTBHn8wga2NNxxUeHJqVGNHFwHpuVqKN6L40rFoHLE5yiTsU7WXviwho+J+SvmV4sSGngSqv2Gy6MOObiXeuyeYrAuadY4K0FSEYxx9LS62xUDQp6eJFanH3gh2scOCqCzePYvWYaoLsII5LUglb0XkHiiAkbUIHFp5cFt3hO69r4qeCHNRYwQ16x+IQjq8KB2L6rBQw/pC1djUqqY1DuzSOBKnJjJDl2LPAKbB4SpIe6WgERPE9Eko9qHt2pj2iUXh+1epwNYOMbRYD2KDkg0XFznd2HO+1J991pSqh0Tb3g9J4JHW7T94NQGljGkAHiTxXuRYtz2S7i4z5WiEVLZmix93Enh8PaqD22zJtUtFPxbAjhMmCPVF5lnDiTRe+JJAcLB8cI3B281Scbi9Nolwm2945HfZLmn6Gxx2D4h1t5sOnDkEtw2K8ZC9xznOJAs0GJ5whaNGL7fNcyZWtj7VIQ2I2KyhVkLysbK1lDXJsyfRdqYYIseIcAZhw4hXfL+3DP9o19Mncs8Teh5j0PmVz/AA32ij2J1Nx4TcUzo3+lGF3OJHkTHrZeHtNhI/1il/GFzp7UFWoDknedi/xI6NX7SYQDU6tTOkzDSXEkdEhx3benWJ0OADvxEBw6RMBUnEthpjklTsPMm36AU3lcv6N4JHSMPVkWv70n7QY8uc2mxpLhyBJv/IKmUq72HwucPIkIpnafEM2qO8nQ4e9BRNaQ2wuBrVDApuEm7nAtAtxJCsuVZOKIkw5/PkOTZ/RVTw/b6sD4mscPIt94KZs7esMaqbhzhwPxhGmK5WWmViRUe1+GcLvLejmn5SsWpgLX2Q/cs8h8FZMX9g+SxYuiJNifLf3hTZ26xYqCmnFeNWLETENX7Si4LFiBgevsglixBjIhqqILFijIZG6hqrFihIcN/wBj7QnvZ/8Adjz+SxYtHoCuZ9++f/eN+BVWzz99W8vyWLEuT0PAHxXzC8r/AC+SxYuaXUVR7htlI/Yr1YuoIHR+0UwprFiLFNyhMQsWJWML8X9l3kl3BYsSehJAxQ+K4LxYrQ6SkRLcL1YqiGrVixYiY//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6" descr="data:image/jpeg;base64,/9j/4AAQSkZJRgABAQAAAQABAAD/2wCEAAkGBhQSERUUExQWFBUWGBkZGBgYGBUVFxcWFxUXGBcYGBQXHCYeFxwjGhQVHy8gIycpLCwsFR4xNTAqNSYrLCkBCQoKDgwOFw8PGCkfHBwpLCkpKSkpKSkpKSkpKSwpKSkpKSksKSkpKSkpKSksKSksLCkpKSwpKSwsLCkpKSksKf/AABEIAMEBBgMBIgACEQEDEQH/xAAcAAACAgMBAQAAAAAAAAAAAAAEBQMGAAIHAQj/xABJEAABAwIEAwUEBwQGCQUBAAABAAIRAyEEBRIxQVFhBhMicZGBobHBByMyQlLR8BUzkvEUYnJzguEWNENTk6Kys9JElMLD0xf/xAAZAQADAQEBAAAAAAAAAAAAAAABAgMABAX/xAAmEQACAgMAAgEEAgMAAAAAAAAAAQIRAyExEkFRIjJxgRNhBCPw/9oADAMBAAIRAxEAPwCF6ExuyJqOuoMQuEoKMhofXPM7McI5y0/NvvTmth/C0REAW5WuEBldAa6n49Jg8ACIMj/ErC6mJ8X6K68ZKYhxNLwGeRQ1LC+EJvj6AAMXHraVvh8FYLdn+hfQjdlHeWR/YCk4AufRDSbB/FwkcDcCycmiGtJ5An0Clwbrj2JMroeGy59kDFc3+6bczI257FOcEycdiv7vD/8A3qv9m8vbW7xrxI0jmCL8CLg9QswDq+HxeJFL64NbQltR5Do0v0gVYO0n7QvO6EH9KC+loxuUBx1NJY8ffaYdAMwT94dDIQuVZk6mw96PCHVPrBtaq8eJou3jcSERgO0NKq40/EyqN6bxpd5t4PHVpKkyyiDTP95V/wC/UVPwYlrVQ51EgggucQRcEd264PFb4vwtc8fdaTHAxf14T1STMMM6niaHdHTrc4EfcIbScfszAO9xCLxWbAU3CoNDi14G5aSGmwdG55GDvvx1gGdOvwgg9fkeK0y9gFMAcJHoSFvVphzb/wCe3A7goDKKulhbJMOeJJJNqjhcm52RujDQlQvK2NRLM/zhmFw9WvUs2m0u8zwHmTZKwijtr2uw+Bok1nHU8ENY2C51je5EC264vj/pTknuqNrRqN+M7Kp9p+0VTG4h9ao4kuNhNmjg1vIITDYQ7na/8veg4p9NZcsF9JUuipSgE7jh7CrxkuZ08QzXTdqGx6GAYPquK4lw2ATXstnpw1UOEcjabTeAleNegpncsO1H0gleUYxtWm2owy1wkfkQm1IKYzJWhShaNC3CIDdikC0C2JRMbLC5eSvJWMbErVeytCUTHoWLR7liYBzBxQ9UptUwUmNjeeQvsluJoGYEGfkf8wouLQ1oHoUCNT9m+Fs8Z7xhI9rVYatJJcMxpaASXA1act5eMAes+5WHSunHwlMUY6iA24kEge/ojcO3wjyHwUeaGA2PxefAoqmyw8h8Fk/9j/Avo8eyWnyKhwrUS+zSeQQ2D3Us3UPjLp2HcO8qAm+kfFHZHfMMdPLDf9p5SPs/lLa5cHC7WgtIJa5pmJa5t2nqFDlYxWHxeKNEtrNHc6xWc7vHfVktAqgQIkjxDkjB/SgvpdcwyWnVbpc0ETMEfDkd7hJsrNehT+qiqzvKkMdYtaKrxDKnHb7/ADN0Xh+2VE+GsHYZ5sBWAaHGw8FQHQ655z0R2QtHcN2IJeRxkOqvI+Kel6MKcTndOpi8K27Xh9QFrwWkTRdFzZw6glNs+pA0KvSm8/8AKUvznKmVa9Brmhw1PMESP3Zjfa4Hohc4wtejh6oY8vaWVJbULnQ0tMlj/tN3mDqHkg30wyotfSptNM6m6GkMdttfS7ce23khsnxupruHjqWMSPrXWtZE5RnNN9OmwksqFghj4a50NF23h46glJ8nf+95itWHpVcpyGRYW1Vx76fM9f8AU4YSGEGo648RmACN7XN+a6qyouTfTF2edUrMqt2cDx4tibe0c0yZqOR4alJTynhCGixt8bcvL3Jvk2RsY2XXKPNJtw0b/FZ5CixP2UKuwaioQL2VuzDspru0wfJV5uVVG1gxwgg/ojomUlQjxtM6V9FleowPoPaWgjvGzOxgH4i3mulU1zD6O8O/vy4gtHi8idj7/gF06mo3bGlHxdErVIowpAmENgVtK0BXupExuStYXhK8DkaMbStSvC5aYyppouI329SB800Y26MtuiNrqlQkUma43Ow8pKxWDJqLadBgkXEk2El11itSWqC51o5m0yBflJ4g735bzCX5hTgEtBJAJtx8vRMngQTuLjyPLlPD29EBi6re7McnGR0ifkPapPhMX5Y4yzS2fH4+NtNQ6oO27PRWEKv5RX8VOBAIcD1hg/M+isATQ4LMCzAXb7T6Ao2mywQmM3HkffA+MI9oSw3kl+hXxA2Opg0ng28JQeGddHZhTmm7h9n3OCFwdEnhbmpZuopj4XTsK3xVD0A96aZFTBxONt9+kPSgz81WMrwQ0OJqupOBGkseWu4zbZw2sQQjMlxdag6qTUp1dbmnVUcabjDGtk6Wu4CNuAPGzwdJIdplnx+WMcNJaCN4IBETyPmqjkOS1mYdlTDVX0nOnwnx0z43RNJ1hsLthW6nmzHgS5oPLUOfA2lb5JT00GNO7QAeNx5Jmkxdoq1XtS+niKAxNKIc4d5TlzSe6dP1ca2+V4g3TvH5pSxGErOova8d0/Y3HgduDdvtQud0A7F4SR/tnT/7et+Sj7RdmaZa6oB49DhrEteBpiNTTJB5Jd7MMP2Yx+HpyAfAzcTfQL9Cqv2cbobUaNm1qw3naoeJ3TXK8yxFPD0g8CsCxhme7eGlo6aXxz8KT9n6wPf2InEVTfeC6b+qnOnwdD9tVAdo8vOIwz6YMOiW/wBptwPbEdPYiNa9FRBBOLOBBLXSCCQehG6jbmrGGANR62CtP0i9li1tTFUXO1Fw1MIECbFwPC8WjjuqgcibUpio4GYvE78UKOhSbWhhlOPdXe6Pst35TyCMxtBpIMDUOPFBZa5tNgayw/W6K74EpZFlH5HnZSppqgONi06bAXJEzG/FXdi5tgMV9Y0Dhf3iF0DCYglrZ9qEZfJz5Ytuw4FbShXY1g4yvP2gFWyHiw0FeSoKWIDrg+zipQmW+CvRtqXoQVfM6bd6jelwb7Rbqim1JCYCdm8qHEN1Me2YO4txnj6KQqTCDxO6gfNPDproV5V2yp0W93WbDhtMAx5mx9ixEYjAtd9poMcxPErFdtD+UXtoq1V0NnjBvYjzMbDf/JJczrfV8fFMxfnvPO3Dl5ppiKkNvyJ23Bn7vrbkk+OLtJg8JIMyRIvPMfPoudkzfKcP46UmNLXuA5l2iJ/wvPon4SjLaI1tOqSxjh5guHw0+9Nk8OCy6CYo+MD9RITNqWVD9aPIfFTY/G6G9Tt06qcWlKT/AO4BRbpIkxNcHw9b+xbUX8P5JNQqpthbAkqVubs71BQQxZRJ6KRmH6pVWzfTYEIGpn5HFBhH9d4HFb4PMnNNnke2FVjms8ZWv7U5FI3Q3jaLxi84f3lF0tqGnUL4mC76uoyA42B+sJvyR+P7Z0DSf3urD2I+tGlp4CHtJab8JXO25jESfinmcUm5hgRTbAqNcHOMEghhkF19jt5k2TRm3pkMmOuB+C+krCCmygwPqd1TaKj2tDmCBFnH7QsbgRZA5T2gwrqlTRiKRNR5c1urS6CG2LTF7HZJ6mUUqNOpojvKgeX6QG02/YGlrAPCAGTx481XslyGhTNCqBd+GxT3gmRrpuDWRyPiVXFNWSXaOqtxIIkEHqLhbtqKuZFOljZPx4SrJSoAb28yPgpwTkhpadGtegKjHMcJa4EEdCI/XkuV9pMnrYYFviNKZ1NnYzvGxXYhDabjBMAkxYWBKBpUmuMfaNp/COh5ppQDCbRw9uYSfC0tH9axMcQApzjo4Hy4noAuj9s+yFGo01KDW0qjWxLWta1wndzQNxJuqxk/ZxrHBzjrdzPD+yOCSUTqjPQd2VyY/vau5ghv4RwHnzVqe+1kJRsICl7xARuyJ7VGaxW9WqlrsaC4t4j4I2agw4si4JHCxj3ryh2ofQLjVIdSnwxOsW2Go324lAuqKCq0OBa4SDuFk2nfoDhaZaWZng9DagNIBwOmw1b3tEzqt5plhj4VzHC4IUn6QRLiYmYjSSXmDs1oPg+84ibCF0jLagNNp5gG9jtxHBdDae0cih4aYXKlwkar8vmoCpKD4e1GPTMnqi5gcT8ViysfEf1wCxVFOd4pki9+F4JIjjz3nggsxbDd4PluDA347yeq0f2ipOP32kEEF1N0eXhB2J4+aEzCsHDU18jZoteCCXHzhQb0MH5JSaaj3A3DQI/quc50+5OgkHZx4Lqg4gU59D+afKsOE5dBngd8OcCPfw9ErznFzUjgAmOIrhjy532Q2Zt09vBVXEY3X4ttUn8vcud7T/JbD9yD6eMhEVM3IEKujEgLR+OuOKCR1OSGtfMt0BiscYSrF42CULXzPV6JvElLINKGZHUJ/XJH/wBL4qq4bFT5pph8TISyQYSYzbjSTurF2fzeoynVpsbq7wCR0EyQSCARMhVBgMqwZNjtNVoEkCZA4kwPS/oFErLaDcI4U3Vi+pWHesILarA5rXFoaHB7BwaLNgBQ4bDd0KbqwFSnS78aqLg86K0EQwFrtxBCstKux4JaZgwehG4IQ1fK6TjdjT7Lp/No5Wl027MYwP0OaHNBJgOBaeI436q3UHtdsCTfgTsb39iqWEJZBbYjZF9454h73OHIn5D4e5GE6RnssmKfDSNbZI8LdQk8BABuh21hTZA34nmUqwlFrdgABflAQ+KzDUbJvKx4R0HPxuu3OyErYPSbLbA80JmOaG8JZOyiQXSao8RVhV+hnlRph0RzU1XNA5Cx6PcXjSEmr5hpqNdO8tI87j3j3o51aUrzWg0tNodwPXgh7Dwd0sVK9e9VjKc21WO4sfNP6VXUEWgkwpNcRq4GbRPWD5SugZbh2d2z6xoBAgSTvsJN5XP2KXAFra9MuEBz2BxHDxNgn+EAnkjjaTpkcsb2joFYaXEbxx5qCqXWLTpI4wD7iiMYRrMEEW2IPwU1GmNIOnUT+ua6Et6OZsWt7ySTUJJ6NA9kCfesTU0jyaPRYn8X8inHnmyCq3RLyhqz7FccSg47NU2/WuB8WprSOgbI+KetSLsvSApvdN3PM9NIEfFPGldseEJdKt2vzIA92Tvcjna3x9yrBzDhsITnt23Z0QQ4iY3EDjxVNY/hxMKEUnf5Kp0g2pi7qCpizFuCFrON+BUJqxZPRrCX4glQl8Hmo2vlSYfDOqP0sEk8PLrwQCtm9G3qjqGJA4qEZc4HxRysZhF4aiAbKcmisYtMMZiSNmuM+wepU2Fr1GPY+ADqkAnoRe1xfa3mtKdSEQ6oCQ4jaenJT9l2tWWzss9zmVnOjxVjECNmtG0njb2J2Ddc7p9pX0m6GOsNrgke0ozD/SAWECo3vBAOtngIJ3Gl28G0iNkXFnLZcGm6KotJ2BMb228+SDygtrt7xjop76iD6RxM8EbVz2m0d22NI3ncnmSkX9jKLYt7QVHhrXMJ0gw4DqLEnpHvUeXv1RxRFfPsO4Fri0ggh0GLLzLnsAhpkcD0WZeKpUMastbZKarNW6aOrqF1ToiYruJwZCDc0jirFiao4hLqjA77qDCKnYiOKAxmMtuneIwjQNvmq7j6Q/QWQXwgweHuX7E7H9bp9luOkX3CXupik4NDw7wtkjYEtGpu5uCSOsLXUQQ4e3qE1klLZa6daQtpSPDY9NaVWQg0VLH2PkCozgHAjyI/MK20angnkVRsgx2irpP37e0XHz9VbmYrwxfnuujE/k5MkaYUCD+j+a9S8mfxev8AksXR5ojTOWPN0JiXwFo7MKf+8Z/G380NiMaw2D2k9HAnfkCuJJlS19l6UUNU/be4+UHR/wDBOgkXZQn+jNn8T/8AqN/enQK7Fw55dEecZUcTTqMEapJaTzkD5LmtdhpuLHjS5p2O4/Nddy8DU4jckzvwcY8vYqz2lwLMRjDQcBTfolro8TiWggHnxUMS1+2VVs5/VrnnPmEMX3THNMmqUHFrxbg7gfIoHuSqGPGlOsmraGVCNzpHsvP66JdSwxTPCs0i3tUpMtjVOzynWiq5mwJnzMIprbrG0m3Ii/Pmt6bVJl2iQK39huxjMc6p3jnNp0w2dJGouJMC7SIhrvcqnSZK6F9HuMLKNSRDddjtqhtw6I1AdfxFNBXIXI6iS519FWFioadVzdDXHQWU5cWgu0ipaJsJiyQZWzDbdxTFJpkks1vqH8Bc+SAIuRG8dVZu0OcxI+64GDMdDbhv7wqFj8e6k2w1gSXRJiYuAdv8+irkVL6Tnxveyw4jNm6BTpANY2zWtsADyHVJKmHc82MeaQVs/IMaYME8zOmRYezyQ1btC+DpmRvJgenmoLGzo84od43Ka7msZfS1wJLXM2FiQzSPFB4uvCIyfMKlNzKVQOaS6L8jPEeSiyDBYqp4qrdFIjcuc0m0ghszy358UXXwp74NY7WRLoJJIAmIN/L2LSfyNDfC1tb1WSUto0XkW1OOnYCAHdXHfflwUww1Xgwn7IMkhu3iIJAnp5qP8i9D+BJVMqKAF67DPmwIAnfTe/GenVa08vM3edMkgG5ggy0nc3vul82/RqS9gOOruiGtv+vzQeS5dGKZ34Dw43YQYuIBkbwSLJ4zKmDjfmLmIAguNz9ht91jqDWkEcNrm1+CMZSvmgSSaotFPs5hgf3NOeHhHzsuV14D3AXGpwB2kSYMcLQnnaXt9XoBrWtbpc0jXBLtQsb6hBgg7Kj087vZrnHzk2uefmuqS8lo5F9L2OGUvEIsD7irFg2wN781SKPaKSBpgSLztfyVvo1SQEKaWzog7C31S0ggwQZBHRXfBYsVGNeOI9DxHrKoFRyDxvbGvhWtZSDIMmSCTMjrtshDtC5Vqzqz8W38TfVerjH/APSMZ+Kn/wAMLFejmooZRuSMmuzpJ9AUEUwyF0VgejvgmAdWyD/VqVo8N/PU6U+wWWvqXAhsxJ29nP2JZ2IwnfMpD7sEny1Gyv8ASaNUCwaIATrhNx2wbBYWnQplrG+J32nHck9eXTgqf207LOxLRUpmK9K7HC2oTOl3Ijgep5q9VsMhTRhUjFVQU2naOZZRmzMWO5rt01xIcCIDiN4/C7ovcf2Ga8TTaARw2n8irT2l7F08VL2/V17Q8T4tNwHDjeL7iEsy/PatCo2hj2FjjAZiBdjuEPdYdNVvIbrNemU7uJTMX2Yqt2ZMcNj7OaU/0YjgQRwMg+i7dVwwdYgXuCNvYUjzjs9TrfaADhs781CeKh45KOX02X/W6Y5bllSs7TTaXHf2cz6hGYrs6WviQPxatgOcjeFZOzVam1p7pj2hstc54Ac8yCHaeHGBwjjuoqDb2UeRVo9ofR9obNWpJiYZYTx8R3RFHEdywUgNLRYjfjMzxndeYzOaoa0Fx08NpB235II6qt5B8Ub3mJv7ITWo8JbfTTFVHVCQBqBMX5HqqxiezGOe9ztAa0mze8YIHAW4xvzVxwuGbpcJduQ7S57QfYCOaz9kUY0lmpvJznPH/MTCVToEkmUgdjMRILm0qZ21GsZcCIgAW28lYOzWRUqRl8Va0mCbtbJk6eskmd7ppjabGMsxgOzfCLeVuSVsfF+KSeRvRXHBdGmcMJH1jtLT91puf8XrYJdlx0OMt0GYi06R9nyst2ZoGglwmp93bw/kgcBSc6rU1uuSDbYW2U106LLNRzHqpv6Yk2AwWnVqdqva0WRlSoAmsWiWtikI7FKCrWlQB6UNBxxaHrV53UNSsBuUC/El0xYc+Cxhd2jb3lF39TxD2WPuJVOZUI2JHlbcQfcSrVm+Jboc0mA7wyZ3PldO8k+hWriKbKoxVHQ8E+FtVxsSLBwbNx04rox8OfJVnOg5X7K8TrptPMJhV+iqjhqmis7FYgkSP6PQOkTzcdUmxsOkoevlrcO4MYzENZEgYimaT9yDAgAjqEZcDieyd2yGd2YdjfC2qymWX8c+KbWjlA9QiOCLyDA161fRh67sO/S4l7W6paIJaWyJBMHfgFKP3Irk+1lbb9GWNJOllNwHHvGgG/MwsXaMDkFVtNgrVnVngQXgMbq5EhwJmI4wsXScR8tFMMk/eH+yfi1Lym3ZrCmpXDR963qRPwWCdo+jihGHgy0ltvIucR7iE6pVn0nnVe+6UYDENoPp6J0BoaZ5AQJVrdTbVbb1VY8FZvTzJp3spe8YdiEu/ZxG+yJpZYOZVBQjuQeIUOMyttVhY5rXtcILTcEciFPTwnIounThYJRquU4jBD6pj62H40h46lP+6/E0D7nQxyTAPbUbyPIiCP8ACbhWxzZ3CCxWWgif5+qmxrspmZ5dqb/WbcHn0Sn9pAF0yXF0Ho7r5XV1xeEizhY7FU7PMq0Vg6PC6/QPEC/Uj/pKhNUMgWjQLnGbtkm/UyptTAWtbpBDwSARMkG5G/3h6qTX4Ugy/JYxbsRJkg24SREz5AKGvYxaqtEtANodMXB2sZG4UE9VBSpwSZ3W5clswuzZ2pzW8pJ9th8EvrVS0QPVPP2XVd4tEz1G3ql2ZUNAhzS08PnBSNO9o6YNJdFRdJJFzcmeAHFB5fjC2o48ym+EYO5qdZBNvJH9neyNKrhnvOp1QvIbBgANA2A3ubyqRVgcq2QUswtuvamOCS5thX4eLFwMjgNo/NS5Rhn4gS2RwNr3242TfxyB/IgupjQhamPPDdWnK+w4N6s+Ux8Fb8s7P0qYGhjWxsQBP8W/vVY/479k5Z0uHNsF2er1iD3bjxv4W+rt06Z2DqH948BsbMBJ8pcIA6wuhNDG2iTyXlbFRYC5t7eXVWWCKJvNJlKwXZBtNrjolwEtmC4uGwk7EpThvpMDBoFSqwCRpAom8kn7dMncniuhYqvJDGwSftHlPXnwXJ+1mUU2Yt8UzD4f4QIGqZt5ifakyJLSWhVtljZ9KY/39X+DDf8A5pbn/apmM0eNz3MJiRSb4XAah9W0TcN35KtNyqkTGl/8JhTsyunTOppv5FS/RSOmMmGy3yvMjh67amvRE3Gk2LSNnAg78QtKRsgcyohzCCYHPaPak9nTLcS8s+kIH/1B/wCHh/8AwWLmFLKGO2qt/iH5rFa18HF4v5Kerr9F+BDsQ6odqYH8Tpj3BypS7D9FeVNGE1x4qjiT5Aw34e9OjFoxmHDm2C0y7HvpGDJamwwdlpRw41aSPJWQljDC54072TGniGnZLaeFBEECFE7LHt+w4+Uo0Aed6tkg/pdRtnAojD5peDstRh3TeDsV7b2pfUriPDY9FrSxQmH3QowcdZOwj2FLc0ySnUB1tAJ+8LGRMdDujGYkfdKWZwHvIANgNtUfFTlwZFNx+AdRdpdccDuCPzQoeB8PVN8xou0OmDEGxDiL9Oir9c2H9pv/AFtXFJUyqCda2pXcB1Q+pMMrwbnHXpcWjiGkiduCEFckjMsNBkNHklOfkaSDG3GPmnQIAINjtHsVZ7RVZMTxXoTpRJR6VDNcWWYcRALp2mIk878vVXP6Pxow9PXBNSXtPGHWAJHlKpGftmkLbQDEwBEHe8SFdshpOp4WgxwBim0gixGoahDuO/qubEk2XycHuOy6m43a1wkWIBE+RXmGwtNn2WNbPINb8Ao8PjdfhNncuov+aIqxEruTRzsmqYsM4S47fz2HmpqVV7hEx+J+wFxZk/FJMGe8qvebwQ0TcAgAmP1um4paheXDkbN9OKzASHFtA00xMcdm9b7n2LQVOVz+KIjkGjkti8Da/QWHtIUD6x/l8ggEnc3SydvzKpfa+jqfTeBaC30M7e0qyVnAXefJs3JtaEgzt5dpJ5n2WsB5KGXg8RFTpFS4gfVlFMAQuMrSdPAfFQsrFWwHVAQzaup7RzP80ZX2Q2BYBUaevxCUvLSGbcGz8I9FiNbTWK1nGcbo4dziAASSYHUnZdryui/DsY1g8LWtHoAD71UMgwDTWbb7N/Tb3rpOFZLAfNNB3szJcFngdY7ot1cO2N0ixGD8UhE0DpCuhRzSxendFtzJo3MeaSsxLTuI6rbuh/aaiKWBmJY7iCtzhGRNlXRgBvTcfJSMxrhY8FjDE4Ut2K20zuoGY4lSHECFjEtRzWNLuSVUcpqVjqqEsadhxhT1cTexnoiWY4ndTkrGQLicja0fVzI5ndUzMKBZUc0gtgzBtaZCvZrg7lR4nKaFcBr+AMOD4cCYgBvFc04WOnRR8Dh+8eGzA4nkF0rL6YY0BuwEDyCq3+iz6L/C7W10QYggTsWzvZP8PUIEXBA8inxQ8UCTsYV3gg2aehVF7YZY1p1NJE2LTcXsIEdOMq5skxy/RKp3bd57uo2JuC3Yb7CT7fRNk+00PuRTKlRrh4R4SBbzHUBXDJCO5phrS0BgABnbmCdwTJVJq09A0/hty26IvKO1D6di3vOAlxEAbCIKhil4yKSTZdquHdZwgOGxkj2EeSV4nPBSkOkdD8kH/pkf9wB5PP8A4pLnHaGrVBEta3k0QfIvJJ4cIXU8kaFWORectoPFFsN0g+KxG7iXHxTBuSjadIRLifJ2o+5u6VZJjGVabajHaSQNWk7OtLXN+fFNiH/iB/wtI9RCqnaJPRMKzeduWkj3QoXVj91sdT+S2E8Y/hP/AJQvQ8xc/Bvwv70TIFr0vCdXmTxtyCTZoyaZI4EH5fNN8TZpPGD/ADS7MaBFJw/qg8r7x7lDJwZCcVIBJ4X9Egp4s97BO4LvUpvUd4HDm0j1EBJG4TSzW4Q5zoE/hDTsP7XwC5johoMrV0EcTBHn8wga2NNxxUeHJqVGNHFwHpuVqKN6L40rFoHLE5yiTsU7WXviwho+J+SvmV4sSGngSqv2Gy6MOObiXeuyeYrAuadY4K0FSEYxx9LS62xUDQp6eJFanH3gh2scOCqCzePYvWYaoLsII5LUglb0XkHiiAkbUIHFp5cFt3hO69r4qeCHNRYwQ16x+IQjq8KB2L6rBQw/pC1djUqqY1DuzSOBKnJjJDl2LPAKbB4SpIe6WgERPE9Eko9qHt2pj2iUXh+1epwNYOMbRYD2KDkg0XFznd2HO+1J991pSqh0Tb3g9J4JHW7T94NQGljGkAHiTxXuRYtz2S7i4z5WiEVLZmix93Enh8PaqD22zJtUtFPxbAjhMmCPVF5lnDiTRe+JJAcLB8cI3B281Scbi9Nolwm2945HfZLmn6Gxx2D4h1t5sOnDkEtw2K8ZC9xznOJAs0GJ5whaNGL7fNcyZWtj7VIQ2I2KyhVkLysbK1lDXJsyfRdqYYIseIcAZhw4hXfL+3DP9o19Mncs8Teh5j0PmVz/AA32ij2J1Nx4TcUzo3+lGF3OJHkTHrZeHtNhI/1il/GFzp7UFWoDknedi/xI6NX7SYQDU6tTOkzDSXEkdEhx3benWJ0OADvxEBw6RMBUnEthpjklTsPMm36AU3lcv6N4JHSMPVkWv70n7QY8uc2mxpLhyBJv/IKmUq72HwucPIkIpnafEM2qO8nQ4e9BRNaQ2wuBrVDApuEm7nAtAtxJCsuVZOKIkw5/PkOTZ/RVTw/b6sD4mscPIt94KZs7esMaqbhzhwPxhGmK5WWmViRUe1+GcLvLejmn5SsWpgLX2Q/cs8h8FZMX9g+SxYuiJNifLf3hTZ26xYqCmnFeNWLETENX7Si4LFiBgevsglixBjIhqqILFijIZG6hqrFihIcN/wBj7QnvZ/8Adjz+SxYtHoCuZ9++f/eN+BVWzz99W8vyWLEuT0PAHxXzC8r/AC+SxYuaXUVR7htlI/Yr1YuoIHR+0UwprFiLFNyhMQsWJWML8X9l3kl3BYsSehJAxQ+K4LxYrQ6SkRLcL1YqiGrVixYiY//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8" descr="data:image/jpeg;base64,/9j/4AAQSkZJRgABAQAAAQABAAD/2wCEAAkGBhQSERUUExQWFBUWGBkZGBgYGBUVFxcWFxUXGBcYGBQXHCYeFxwjGhQVHy8gIycpLCwsFR4xNTAqNSYrLCkBCQoKDgwOFw8PGCkfHBwpLCkpKSkpKSkpKSkpKSwpKSkpKSksKSkpKSkpKSksKSksLCkpKSwpKSwsLCkpKSksKf/AABEIAMEBBgMBIgACEQEDEQH/xAAcAAACAgMBAQAAAAAAAAAAAAAEBQMGAAIHAQj/xABJEAABAwIEAwUEBwQGCQUBAAABAAIRAyEEBRIxQVFhBhMicZGBobHBByMyQlLR8BUzkvEUYnJzguEWNENTk6Kys9JElMLD0xf/xAAZAQADAQEBAAAAAAAAAAAAAAABAgMABAX/xAAmEQACAgMAAgEEAgMAAAAAAAAAAQIRAyExEkFRIjJxgRNhBCPw/9oADAMBAAIRAxEAPwCF6ExuyJqOuoMQuEoKMhofXPM7McI5y0/NvvTmth/C0REAW5WuEBldAa6n49Jg8ACIMj/ErC6mJ8X6K68ZKYhxNLwGeRQ1LC+EJvj6AAMXHraVvh8FYLdn+hfQjdlHeWR/YCk4AufRDSbB/FwkcDcCycmiGtJ5An0Clwbrj2JMroeGy59kDFc3+6bczI257FOcEycdiv7vD/8A3qv9m8vbW7xrxI0jmCL8CLg9QswDq+HxeJFL64NbQltR5Do0v0gVYO0n7QvO6EH9KC+loxuUBx1NJY8ffaYdAMwT94dDIQuVZk6mw96PCHVPrBtaq8eJou3jcSERgO0NKq40/EyqN6bxpd5t4PHVpKkyyiDTP95V/wC/UVPwYlrVQ51EgggucQRcEd264PFb4vwtc8fdaTHAxf14T1STMMM6niaHdHTrc4EfcIbScfszAO9xCLxWbAU3CoNDi14G5aSGmwdG55GDvvx1gGdOvwgg9fkeK0y9gFMAcJHoSFvVphzb/wCe3A7goDKKulhbJMOeJJJNqjhcm52RujDQlQvK2NRLM/zhmFw9WvUs2m0u8zwHmTZKwijtr2uw+Bok1nHU8ENY2C51je5EC264vj/pTknuqNrRqN+M7Kp9p+0VTG4h9ao4kuNhNmjg1vIITDYQ7na/8veg4p9NZcsF9JUuipSgE7jh7CrxkuZ08QzXTdqGx6GAYPquK4lw2ATXstnpw1UOEcjabTeAleNegpncsO1H0gleUYxtWm2owy1wkfkQm1IKYzJWhShaNC3CIDdikC0C2JRMbLC5eSvJWMbErVeytCUTHoWLR7liYBzBxQ9UptUwUmNjeeQvsluJoGYEGfkf8wouLQ1oHoUCNT9m+Fs8Z7xhI9rVYatJJcMxpaASXA1act5eMAes+5WHSunHwlMUY6iA24kEge/ojcO3wjyHwUeaGA2PxefAoqmyw8h8Fk/9j/Avo8eyWnyKhwrUS+zSeQQ2D3Us3UPjLp2HcO8qAm+kfFHZHfMMdPLDf9p5SPs/lLa5cHC7WgtIJa5pmJa5t2nqFDlYxWHxeKNEtrNHc6xWc7vHfVktAqgQIkjxDkjB/SgvpdcwyWnVbpc0ETMEfDkd7hJsrNehT+qiqzvKkMdYtaKrxDKnHb7/ADN0Xh+2VE+GsHYZ5sBWAaHGw8FQHQ655z0R2QtHcN2IJeRxkOqvI+Kel6MKcTndOpi8K27Xh9QFrwWkTRdFzZw6glNs+pA0KvSm8/8AKUvznKmVa9Brmhw1PMESP3Zjfa4Hohc4wtejh6oY8vaWVJbULnQ0tMlj/tN3mDqHkg30wyotfSptNM6m6GkMdttfS7ce23khsnxupruHjqWMSPrXWtZE5RnNN9OmwksqFghj4a50NF23h46glJ8nf+95itWHpVcpyGRYW1Vx76fM9f8AU4YSGEGo648RmACN7XN+a6qyouTfTF2edUrMqt2cDx4tibe0c0yZqOR4alJTynhCGixt8bcvL3Jvk2RsY2XXKPNJtw0b/FZ5CixP2UKuwaioQL2VuzDspru0wfJV5uVVG1gxwgg/ojomUlQjxtM6V9FleowPoPaWgjvGzOxgH4i3mulU1zD6O8O/vy4gtHi8idj7/gF06mo3bGlHxdErVIowpAmENgVtK0BXupExuStYXhK8DkaMbStSvC5aYyppouI329SB800Y26MtuiNrqlQkUma43Ow8pKxWDJqLadBgkXEk2El11itSWqC51o5m0yBflJ4g735bzCX5hTgEtBJAJtx8vRMngQTuLjyPLlPD29EBi6re7McnGR0ifkPapPhMX5Y4yzS2fH4+NtNQ6oO27PRWEKv5RX8VOBAIcD1hg/M+isATQ4LMCzAXb7T6Ao2mywQmM3HkffA+MI9oSw3kl+hXxA2Opg0ng28JQeGddHZhTmm7h9n3OCFwdEnhbmpZuopj4XTsK3xVD0A96aZFTBxONt9+kPSgz81WMrwQ0OJqupOBGkseWu4zbZw2sQQjMlxdag6qTUp1dbmnVUcabjDGtk6Wu4CNuAPGzwdJIdplnx+WMcNJaCN4IBETyPmqjkOS1mYdlTDVX0nOnwnx0z43RNJ1hsLthW6nmzHgS5oPLUOfA2lb5JT00GNO7QAeNx5Jmkxdoq1XtS+niKAxNKIc4d5TlzSe6dP1ca2+V4g3TvH5pSxGErOova8d0/Y3HgduDdvtQud0A7F4SR/tnT/7et+Sj7RdmaZa6oB49DhrEteBpiNTTJB5Jd7MMP2Yx+HpyAfAzcTfQL9Cqv2cbobUaNm1qw3naoeJ3TXK8yxFPD0g8CsCxhme7eGlo6aXxz8KT9n6wPf2InEVTfeC6b+qnOnwdD9tVAdo8vOIwz6YMOiW/wBptwPbEdPYiNa9FRBBOLOBBLXSCCQehG6jbmrGGANR62CtP0i9li1tTFUXO1Fw1MIECbFwPC8WjjuqgcibUpio4GYvE78UKOhSbWhhlOPdXe6Pst35TyCMxtBpIMDUOPFBZa5tNgayw/W6K74EpZFlH5HnZSppqgONi06bAXJEzG/FXdi5tgMV9Y0Dhf3iF0DCYglrZ9qEZfJz5Ytuw4FbShXY1g4yvP2gFWyHiw0FeSoKWIDrg+zipQmW+CvRtqXoQVfM6bd6jelwb7Rbqim1JCYCdm8qHEN1Me2YO4txnj6KQqTCDxO6gfNPDproV5V2yp0W93WbDhtMAx5mx9ixEYjAtd9poMcxPErFdtD+UXtoq1V0NnjBvYjzMbDf/JJczrfV8fFMxfnvPO3Dl5ppiKkNvyJ23Bn7vrbkk+OLtJg8JIMyRIvPMfPoudkzfKcP46UmNLXuA5l2iJ/wvPon4SjLaI1tOqSxjh5guHw0+9Nk8OCy6CYo+MD9RITNqWVD9aPIfFTY/G6G9Tt06qcWlKT/AO4BRbpIkxNcHw9b+xbUX8P5JNQqpthbAkqVubs71BQQxZRJ6KRmH6pVWzfTYEIGpn5HFBhH9d4HFb4PMnNNnke2FVjms8ZWv7U5FI3Q3jaLxi84f3lF0tqGnUL4mC76uoyA42B+sJvyR+P7Z0DSf3urD2I+tGlp4CHtJab8JXO25jESfinmcUm5hgRTbAqNcHOMEghhkF19jt5k2TRm3pkMmOuB+C+krCCmygwPqd1TaKj2tDmCBFnH7QsbgRZA5T2gwrqlTRiKRNR5c1urS6CG2LTF7HZJ6mUUqNOpojvKgeX6QG02/YGlrAPCAGTx481XslyGhTNCqBd+GxT3gmRrpuDWRyPiVXFNWSXaOqtxIIkEHqLhbtqKuZFOljZPx4SrJSoAb28yPgpwTkhpadGtegKjHMcJa4EEdCI/XkuV9pMnrYYFviNKZ1NnYzvGxXYhDabjBMAkxYWBKBpUmuMfaNp/COh5ppQDCbRw9uYSfC0tH9axMcQApzjo4Hy4noAuj9s+yFGo01KDW0qjWxLWta1wndzQNxJuqxk/ZxrHBzjrdzPD+yOCSUTqjPQd2VyY/vau5ghv4RwHnzVqe+1kJRsICl7xARuyJ7VGaxW9WqlrsaC4t4j4I2agw4si4JHCxj3ryh2ofQLjVIdSnwxOsW2Go324lAuqKCq0OBa4SDuFk2nfoDhaZaWZng9DagNIBwOmw1b3tEzqt5plhj4VzHC4IUn6QRLiYmYjSSXmDs1oPg+84ibCF0jLagNNp5gG9jtxHBdDae0cih4aYXKlwkar8vmoCpKD4e1GPTMnqi5gcT8ViysfEf1wCxVFOd4pki9+F4JIjjz3nggsxbDd4PluDA347yeq0f2ipOP32kEEF1N0eXhB2J4+aEzCsHDU18jZoteCCXHzhQb0MH5JSaaj3A3DQI/quc50+5OgkHZx4Lqg4gU59D+afKsOE5dBngd8OcCPfw9ErznFzUjgAmOIrhjy532Q2Zt09vBVXEY3X4ttUn8vcud7T/JbD9yD6eMhEVM3IEKujEgLR+OuOKCR1OSGtfMt0BiscYSrF42CULXzPV6JvElLINKGZHUJ/XJH/wBL4qq4bFT5pph8TISyQYSYzbjSTurF2fzeoynVpsbq7wCR0EyQSCARMhVBgMqwZNjtNVoEkCZA4kwPS/oFErLaDcI4U3Vi+pWHesILarA5rXFoaHB7BwaLNgBQ4bDd0KbqwFSnS78aqLg86K0EQwFrtxBCstKux4JaZgwehG4IQ1fK6TjdjT7Lp/No5Wl027MYwP0OaHNBJgOBaeI436q3UHtdsCTfgTsb39iqWEJZBbYjZF9454h73OHIn5D4e5GE6RnssmKfDSNbZI8LdQk8BABuh21hTZA34nmUqwlFrdgABflAQ+KzDUbJvKx4R0HPxuu3OyErYPSbLbA80JmOaG8JZOyiQXSao8RVhV+hnlRph0RzU1XNA5Cx6PcXjSEmr5hpqNdO8tI87j3j3o51aUrzWg0tNodwPXgh7Dwd0sVK9e9VjKc21WO4sfNP6VXUEWgkwpNcRq4GbRPWD5SugZbh2d2z6xoBAgSTvsJN5XP2KXAFra9MuEBz2BxHDxNgn+EAnkjjaTpkcsb2joFYaXEbxx5qCqXWLTpI4wD7iiMYRrMEEW2IPwU1GmNIOnUT+ua6Et6OZsWt7ySTUJJ6NA9kCfesTU0jyaPRYn8X8inHnmyCq3RLyhqz7FccSg47NU2/WuB8WprSOgbI+KetSLsvSApvdN3PM9NIEfFPGldseEJdKt2vzIA92Tvcjna3x9yrBzDhsITnt23Z0QQ4iY3EDjxVNY/hxMKEUnf5Kp0g2pi7qCpizFuCFrON+BUJqxZPRrCX4glQl8Hmo2vlSYfDOqP0sEk8PLrwQCtm9G3qjqGJA4qEZc4HxRysZhF4aiAbKcmisYtMMZiSNmuM+wepU2Fr1GPY+ADqkAnoRe1xfa3mtKdSEQ6oCQ4jaenJT9l2tWWzss9zmVnOjxVjECNmtG0njb2J2Ddc7p9pX0m6GOsNrgke0ozD/SAWECo3vBAOtngIJ3Gl28G0iNkXFnLZcGm6KotJ2BMb228+SDygtrt7xjop76iD6RxM8EbVz2m0d22NI3ncnmSkX9jKLYt7QVHhrXMJ0gw4DqLEnpHvUeXv1RxRFfPsO4Fri0ggh0GLLzLnsAhpkcD0WZeKpUMastbZKarNW6aOrqF1ToiYruJwZCDc0jirFiao4hLqjA77qDCKnYiOKAxmMtuneIwjQNvmq7j6Q/QWQXwgweHuX7E7H9bp9luOkX3CXupik4NDw7wtkjYEtGpu5uCSOsLXUQQ4e3qE1klLZa6daQtpSPDY9NaVWQg0VLH2PkCozgHAjyI/MK20angnkVRsgx2irpP37e0XHz9VbmYrwxfnuujE/k5MkaYUCD+j+a9S8mfxev8AksXR5ojTOWPN0JiXwFo7MKf+8Z/G380NiMaw2D2k9HAnfkCuJJlS19l6UUNU/be4+UHR/wDBOgkXZQn+jNn8T/8AqN/enQK7Fw55dEecZUcTTqMEapJaTzkD5LmtdhpuLHjS5p2O4/Nddy8DU4jckzvwcY8vYqz2lwLMRjDQcBTfolro8TiWggHnxUMS1+2VVs5/VrnnPmEMX3THNMmqUHFrxbg7gfIoHuSqGPGlOsmraGVCNzpHsvP66JdSwxTPCs0i3tUpMtjVOzynWiq5mwJnzMIprbrG0m3Ii/Pmt6bVJl2iQK39huxjMc6p3jnNp0w2dJGouJMC7SIhrvcqnSZK6F9HuMLKNSRDddjtqhtw6I1AdfxFNBXIXI6iS519FWFioadVzdDXHQWU5cWgu0ipaJsJiyQZWzDbdxTFJpkks1vqH8Bc+SAIuRG8dVZu0OcxI+64GDMdDbhv7wqFj8e6k2w1gSXRJiYuAdv8+irkVL6Tnxveyw4jNm6BTpANY2zWtsADyHVJKmHc82MeaQVs/IMaYME8zOmRYezyQ1btC+DpmRvJgenmoLGzo84od43Ka7msZfS1wJLXM2FiQzSPFB4uvCIyfMKlNzKVQOaS6L8jPEeSiyDBYqp4qrdFIjcuc0m0ghszy358UXXwp74NY7WRLoJJIAmIN/L2LSfyNDfC1tb1WSUto0XkW1OOnYCAHdXHfflwUww1Xgwn7IMkhu3iIJAnp5qP8i9D+BJVMqKAF67DPmwIAnfTe/GenVa08vM3edMkgG5ggy0nc3vul82/RqS9gOOruiGtv+vzQeS5dGKZ34Dw43YQYuIBkbwSLJ4zKmDjfmLmIAguNz9ht91jqDWkEcNrm1+CMZSvmgSSaotFPs5hgf3NOeHhHzsuV14D3AXGpwB2kSYMcLQnnaXt9XoBrWtbpc0jXBLtQsb6hBgg7Kj087vZrnHzk2uefmuqS8lo5F9L2OGUvEIsD7irFg2wN781SKPaKSBpgSLztfyVvo1SQEKaWzog7C31S0ggwQZBHRXfBYsVGNeOI9DxHrKoFRyDxvbGvhWtZSDIMmSCTMjrtshDtC5Vqzqz8W38TfVerjH/APSMZ+Kn/wAMLFejmooZRuSMmuzpJ9AUEUwyF0VgejvgmAdWyD/VqVo8N/PU6U+wWWvqXAhsxJ29nP2JZ2IwnfMpD7sEny1Gyv8ASaNUCwaIATrhNx2wbBYWnQplrG+J32nHck9eXTgqf207LOxLRUpmK9K7HC2oTOl3Ijgep5q9VsMhTRhUjFVQU2naOZZRmzMWO5rt01xIcCIDiN4/C7ovcf2Ga8TTaARw2n8irT2l7F08VL2/V17Q8T4tNwHDjeL7iEsy/PatCo2hj2FjjAZiBdjuEPdYdNVvIbrNemU7uJTMX2Yqt2ZMcNj7OaU/0YjgQRwMg+i7dVwwdYgXuCNvYUjzjs9TrfaADhs781CeKh45KOX02X/W6Y5bllSs7TTaXHf2cz6hGYrs6WviQPxatgOcjeFZOzVam1p7pj2hstc54Ac8yCHaeHGBwjjuoqDb2UeRVo9ofR9obNWpJiYZYTx8R3RFHEdywUgNLRYjfjMzxndeYzOaoa0Fx08NpB235II6qt5B8Ub3mJv7ITWo8JbfTTFVHVCQBqBMX5HqqxiezGOe9ztAa0mze8YIHAW4xvzVxwuGbpcJduQ7S57QfYCOaz9kUY0lmpvJznPH/MTCVToEkmUgdjMRILm0qZ21GsZcCIgAW28lYOzWRUqRl8Va0mCbtbJk6eskmd7ppjabGMsxgOzfCLeVuSVsfF+KSeRvRXHBdGmcMJH1jtLT91puf8XrYJdlx0OMt0GYi06R9nyst2ZoGglwmp93bw/kgcBSc6rU1uuSDbYW2U106LLNRzHqpv6Yk2AwWnVqdqva0WRlSoAmsWiWtikI7FKCrWlQB6UNBxxaHrV53UNSsBuUC/El0xYc+Cxhd2jb3lF39TxD2WPuJVOZUI2JHlbcQfcSrVm+Jboc0mA7wyZ3PldO8k+hWriKbKoxVHQ8E+FtVxsSLBwbNx04rox8OfJVnOg5X7K8TrptPMJhV+iqjhqmis7FYgkSP6PQOkTzcdUmxsOkoevlrcO4MYzENZEgYimaT9yDAgAjqEZcDieyd2yGd2YdjfC2qymWX8c+KbWjlA9QiOCLyDA161fRh67sO/S4l7W6paIJaWyJBMHfgFKP3Irk+1lbb9GWNJOllNwHHvGgG/MwsXaMDkFVtNgrVnVngQXgMbq5EhwJmI4wsXScR8tFMMk/eH+yfi1Lym3ZrCmpXDR963qRPwWCdo+jihGHgy0ltvIucR7iE6pVn0nnVe+6UYDENoPp6J0BoaZ5AQJVrdTbVbb1VY8FZvTzJp3spe8YdiEu/ZxG+yJpZYOZVBQjuQeIUOMyttVhY5rXtcILTcEciFPTwnIounThYJRquU4jBD6pj62H40h46lP+6/E0D7nQxyTAPbUbyPIiCP8ACbhWxzZ3CCxWWgif5+qmxrspmZ5dqb/WbcHn0Sn9pAF0yXF0Ho7r5XV1xeEizhY7FU7PMq0Vg6PC6/QPEC/Uj/pKhNUMgWjQLnGbtkm/UyptTAWtbpBDwSARMkG5G/3h6qTX4Ugy/JYxbsRJkg24SREz5AKGvYxaqtEtANodMXB2sZG4UE9VBSpwSZ3W5clswuzZ2pzW8pJ9th8EvrVS0QPVPP2XVd4tEz1G3ql2ZUNAhzS08PnBSNO9o6YNJdFRdJJFzcmeAHFB5fjC2o48ym+EYO5qdZBNvJH9neyNKrhnvOp1QvIbBgANA2A3ubyqRVgcq2QUswtuvamOCS5thX4eLFwMjgNo/NS5Rhn4gS2RwNr3242TfxyB/IgupjQhamPPDdWnK+w4N6s+Ux8Fb8s7P0qYGhjWxsQBP8W/vVY/479k5Z0uHNsF2er1iD3bjxv4W+rt06Z2DqH948BsbMBJ8pcIA6wuhNDG2iTyXlbFRYC5t7eXVWWCKJvNJlKwXZBtNrjolwEtmC4uGwk7EpThvpMDBoFSqwCRpAom8kn7dMncniuhYqvJDGwSftHlPXnwXJ+1mUU2Yt8UzD4f4QIGqZt5ifakyJLSWhVtljZ9KY/39X+DDf8A5pbn/apmM0eNz3MJiRSb4XAah9W0TcN35KtNyqkTGl/8JhTsyunTOppv5FS/RSOmMmGy3yvMjh67amvRE3Gk2LSNnAg78QtKRsgcyohzCCYHPaPak9nTLcS8s+kIH/1B/wCHh/8AwWLmFLKGO2qt/iH5rFa18HF4v5Kerr9F+BDsQ6odqYH8Tpj3BypS7D9FeVNGE1x4qjiT5Aw34e9OjFoxmHDm2C0y7HvpGDJamwwdlpRw41aSPJWQljDC54072TGniGnZLaeFBEECFE7LHt+w4+Uo0Aed6tkg/pdRtnAojD5peDstRh3TeDsV7b2pfUriPDY9FrSxQmH3QowcdZOwj2FLc0ySnUB1tAJ+8LGRMdDujGYkfdKWZwHvIANgNtUfFTlwZFNx+AdRdpdccDuCPzQoeB8PVN8xou0OmDEGxDiL9Oir9c2H9pv/AFtXFJUyqCda2pXcB1Q+pMMrwbnHXpcWjiGkiduCEFckjMsNBkNHklOfkaSDG3GPmnQIAINjtHsVZ7RVZMTxXoTpRJR6VDNcWWYcRALp2mIk878vVXP6Pxow9PXBNSXtPGHWAJHlKpGftmkLbQDEwBEHe8SFdshpOp4WgxwBim0gixGoahDuO/qubEk2XycHuOy6m43a1wkWIBE+RXmGwtNn2WNbPINb8Ao8PjdfhNncuov+aIqxEruTRzsmqYsM4S47fz2HmpqVV7hEx+J+wFxZk/FJMGe8qvebwQ0TcAgAmP1um4paheXDkbN9OKzASHFtA00xMcdm9b7n2LQVOVz+KIjkGjkti8Da/QWHtIUD6x/l8ggEnc3SydvzKpfa+jqfTeBaC30M7e0qyVnAXefJs3JtaEgzt5dpJ5n2WsB5KGXg8RFTpFS4gfVlFMAQuMrSdPAfFQsrFWwHVAQzaup7RzP80ZX2Q2BYBUaevxCUvLSGbcGz8I9FiNbTWK1nGcbo4dziAASSYHUnZdryui/DsY1g8LWtHoAD71UMgwDTWbb7N/Tb3rpOFZLAfNNB3szJcFngdY7ot1cO2N0ixGD8UhE0DpCuhRzSxendFtzJo3MeaSsxLTuI6rbuh/aaiKWBmJY7iCtzhGRNlXRgBvTcfJSMxrhY8FjDE4Ut2K20zuoGY4lSHECFjEtRzWNLuSVUcpqVjqqEsadhxhT1cTexnoiWY4ndTkrGQLicja0fVzI5ndUzMKBZUc0gtgzBtaZCvZrg7lR4nKaFcBr+AMOD4cCYgBvFc04WOnRR8Dh+8eGzA4nkF0rL6YY0BuwEDyCq3+iz6L/C7W10QYggTsWzvZP8PUIEXBA8inxQ8UCTsYV3gg2aehVF7YZY1p1NJE2LTcXsIEdOMq5skxy/RKp3bd57uo2JuC3Yb7CT7fRNk+00PuRTKlRrh4R4SBbzHUBXDJCO5phrS0BgABnbmCdwTJVJq09A0/hty26IvKO1D6di3vOAlxEAbCIKhil4yKSTZdquHdZwgOGxkj2EeSV4nPBSkOkdD8kH/pkf9wB5PP8A4pLnHaGrVBEta3k0QfIvJJ4cIXU8kaFWORectoPFFsN0g+KxG7iXHxTBuSjadIRLifJ2o+5u6VZJjGVabajHaSQNWk7OtLXN+fFNiH/iB/wtI9RCqnaJPRMKzeduWkj3QoXVj91sdT+S2E8Y/hP/AJQvQ8xc/Bvwv70TIFr0vCdXmTxtyCTZoyaZI4EH5fNN8TZpPGD/ADS7MaBFJw/qg8r7x7lDJwZCcVIBJ4X9Egp4s97BO4LvUpvUd4HDm0j1EBJG4TSzW4Q5zoE/hDTsP7XwC5johoMrV0EcTBHn8wga2NNxxUeHJqVGNHFwHpuVqKN6L40rFoHLE5yiTsU7WXviwho+J+SvmV4sSGngSqv2Gy6MOObiXeuyeYrAuadY4K0FSEYxx9LS62xUDQp6eJFanH3gh2scOCqCzePYvWYaoLsII5LUglb0XkHiiAkbUIHFp5cFt3hO69r4qeCHNRYwQ16x+IQjq8KB2L6rBQw/pC1djUqqY1DuzSOBKnJjJDl2LPAKbB4SpIe6WgERPE9Eko9qHt2pj2iUXh+1epwNYOMbRYD2KDkg0XFznd2HO+1J991pSqh0Tb3g9J4JHW7T94NQGljGkAHiTxXuRYtz2S7i4z5WiEVLZmix93Enh8PaqD22zJtUtFPxbAjhMmCPVF5lnDiTRe+JJAcLB8cI3B281Scbi9Nolwm2945HfZLmn6Gxx2D4h1t5sOnDkEtw2K8ZC9xznOJAs0GJ5whaNGL7fNcyZWtj7VIQ2I2KyhVkLysbK1lDXJsyfRdqYYIseIcAZhw4hXfL+3DP9o19Mncs8Teh5j0PmVz/AA32ij2J1Nx4TcUzo3+lGF3OJHkTHrZeHtNhI/1il/GFzp7UFWoDknedi/xI6NX7SYQDU6tTOkzDSXEkdEhx3benWJ0OADvxEBw6RMBUnEthpjklTsPMm36AU3lcv6N4JHSMPVkWv70n7QY8uc2mxpLhyBJv/IKmUq72HwucPIkIpnafEM2qO8nQ4e9BRNaQ2wuBrVDApuEm7nAtAtxJCsuVZOKIkw5/PkOTZ/RVTw/b6sD4mscPIt94KZs7esMaqbhzhwPxhGmK5WWmViRUe1+GcLvLejmn5SsWpgLX2Q/cs8h8FZMX9g+SxYuiJNifLf3hTZ26xYqCmnFeNWLETENX7Si4LFiBgevsglixBjIhqqILFijIZG6hqrFihIcN/wBj7QnvZ/8Adjz+SxYtHoCuZ9++f/eN+BVWzz99W8vyWLEuT0PAHxXzC8r/AC+SxYuaXUVR7htlI/Yr1YuoIHR+0UwprFiLFNyhMQsWJWML8X9l3kl3BYsSehJAxQ+K4LxYrQ6SkRLcL1YqiGrVixYiY//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64" name="Picture 20" descr="http://www.vida-saludable.net/wp-content/uploads/2011/11/obesidad_infantil_adnblog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672" y="3345648"/>
            <a:ext cx="3810000" cy="3512351"/>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http://t1.gstatic.com/images?q=tbn:ANd9GcR6felNZuYdXHbT_bRmyTR-vX1iLGPUKwLJMy34bgXI2bdT1IDAC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810" y="3326187"/>
            <a:ext cx="2514515" cy="3531811"/>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http://t3.gstatic.com/images?q=tbn:ANd9GcQLoXAgbksao5N3T6gmwhM4xNOYIRog58wJsXoqod0T4l_zCDhN7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372860"/>
            <a:ext cx="2870274" cy="248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8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000">
              <a:srgbClr val="7030A0"/>
            </a:gs>
            <a:gs pos="0">
              <a:srgbClr val="FFFF00"/>
            </a:gs>
            <a:gs pos="1000">
              <a:srgbClr val="00B0F0"/>
            </a:gs>
            <a:gs pos="100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743"/>
            <a:ext cx="8229600" cy="1143000"/>
          </a:xfrm>
        </p:spPr>
        <p:txBody>
          <a:bodyPr/>
          <a:lstStyle/>
          <a:p>
            <a:r>
              <a:rPr lang="es-ES_tradnl" dirty="0" smtClean="0">
                <a:solidFill>
                  <a:srgbClr val="FF0000"/>
                </a:solidFill>
              </a:rPr>
              <a:t>Soluciones  :)</a:t>
            </a:r>
            <a:endParaRPr lang="es-ES" dirty="0">
              <a:solidFill>
                <a:srgbClr val="FF0000"/>
              </a:solidFill>
            </a:endParaRPr>
          </a:p>
        </p:txBody>
      </p:sp>
      <p:sp>
        <p:nvSpPr>
          <p:cNvPr id="3" name="2 Marcador de contenido"/>
          <p:cNvSpPr>
            <a:spLocks noGrp="1"/>
          </p:cNvSpPr>
          <p:nvPr>
            <p:ph idx="1"/>
          </p:nvPr>
        </p:nvSpPr>
        <p:spPr>
          <a:xfrm>
            <a:off x="467544" y="1052736"/>
            <a:ext cx="8229600" cy="4896544"/>
          </a:xfrm>
        </p:spPr>
        <p:txBody>
          <a:bodyPr>
            <a:noAutofit/>
          </a:bodyPr>
          <a:lstStyle/>
          <a:p>
            <a:pPr marL="0" indent="0" algn="just">
              <a:buNone/>
            </a:pPr>
            <a:r>
              <a:rPr lang="es-ES" sz="3100" b="1" dirty="0" smtClean="0">
                <a:solidFill>
                  <a:schemeClr val="bg2">
                    <a:lumMod val="10000"/>
                  </a:schemeClr>
                </a:solidFill>
              </a:rPr>
              <a:t>Dado que casi todos los factores asociados a la obesidad infantil están relacionados con el estilo de vida, cambiando algunas costumbres podemos luchar eficazmente con este problema. Inculcar a nuestros hijos unos buenos hábitos alimenticios y fomentar su actividad física es fundamental para prevenir o remediar su obesidad, y de paso habremos hecho mucho para evitar que tengan sobrepeso de mayores.</a:t>
            </a:r>
            <a:endParaRPr lang="es-ES" sz="3100" b="1" dirty="0">
              <a:solidFill>
                <a:schemeClr val="bg2">
                  <a:lumMod val="10000"/>
                </a:schemeClr>
              </a:solidFill>
            </a:endParaRPr>
          </a:p>
        </p:txBody>
      </p:sp>
    </p:spTree>
    <p:extLst>
      <p:ext uri="{BB962C8B-B14F-4D97-AF65-F5344CB8AC3E}">
        <p14:creationId xmlns:p14="http://schemas.microsoft.com/office/powerpoint/2010/main" val="378276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t2.gstatic.com/images?q=tbn:ANd9GcS-h6k6g_JPBzh9_1oRi9DteC5Yg6lxS2vNC4BLK-zCpaFC05W2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
            <a:ext cx="3203849" cy="378904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0.gstatic.com/images?q=tbn:ANd9GcRQLuuW3Pf5_MmWYEKexNWmjYKMF50PQvvzAd7PL7x5ICoRAikD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11" y="44449"/>
            <a:ext cx="3098734" cy="351392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3.gstatic.com/images?q=tbn:ANd9GcTB0Theq8pjDOHxGWR5W9VDmTVjUReLpEQPq9HNICktph5yUw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3" y="4725144"/>
            <a:ext cx="3212578" cy="213008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t3.gstatic.com/images?q=tbn:ANd9GcTBxo_ZwK2FlRuSAcht2GzxXp-HjMqon8TAbE0JQtTXeIc99RNN3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5345" y="3558370"/>
            <a:ext cx="3091803" cy="329963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t2.gstatic.com/images?q=tbn:ANd9GcTvbSsZ1kNo8OD7I_3PkgKbUPLwO3MkzSWi2HzHzXMv7P9cgHk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53" y="28575"/>
            <a:ext cx="2826611" cy="2564905"/>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t0.gstatic.com/images?q=tbn:ANd9GcQdrLcMiXM7blSIgGuQff00F2Q-r5whb-_TqbExvc4E52USohZGIaGpBlOgm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9332" y="3284984"/>
            <a:ext cx="2615470" cy="357024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t1.gstatic.com/images?q=tbn:ANd9GcRpKaerfqJSV56Pb_qy6mEe915DGIeAiDJBI8gB3j1Ad2efl9RrY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37" y="2624919"/>
            <a:ext cx="2890227" cy="22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36122481"/>
              </p:ext>
            </p:extLst>
          </p:nvPr>
        </p:nvGraphicFramePr>
        <p:xfrm>
          <a:off x="0" y="0"/>
          <a:ext cx="9144980" cy="6858002"/>
        </p:xfrm>
        <a:graphic>
          <a:graphicData uri="http://schemas.openxmlformats.org/drawingml/2006/table">
            <a:tbl>
              <a:tblPr firstRow="1" bandRow="1">
                <a:tableStyleId>{5C22544A-7EE6-4342-B048-85BDC9FD1C3A}</a:tableStyleId>
              </a:tblPr>
              <a:tblGrid>
                <a:gridCol w="4572490"/>
                <a:gridCol w="4572490"/>
              </a:tblGrid>
              <a:tr h="754500">
                <a:tc>
                  <a:txBody>
                    <a:bodyPr/>
                    <a:lstStyle/>
                    <a:p>
                      <a:pPr algn="ctr"/>
                      <a:r>
                        <a:rPr lang="es-MX" sz="2800" dirty="0" smtClean="0"/>
                        <a:t>FÍSICAS</a:t>
                      </a:r>
                      <a:endParaRPr lang="es-MX" sz="2800" dirty="0"/>
                    </a:p>
                  </a:txBody>
                  <a:tcPr/>
                </a:tc>
                <a:tc>
                  <a:txBody>
                    <a:bodyPr/>
                    <a:lstStyle/>
                    <a:p>
                      <a:pPr algn="ctr"/>
                      <a:r>
                        <a:rPr lang="es-MX" sz="2800" dirty="0" smtClean="0"/>
                        <a:t>MENTALES</a:t>
                      </a:r>
                      <a:endParaRPr lang="es-MX" sz="2800" dirty="0"/>
                    </a:p>
                  </a:txBody>
                  <a:tcPr/>
                </a:tc>
              </a:tr>
              <a:tr h="603253">
                <a:tc>
                  <a:txBody>
                    <a:bodyPr/>
                    <a:lstStyle/>
                    <a:p>
                      <a:pPr marL="285750" indent="-285750">
                        <a:buFont typeface="Arial" pitchFamily="34" charset="0"/>
                        <a:buChar char="•"/>
                      </a:pPr>
                      <a:r>
                        <a:rPr lang="es-MX" sz="2800" dirty="0" smtClean="0"/>
                        <a:t>Colesterol</a:t>
                      </a:r>
                      <a:r>
                        <a:rPr lang="es-MX" sz="2800" baseline="0" dirty="0" smtClean="0"/>
                        <a:t> alto</a:t>
                      </a:r>
                      <a:endParaRPr lang="es-MX" sz="2800" dirty="0"/>
                    </a:p>
                  </a:txBody>
                  <a:tcPr/>
                </a:tc>
                <a:tc>
                  <a:txBody>
                    <a:bodyPr/>
                    <a:lstStyle/>
                    <a:p>
                      <a:pPr marL="342900" indent="-342900">
                        <a:buFont typeface="Arial" pitchFamily="34" charset="0"/>
                        <a:buChar char="•"/>
                      </a:pPr>
                      <a:r>
                        <a:rPr lang="es-MX" sz="2800" dirty="0" smtClean="0"/>
                        <a:t>Depresión</a:t>
                      </a:r>
                    </a:p>
                  </a:txBody>
                  <a:tcPr/>
                </a:tc>
              </a:tr>
              <a:tr h="603253">
                <a:tc>
                  <a:txBody>
                    <a:bodyPr/>
                    <a:lstStyle/>
                    <a:p>
                      <a:pPr marL="285750" indent="-285750">
                        <a:buFont typeface="Arial" pitchFamily="34" charset="0"/>
                        <a:buChar char="•"/>
                      </a:pPr>
                      <a:r>
                        <a:rPr lang="es-MX" sz="2800" dirty="0" smtClean="0"/>
                        <a:t>Diabetes</a:t>
                      </a:r>
                      <a:endParaRPr lang="es-MX" sz="2800" dirty="0"/>
                    </a:p>
                  </a:txBody>
                  <a:tcPr/>
                </a:tc>
                <a:tc>
                  <a:txBody>
                    <a:bodyPr/>
                    <a:lstStyle/>
                    <a:p>
                      <a:pPr marL="342900" indent="-342900">
                        <a:buFont typeface="Arial" pitchFamily="34" charset="0"/>
                        <a:buChar char="•"/>
                      </a:pPr>
                      <a:r>
                        <a:rPr lang="es-MX" sz="2800" dirty="0" smtClean="0"/>
                        <a:t>Decaimiento</a:t>
                      </a:r>
                      <a:endParaRPr lang="es-MX" sz="2800" dirty="0"/>
                    </a:p>
                  </a:txBody>
                  <a:tcPr/>
                </a:tc>
              </a:tr>
              <a:tr h="603253">
                <a:tc>
                  <a:txBody>
                    <a:bodyPr/>
                    <a:lstStyle/>
                    <a:p>
                      <a:pPr marL="285750" indent="-285750">
                        <a:buFont typeface="Arial" pitchFamily="34" charset="0"/>
                        <a:buChar char="•"/>
                      </a:pPr>
                      <a:r>
                        <a:rPr lang="es-MX" sz="2800" dirty="0" smtClean="0"/>
                        <a:t>Hipertensión</a:t>
                      </a:r>
                      <a:endParaRPr lang="es-MX" sz="2800" dirty="0"/>
                    </a:p>
                  </a:txBody>
                  <a:tcPr/>
                </a:tc>
                <a:tc>
                  <a:txBody>
                    <a:bodyPr/>
                    <a:lstStyle/>
                    <a:p>
                      <a:pPr marL="342900" indent="-342900">
                        <a:buFont typeface="Arial" pitchFamily="34" charset="0"/>
                        <a:buChar char="•"/>
                      </a:pPr>
                      <a:r>
                        <a:rPr lang="es-MX" sz="2800" dirty="0" smtClean="0"/>
                        <a:t>Discriminación social</a:t>
                      </a:r>
                      <a:endParaRPr lang="es-MX" sz="2800" dirty="0"/>
                    </a:p>
                  </a:txBody>
                  <a:tcPr/>
                </a:tc>
              </a:tr>
              <a:tr h="2590440">
                <a:tc>
                  <a:txBody>
                    <a:bodyPr/>
                    <a:lstStyle/>
                    <a:p>
                      <a:pPr marL="285750" indent="-285750">
                        <a:buFont typeface="Arial" pitchFamily="34" charset="0"/>
                        <a:buChar char="•"/>
                      </a:pPr>
                      <a:r>
                        <a:rPr lang="es-MX" sz="2800" dirty="0" smtClean="0"/>
                        <a:t>Dificultades para desarrollar algún deporte u otro ejercicio físico debido a la dificultad para respirar y al cansancio.</a:t>
                      </a:r>
                      <a:endParaRPr lang="es-MX" sz="2800" dirty="0"/>
                    </a:p>
                  </a:txBody>
                  <a:tcPr/>
                </a:tc>
                <a:tc>
                  <a:txBody>
                    <a:bodyPr/>
                    <a:lstStyle/>
                    <a:p>
                      <a:pPr marL="342900" indent="-342900">
                        <a:buFont typeface="Arial" pitchFamily="34" charset="0"/>
                        <a:buChar char="•"/>
                      </a:pPr>
                      <a:r>
                        <a:rPr lang="es-MX" sz="2800" dirty="0" smtClean="0"/>
                        <a:t>Trastornos psicológicos</a:t>
                      </a:r>
                      <a:r>
                        <a:rPr lang="es-MX" sz="2800" baseline="0" dirty="0" smtClean="0"/>
                        <a:t> por burlas y ridiculización por los mismos niños</a:t>
                      </a:r>
                      <a:endParaRPr lang="es-MX" sz="2800" dirty="0"/>
                    </a:p>
                  </a:txBody>
                  <a:tcPr/>
                </a:tc>
              </a:tr>
              <a:tr h="1100050">
                <a:tc>
                  <a:txBody>
                    <a:bodyPr/>
                    <a:lstStyle/>
                    <a:p>
                      <a:pPr marL="285750" indent="-285750">
                        <a:buFont typeface="Arial" pitchFamily="34" charset="0"/>
                        <a:buChar char="•"/>
                      </a:pPr>
                      <a:r>
                        <a:rPr lang="es-MX" sz="2800" dirty="0" smtClean="0"/>
                        <a:t> Problemas con los huesos y articulaciones</a:t>
                      </a:r>
                      <a:endParaRPr lang="es-MX" sz="2800" dirty="0"/>
                    </a:p>
                  </a:txBody>
                  <a:tcPr/>
                </a:tc>
                <a:tc>
                  <a:txBody>
                    <a:bodyPr/>
                    <a:lstStyle/>
                    <a:p>
                      <a:pPr marL="342900" indent="-342900">
                        <a:buFont typeface="Arial" pitchFamily="34" charset="0"/>
                        <a:buChar char="•"/>
                      </a:pPr>
                      <a:r>
                        <a:rPr lang="es-MX" sz="2800" dirty="0" smtClean="0"/>
                        <a:t>Baja autoestima</a:t>
                      </a:r>
                      <a:endParaRPr lang="es-MX" sz="2800" dirty="0"/>
                    </a:p>
                  </a:txBody>
                  <a:tcPr/>
                </a:tc>
              </a:tr>
              <a:tr h="603253">
                <a:tc>
                  <a:txBody>
                    <a:bodyPr/>
                    <a:lstStyle/>
                    <a:p>
                      <a:pPr marL="285750" indent="-285750">
                        <a:buFont typeface="Arial" pitchFamily="34" charset="0"/>
                        <a:buChar char="•"/>
                      </a:pPr>
                      <a:r>
                        <a:rPr lang="es-MX" sz="2800" dirty="0" smtClean="0"/>
                        <a:t> Alteraciones en el sueño</a:t>
                      </a:r>
                      <a:endParaRPr lang="es-MX" sz="2800" dirty="0"/>
                    </a:p>
                  </a:txBody>
                  <a:tcPr/>
                </a:tc>
                <a:tc>
                  <a:txBody>
                    <a:bodyPr/>
                    <a:lstStyle/>
                    <a:p>
                      <a:pPr marL="342900" indent="-342900">
                        <a:buFont typeface="Arial" pitchFamily="34" charset="0"/>
                        <a:buChar char="•"/>
                      </a:pPr>
                      <a:r>
                        <a:rPr lang="es-MX" sz="2800" dirty="0" smtClean="0"/>
                        <a:t>Aislamiento social</a:t>
                      </a:r>
                      <a:endParaRPr lang="es-MX" sz="2800" dirty="0"/>
                    </a:p>
                  </a:txBody>
                  <a:tcPr/>
                </a:tc>
              </a:tr>
            </a:tbl>
          </a:graphicData>
        </a:graphic>
      </p:graphicFrame>
    </p:spTree>
    <p:extLst>
      <p:ext uri="{BB962C8B-B14F-4D97-AF65-F5344CB8AC3E}">
        <p14:creationId xmlns:p14="http://schemas.microsoft.com/office/powerpoint/2010/main" val="54662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mpaña contra la obesidad [www.bajaryoutube.com].3g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243407"/>
            <a:ext cx="9144000" cy="7101408"/>
          </a:xfrm>
        </p:spPr>
      </p:pic>
    </p:spTree>
    <p:extLst>
      <p:ext uri="{BB962C8B-B14F-4D97-AF65-F5344CB8AC3E}">
        <p14:creationId xmlns:p14="http://schemas.microsoft.com/office/powerpoint/2010/main" val="2077170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60000"/>
                <a:lumOff val="40000"/>
              </a:schemeClr>
            </a:gs>
            <a:gs pos="0">
              <a:srgbClr val="FFFF00"/>
            </a:gs>
            <a:gs pos="1000">
              <a:srgbClr val="00B0F0"/>
            </a:gs>
            <a:gs pos="100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txBody>
          <a:bodyPr>
            <a:normAutofit/>
          </a:bodyPr>
          <a:lstStyle/>
          <a:p>
            <a:r>
              <a:rPr lang="es-ES_tradnl" sz="5400" dirty="0" smtClean="0">
                <a:solidFill>
                  <a:srgbClr val="FF0000"/>
                </a:solidFill>
              </a:rPr>
              <a:t>REFERENCIAS</a:t>
            </a:r>
            <a:r>
              <a:rPr lang="es-ES_tradnl" sz="4800" dirty="0" smtClean="0">
                <a:solidFill>
                  <a:srgbClr val="FF0000"/>
                </a:solidFill>
              </a:rPr>
              <a:t>!</a:t>
            </a:r>
            <a:endParaRPr lang="es-ES" sz="4800" dirty="0">
              <a:solidFill>
                <a:srgbClr val="FF0000"/>
              </a:solidFill>
            </a:endParaRPr>
          </a:p>
        </p:txBody>
      </p:sp>
      <p:sp>
        <p:nvSpPr>
          <p:cNvPr id="3" name="2 Marcador de contenido"/>
          <p:cNvSpPr>
            <a:spLocks noGrp="1"/>
          </p:cNvSpPr>
          <p:nvPr>
            <p:ph idx="1"/>
          </p:nvPr>
        </p:nvSpPr>
        <p:spPr/>
        <p:txBody>
          <a:bodyPr>
            <a:normAutofit/>
          </a:bodyPr>
          <a:lstStyle/>
          <a:p>
            <a:pPr algn="just"/>
            <a:r>
              <a:rPr lang="es-ES_tradnl" sz="4400" b="1" dirty="0" smtClean="0">
                <a:solidFill>
                  <a:schemeClr val="accent2">
                    <a:lumMod val="75000"/>
                  </a:schemeClr>
                </a:solidFill>
              </a:rPr>
              <a:t>REVISTA DE SALUD.</a:t>
            </a:r>
          </a:p>
          <a:p>
            <a:pPr algn="just"/>
            <a:r>
              <a:rPr lang="es-ES_tradnl" sz="4400" b="1" dirty="0" smtClean="0">
                <a:solidFill>
                  <a:schemeClr val="accent2">
                    <a:lumMod val="75000"/>
                  </a:schemeClr>
                </a:solidFill>
              </a:rPr>
              <a:t>LIBRO DE NUTRICION</a:t>
            </a:r>
          </a:p>
          <a:p>
            <a:pPr algn="just"/>
            <a:r>
              <a:rPr lang="es-ES_tradnl" sz="4400" b="1" dirty="0" smtClean="0">
                <a:solidFill>
                  <a:schemeClr val="accent2">
                    <a:lumMod val="75000"/>
                  </a:schemeClr>
                </a:solidFill>
              </a:rPr>
              <a:t>PAGINA WEB DE LA OMS</a:t>
            </a:r>
          </a:p>
          <a:p>
            <a:pPr marL="0" indent="0" algn="just">
              <a:buNone/>
            </a:pPr>
            <a:r>
              <a:rPr lang="es-ES_tradnl" sz="4400" b="1" dirty="0" smtClean="0">
                <a:solidFill>
                  <a:schemeClr val="accent2">
                    <a:lumMod val="75000"/>
                  </a:schemeClr>
                </a:solidFill>
              </a:rPr>
              <a:t>(</a:t>
            </a:r>
            <a:r>
              <a:rPr lang="es-ES" sz="4400" dirty="0" smtClean="0">
                <a:solidFill>
                  <a:schemeClr val="accent2">
                    <a:lumMod val="75000"/>
                  </a:schemeClr>
                </a:solidFill>
                <a:hlinkClick r:id="rId2"/>
              </a:rPr>
              <a:t>http://www.who.int/mediacentre/factsheets/fs311/es</a:t>
            </a:r>
            <a:r>
              <a:rPr lang="es-ES" sz="4400" b="1" dirty="0" smtClean="0">
                <a:solidFill>
                  <a:schemeClr val="accent2">
                    <a:lumMod val="75000"/>
                  </a:schemeClr>
                </a:solidFill>
                <a:hlinkClick r:id="rId2"/>
              </a:rPr>
              <a:t>/</a:t>
            </a:r>
            <a:r>
              <a:rPr lang="es-ES" sz="4400" b="1" dirty="0" smtClean="0">
                <a:solidFill>
                  <a:schemeClr val="accent2">
                    <a:lumMod val="75000"/>
                  </a:schemeClr>
                </a:solidFill>
              </a:rPr>
              <a:t>)</a:t>
            </a:r>
            <a:endParaRPr lang="es-ES" sz="4400" b="1" dirty="0">
              <a:solidFill>
                <a:schemeClr val="accent2">
                  <a:lumMod val="75000"/>
                </a:schemeClr>
              </a:solidFill>
            </a:endParaRPr>
          </a:p>
        </p:txBody>
      </p:sp>
    </p:spTree>
    <p:extLst>
      <p:ext uri="{BB962C8B-B14F-4D97-AF65-F5344CB8AC3E}">
        <p14:creationId xmlns:p14="http://schemas.microsoft.com/office/powerpoint/2010/main" val="245511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120">
              <a:srgbClr val="FD1011"/>
            </a:gs>
            <a:gs pos="1000">
              <a:srgbClr val="FF0000"/>
            </a:gs>
            <a:gs pos="80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ES_tradnl" dirty="0" smtClean="0">
                <a:solidFill>
                  <a:srgbClr val="FF0000"/>
                </a:solidFill>
              </a:rPr>
              <a:t>¿Qué es la OBESIDAD?</a:t>
            </a:r>
            <a:endParaRPr lang="es-ES" dirty="0">
              <a:solidFill>
                <a:srgbClr val="FF0000"/>
              </a:solidFill>
            </a:endParaRPr>
          </a:p>
        </p:txBody>
      </p:sp>
      <p:sp>
        <p:nvSpPr>
          <p:cNvPr id="3" name="2 Marcador de contenido"/>
          <p:cNvSpPr>
            <a:spLocks noGrp="1"/>
          </p:cNvSpPr>
          <p:nvPr>
            <p:ph idx="1"/>
          </p:nvPr>
        </p:nvSpPr>
        <p:spPr>
          <a:xfrm>
            <a:off x="251520" y="1340768"/>
            <a:ext cx="8640960" cy="5256584"/>
          </a:xfrm>
        </p:spPr>
        <p:txBody>
          <a:bodyPr>
            <a:noAutofit/>
          </a:bodyPr>
          <a:lstStyle/>
          <a:p>
            <a:pPr marL="0" indent="0" algn="just">
              <a:buNone/>
            </a:pPr>
            <a:r>
              <a:rPr lang="es-ES" sz="2800" b="1" dirty="0">
                <a:solidFill>
                  <a:schemeClr val="bg2">
                    <a:lumMod val="10000"/>
                  </a:schemeClr>
                </a:solidFill>
              </a:rPr>
              <a:t>La obesidad es la enfermedad crónica de origen multifactorial prevenible que se caracteriza por acumulación excesiva de grasa o hipertrofia general del tejido adiposo en el cuerpo; es decir cuando la reserva natural de energía de los humanos y otros mamíferos, almacenada en forma de grasa corporal se incrementa hasta un punto donde está asociada con numerosas complicaciones como ciertas condiciones de salud o enfermedades y un incremento de la mortalidad. El sobrepeso y la obesidad son el quinto factor principal de riesgo de defunción en el mundo. </a:t>
            </a:r>
          </a:p>
        </p:txBody>
      </p:sp>
    </p:spTree>
    <p:extLst>
      <p:ext uri="{BB962C8B-B14F-4D97-AF65-F5344CB8AC3E}">
        <p14:creationId xmlns:p14="http://schemas.microsoft.com/office/powerpoint/2010/main" val="206312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hJRV1ItyMQ0/T8OzXxHYhnI/AAAAAAAAAs4/jz0jGP5aAYM/s1600/infanciahoy_com_9700_27112011_obesidad-infant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654"/>
            <a:ext cx="9144001" cy="688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808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9167">
              <a:srgbClr val="00B0F0"/>
            </a:gs>
            <a:gs pos="42000">
              <a:srgbClr val="00B0F0"/>
            </a:gs>
            <a:gs pos="79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FF0000"/>
                </a:solidFill>
              </a:rPr>
              <a:t>La Obesidad en Prescolar!</a:t>
            </a:r>
            <a:endParaRPr lang="es-ES" dirty="0">
              <a:solidFill>
                <a:srgbClr val="FF0000"/>
              </a:solidFill>
            </a:endParaRPr>
          </a:p>
        </p:txBody>
      </p:sp>
      <p:sp>
        <p:nvSpPr>
          <p:cNvPr id="3" name="2 Marcador de contenido"/>
          <p:cNvSpPr>
            <a:spLocks noGrp="1"/>
          </p:cNvSpPr>
          <p:nvPr>
            <p:ph idx="1"/>
          </p:nvPr>
        </p:nvSpPr>
        <p:spPr/>
        <p:txBody>
          <a:bodyPr/>
          <a:lstStyle/>
          <a:p>
            <a:pPr marL="0" indent="0" algn="just">
              <a:buNone/>
            </a:pPr>
            <a:r>
              <a:rPr lang="es-ES" b="1" dirty="0">
                <a:solidFill>
                  <a:schemeClr val="bg2">
                    <a:lumMod val="10000"/>
                  </a:schemeClr>
                </a:solidFill>
              </a:rPr>
              <a:t>Es un hecho, México es ahora el primer lugar a nivel mundial en casos de obesidad infantil, aún por arriba de Estados Unidos, quien sigue siendo el primero en términos de obesidad en la población en general (sin embargo, esto no quiere decir nada, ya que casi el 70 por ciento de los mexicanos tienen problemas de sobrepeso, y de estos, un 30 por ciento son obesos).</a:t>
            </a:r>
          </a:p>
        </p:txBody>
      </p:sp>
    </p:spTree>
    <p:extLst>
      <p:ext uri="{BB962C8B-B14F-4D97-AF65-F5344CB8AC3E}">
        <p14:creationId xmlns:p14="http://schemas.microsoft.com/office/powerpoint/2010/main" val="116948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2.gstatic.com/images?q=tbn:ANd9GcR0pbQQOOp-2yIyRA34RsRFq7u6pEkyFm6hGXk174R1OdMAKm7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56308" cy="20312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3.gstatic.com/images?q=tbn:ANd9GcRptC2Q5v1t9KAqwGDPlY55fufJCxg7H0OHYI5b3lALryzR-_9J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043" y="1937669"/>
            <a:ext cx="2790221" cy="29563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0.gstatic.com/images?q=tbn:ANd9GcRWp0F20kGvfQYeoBpLgqZ1GyPu6t4_6B-62Gshf_Mk76v2TTrs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30625" y="3577579"/>
            <a:ext cx="3933057" cy="262778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1.gstatic.com/images?q=tbn:ANd9GcTW0Ci8u-M5oF1WFh1aPYemM2BQDohrTpRG01qql9UyFynGJ-p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591" y="-29016"/>
            <a:ext cx="3300409" cy="295395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t0.gstatic.com/images?q=tbn:ANd9GcTSBFa1AeDa0WPi9qfbY7fElm1x8ujNGk4nsPLtPlqn2ixYnNwv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982544" y="-9182"/>
            <a:ext cx="2861048" cy="202989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2.gstatic.com/images?q=tbn:ANd9GcSoMCV_v5I_4AKeZdn0l9z9hlTReDmVCV4rq_NaEMOaAWnnOAE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519" y="1971440"/>
            <a:ext cx="3551742" cy="283949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t3.gstatic.com/images?q=tbn:ANd9GcQc6lS--RgHLjWDFJtW9Nr6QCnaH8GgMMtps-C6JAteOQZCvGd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 y="4784639"/>
            <a:ext cx="2982545" cy="207336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t1.gstatic.com/images?q=tbn:ANd9GcR6eXsp3vr00webZho3rtuDrvwWUe3vBNsPYpsMtEW6dxvxgi1G4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543" y="4784094"/>
            <a:ext cx="3500718" cy="209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0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
              <a:schemeClr val="accent6"/>
            </a:gs>
            <a:gs pos="0">
              <a:srgbClr val="00B0F0"/>
            </a:gs>
            <a:gs pos="79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ES_tradnl" dirty="0" smtClean="0">
                <a:solidFill>
                  <a:srgbClr val="FF0000"/>
                </a:solidFill>
              </a:rPr>
              <a:t>Causas de la Obesidad!</a:t>
            </a:r>
            <a:endParaRPr lang="es-ES" dirty="0">
              <a:solidFill>
                <a:srgbClr val="FF0000"/>
              </a:solidFill>
            </a:endParaRPr>
          </a:p>
        </p:txBody>
      </p:sp>
      <p:sp>
        <p:nvSpPr>
          <p:cNvPr id="3" name="2 Marcador de contenido"/>
          <p:cNvSpPr>
            <a:spLocks noGrp="1"/>
          </p:cNvSpPr>
          <p:nvPr>
            <p:ph idx="1"/>
          </p:nvPr>
        </p:nvSpPr>
        <p:spPr>
          <a:xfrm>
            <a:off x="467545" y="1124744"/>
            <a:ext cx="8280920" cy="5472608"/>
          </a:xfrm>
        </p:spPr>
        <p:txBody>
          <a:bodyPr>
            <a:normAutofit fontScale="70000" lnSpcReduction="20000"/>
          </a:bodyPr>
          <a:lstStyle/>
          <a:p>
            <a:pPr marL="0" indent="0" algn="just">
              <a:buNone/>
            </a:pPr>
            <a:r>
              <a:rPr lang="es-ES" sz="3600" b="1" dirty="0">
                <a:solidFill>
                  <a:srgbClr val="7030A0"/>
                </a:solidFill>
              </a:rPr>
              <a:t>Las causas de la obesidad son múltiples, e incluyen factores tales como </a:t>
            </a:r>
            <a:endParaRPr lang="es-ES" sz="3600" b="1" dirty="0" smtClean="0">
              <a:solidFill>
                <a:srgbClr val="7030A0"/>
              </a:solidFill>
            </a:endParaRPr>
          </a:p>
          <a:p>
            <a:pPr marL="0" indent="0" algn="just">
              <a:buNone/>
            </a:pPr>
            <a:r>
              <a:rPr lang="es-ES" sz="3600" b="1" dirty="0">
                <a:solidFill>
                  <a:srgbClr val="7030A0"/>
                </a:solidFill>
              </a:rPr>
              <a:t>*</a:t>
            </a:r>
            <a:r>
              <a:rPr lang="es-ES" sz="3600" b="1" dirty="0" smtClean="0">
                <a:solidFill>
                  <a:srgbClr val="7030A0"/>
                </a:solidFill>
              </a:rPr>
              <a:t>la </a:t>
            </a:r>
            <a:r>
              <a:rPr lang="es-ES" sz="3600" b="1" dirty="0">
                <a:solidFill>
                  <a:srgbClr val="7030A0"/>
                </a:solidFill>
              </a:rPr>
              <a:t>herencia genética; el comportamiento del sistema nervioso, endocrino y metabólico</a:t>
            </a:r>
            <a:r>
              <a:rPr lang="es-ES" sz="3600" b="1" dirty="0" smtClean="0">
                <a:solidFill>
                  <a:srgbClr val="7030A0"/>
                </a:solidFill>
              </a:rPr>
              <a:t>;</a:t>
            </a:r>
          </a:p>
          <a:p>
            <a:pPr marL="0" indent="0" algn="just">
              <a:buNone/>
            </a:pPr>
            <a:r>
              <a:rPr lang="es-ES" sz="3600" b="1" dirty="0" smtClean="0">
                <a:solidFill>
                  <a:srgbClr val="7030A0"/>
                </a:solidFill>
              </a:rPr>
              <a:t> *el </a:t>
            </a:r>
            <a:r>
              <a:rPr lang="es-ES" sz="3600" b="1" dirty="0">
                <a:solidFill>
                  <a:srgbClr val="7030A0"/>
                </a:solidFill>
              </a:rPr>
              <a:t>tipo o estilo de vida que se lleve. </a:t>
            </a:r>
            <a:endParaRPr lang="es-ES" sz="3600" b="1" dirty="0" smtClean="0">
              <a:solidFill>
                <a:srgbClr val="7030A0"/>
              </a:solidFill>
            </a:endParaRPr>
          </a:p>
          <a:p>
            <a:pPr marL="0" indent="0" algn="just">
              <a:buNone/>
            </a:pPr>
            <a:r>
              <a:rPr lang="es-ES" sz="3600" b="1" dirty="0" smtClean="0">
                <a:solidFill>
                  <a:srgbClr val="7030A0"/>
                </a:solidFill>
              </a:rPr>
              <a:t>Para</a:t>
            </a:r>
            <a:r>
              <a:rPr lang="es-ES" sz="3600" b="1" dirty="0">
                <a:solidFill>
                  <a:srgbClr val="7030A0"/>
                </a:solidFill>
              </a:rPr>
              <a:t> Mazza (2001) entre los factores que pueden causar obesidad puede ser </a:t>
            </a:r>
            <a:r>
              <a:rPr lang="es-ES" sz="3600" b="1" dirty="0" smtClean="0">
                <a:solidFill>
                  <a:srgbClr val="7030A0"/>
                </a:solidFill>
              </a:rPr>
              <a:t>atribuido</a:t>
            </a:r>
          </a:p>
          <a:p>
            <a:pPr marL="0" indent="0" algn="just">
              <a:buNone/>
            </a:pPr>
            <a:r>
              <a:rPr lang="es-ES" sz="3600" b="1" dirty="0" smtClean="0">
                <a:solidFill>
                  <a:srgbClr val="7030A0"/>
                </a:solidFill>
              </a:rPr>
              <a:t> </a:t>
            </a:r>
            <a:r>
              <a:rPr lang="es-ES" sz="3600" b="1" dirty="0">
                <a:solidFill>
                  <a:srgbClr val="7030A0"/>
                </a:solidFill>
              </a:rPr>
              <a:t>un 30% a los factores genéticos</a:t>
            </a:r>
            <a:r>
              <a:rPr lang="es-ES" sz="3600" b="1" dirty="0" smtClean="0">
                <a:solidFill>
                  <a:srgbClr val="7030A0"/>
                </a:solidFill>
              </a:rPr>
              <a:t>,</a:t>
            </a:r>
          </a:p>
          <a:p>
            <a:pPr marL="0" indent="0" algn="just">
              <a:buNone/>
            </a:pPr>
            <a:r>
              <a:rPr lang="es-ES" sz="3600" b="1" dirty="0" smtClean="0">
                <a:solidFill>
                  <a:srgbClr val="7030A0"/>
                </a:solidFill>
              </a:rPr>
              <a:t> </a:t>
            </a:r>
            <a:r>
              <a:rPr lang="es-ES" sz="3600" b="1" dirty="0">
                <a:solidFill>
                  <a:srgbClr val="7030A0"/>
                </a:solidFill>
              </a:rPr>
              <a:t>40% a los factores no heredables </a:t>
            </a:r>
            <a:r>
              <a:rPr lang="es-ES" sz="3600" b="1" dirty="0" smtClean="0">
                <a:solidFill>
                  <a:srgbClr val="7030A0"/>
                </a:solidFill>
              </a:rPr>
              <a:t>y</a:t>
            </a:r>
          </a:p>
          <a:p>
            <a:pPr marL="0" indent="0" algn="just">
              <a:buNone/>
            </a:pPr>
            <a:r>
              <a:rPr lang="es-ES" sz="3600" b="1" dirty="0" smtClean="0">
                <a:solidFill>
                  <a:srgbClr val="7030A0"/>
                </a:solidFill>
              </a:rPr>
              <a:t> </a:t>
            </a:r>
            <a:r>
              <a:rPr lang="es-ES" sz="3600" b="1" dirty="0">
                <a:solidFill>
                  <a:srgbClr val="7030A0"/>
                </a:solidFill>
              </a:rPr>
              <a:t>30% a los factores meramente sociales, es decir, la relación entre factores genéticos y ambientales son del 30% y 70% respectivamente. Los mecanismos para que estos factores causen exceso de grasa corporal son:</a:t>
            </a:r>
          </a:p>
          <a:p>
            <a:pPr algn="just"/>
            <a:r>
              <a:rPr lang="es-ES" sz="3600" b="1" dirty="0">
                <a:solidFill>
                  <a:srgbClr val="7030A0"/>
                </a:solidFill>
              </a:rPr>
              <a:t>Mayor ingesta de calorías de las que el cuerpo necesita.</a:t>
            </a:r>
          </a:p>
          <a:p>
            <a:pPr algn="just"/>
            <a:r>
              <a:rPr lang="es-ES" sz="3600" b="1" dirty="0">
                <a:solidFill>
                  <a:srgbClr val="7030A0"/>
                </a:solidFill>
              </a:rPr>
              <a:t>Menor actividad física de la que el cuerpo precisa.</a:t>
            </a:r>
          </a:p>
          <a:p>
            <a:endParaRPr lang="es-ES" dirty="0"/>
          </a:p>
        </p:txBody>
      </p:sp>
    </p:spTree>
    <p:extLst>
      <p:ext uri="{BB962C8B-B14F-4D97-AF65-F5344CB8AC3E}">
        <p14:creationId xmlns:p14="http://schemas.microsoft.com/office/powerpoint/2010/main" val="2069258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0/00/Principales_factores_de_la_obesidad.png/220px-Principales_factores_de_la_obesi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8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EB6E3"/>
            </a:gs>
            <a:gs pos="4000">
              <a:schemeClr val="accent3">
                <a:lumMod val="60000"/>
                <a:lumOff val="40000"/>
              </a:schemeClr>
            </a:gs>
            <a:gs pos="0">
              <a:srgbClr val="00B0F0"/>
            </a:gs>
            <a:gs pos="100000">
              <a:schemeClr val="accent1">
                <a:tint val="23500"/>
                <a:satMod val="160000"/>
              </a:schemeClr>
            </a:gs>
          </a:gsLst>
          <a:lin ang="13500000" scaled="1"/>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0198"/>
            <a:ext cx="8229600" cy="1143000"/>
          </a:xfrm>
        </p:spPr>
        <p:txBody>
          <a:bodyPr/>
          <a:lstStyle/>
          <a:p>
            <a:r>
              <a:rPr lang="es-ES_tradnl" dirty="0" smtClean="0">
                <a:solidFill>
                  <a:srgbClr val="FF0000"/>
                </a:solidFill>
              </a:rPr>
              <a:t>Más causas!!!</a:t>
            </a:r>
            <a:endParaRPr lang="es-ES" dirty="0">
              <a:solidFill>
                <a:srgbClr val="FF0000"/>
              </a:solidFill>
            </a:endParaRPr>
          </a:p>
        </p:txBody>
      </p:sp>
      <p:sp>
        <p:nvSpPr>
          <p:cNvPr id="3" name="2 Marcador de contenido"/>
          <p:cNvSpPr>
            <a:spLocks noGrp="1"/>
          </p:cNvSpPr>
          <p:nvPr>
            <p:ph idx="1"/>
          </p:nvPr>
        </p:nvSpPr>
        <p:spPr>
          <a:xfrm>
            <a:off x="467544" y="1052736"/>
            <a:ext cx="8229600" cy="5544616"/>
          </a:xfrm>
        </p:spPr>
        <p:txBody>
          <a:bodyPr>
            <a:normAutofit fontScale="92500" lnSpcReduction="20000"/>
          </a:bodyPr>
          <a:lstStyle/>
          <a:p>
            <a:pPr marL="0" indent="0" algn="just">
              <a:buNone/>
            </a:pPr>
            <a:r>
              <a:rPr lang="es-ES" b="1" dirty="0">
                <a:solidFill>
                  <a:schemeClr val="accent6">
                    <a:lumMod val="75000"/>
                  </a:schemeClr>
                </a:solidFill>
              </a:rPr>
              <a:t> </a:t>
            </a:r>
            <a:r>
              <a:rPr lang="es-ES" b="1" dirty="0">
                <a:solidFill>
                  <a:schemeClr val="bg2">
                    <a:lumMod val="10000"/>
                  </a:schemeClr>
                </a:solidFill>
              </a:rPr>
              <a:t>La causa de esta verdadera epidemia (que puede tener consecuencias muy negativas en el futuro) es, básicamente</a:t>
            </a:r>
            <a:r>
              <a:rPr lang="es-ES" b="1" dirty="0" smtClean="0">
                <a:solidFill>
                  <a:schemeClr val="bg2">
                    <a:lumMod val="10000"/>
                  </a:schemeClr>
                </a:solidFill>
              </a:rPr>
              <a:t>,</a:t>
            </a:r>
          </a:p>
          <a:p>
            <a:pPr algn="just">
              <a:buFont typeface="Arial" charset="0"/>
              <a:buChar char="•"/>
            </a:pPr>
            <a:r>
              <a:rPr lang="es-ES" b="1" dirty="0" smtClean="0">
                <a:solidFill>
                  <a:schemeClr val="bg2">
                    <a:lumMod val="10000"/>
                  </a:schemeClr>
                </a:solidFill>
              </a:rPr>
              <a:t>el </a:t>
            </a:r>
            <a:r>
              <a:rPr lang="es-ES" b="1" dirty="0">
                <a:solidFill>
                  <a:schemeClr val="bg2">
                    <a:lumMod val="10000"/>
                  </a:schemeClr>
                </a:solidFill>
              </a:rPr>
              <a:t>cambio de hábitos. Y sobre todo en lo referente a </a:t>
            </a:r>
            <a:r>
              <a:rPr lang="es-ES" b="1" dirty="0" smtClean="0">
                <a:solidFill>
                  <a:schemeClr val="bg2">
                    <a:lumMod val="10000"/>
                  </a:schemeClr>
                </a:solidFill>
              </a:rPr>
              <a:t>la </a:t>
            </a:r>
            <a:endParaRPr lang="es-ES" b="1" dirty="0" smtClean="0">
              <a:solidFill>
                <a:schemeClr val="bg2">
                  <a:lumMod val="10000"/>
                </a:schemeClr>
              </a:solidFill>
            </a:endParaRPr>
          </a:p>
          <a:p>
            <a:pPr algn="just">
              <a:buFont typeface="Arial" charset="0"/>
              <a:buChar char="•"/>
            </a:pPr>
            <a:r>
              <a:rPr lang="es-ES" b="1" dirty="0">
                <a:solidFill>
                  <a:schemeClr val="bg2">
                    <a:lumMod val="10000"/>
                  </a:schemeClr>
                </a:solidFill>
              </a:rPr>
              <a:t>*</a:t>
            </a:r>
            <a:r>
              <a:rPr lang="es-ES" b="1" dirty="0" smtClean="0">
                <a:solidFill>
                  <a:schemeClr val="bg2">
                    <a:lumMod val="10000"/>
                  </a:schemeClr>
                </a:solidFill>
              </a:rPr>
              <a:t>alimentación</a:t>
            </a:r>
            <a:r>
              <a:rPr lang="es-ES" b="1" dirty="0">
                <a:solidFill>
                  <a:schemeClr val="bg2">
                    <a:lumMod val="10000"/>
                  </a:schemeClr>
                </a:solidFill>
              </a:rPr>
              <a:t> y el sedentarismo. Los niños, en gran parte por influencia de los padres, abandonan el consumo de frutas, verduras, legumbres y pescado, en favor de la comida </a:t>
            </a:r>
            <a:r>
              <a:rPr lang="es-ES" b="1" dirty="0" smtClean="0">
                <a:solidFill>
                  <a:schemeClr val="bg2">
                    <a:lumMod val="10000"/>
                  </a:schemeClr>
                </a:solidFill>
              </a:rPr>
              <a:t>rápida</a:t>
            </a:r>
            <a:r>
              <a:rPr lang="es-ES" b="1" dirty="0">
                <a:solidFill>
                  <a:schemeClr val="bg2">
                    <a:lumMod val="10000"/>
                  </a:schemeClr>
                </a:solidFill>
              </a:rPr>
              <a:t> </a:t>
            </a:r>
            <a:r>
              <a:rPr lang="es-ES" b="1" dirty="0" smtClean="0">
                <a:solidFill>
                  <a:schemeClr val="bg2">
                    <a:lumMod val="10000"/>
                  </a:schemeClr>
                </a:solidFill>
              </a:rPr>
              <a:t>y comida chatarra</a:t>
            </a:r>
            <a:r>
              <a:rPr lang="es-ES" b="1" dirty="0" smtClean="0">
                <a:solidFill>
                  <a:schemeClr val="bg2">
                    <a:lumMod val="10000"/>
                  </a:schemeClr>
                </a:solidFill>
              </a:rPr>
              <a:t>.</a:t>
            </a:r>
          </a:p>
          <a:p>
            <a:pPr algn="just">
              <a:buFont typeface="Arial" charset="0"/>
              <a:buChar char="•"/>
            </a:pPr>
            <a:r>
              <a:rPr lang="es-ES" b="1" dirty="0" smtClean="0">
                <a:solidFill>
                  <a:schemeClr val="bg2">
                    <a:lumMod val="10000"/>
                  </a:schemeClr>
                </a:solidFill>
              </a:rPr>
              <a:t> </a:t>
            </a:r>
            <a:r>
              <a:rPr lang="es-ES" b="1" dirty="0">
                <a:solidFill>
                  <a:schemeClr val="bg2">
                    <a:lumMod val="10000"/>
                  </a:schemeClr>
                </a:solidFill>
              </a:rPr>
              <a:t>Por lo que respecta al sedentarismo, las actividades físicas tradicionales se están cambiando por la televisión y los videojuegos.</a:t>
            </a:r>
          </a:p>
        </p:txBody>
      </p:sp>
    </p:spTree>
    <p:extLst>
      <p:ext uri="{BB962C8B-B14F-4D97-AF65-F5344CB8AC3E}">
        <p14:creationId xmlns:p14="http://schemas.microsoft.com/office/powerpoint/2010/main" val="283292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irutips.files.wordpress.com/2011/10/obeso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59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OwALCzULIcU/T5meTJltQbI/AAAAAAAAALs/vmLucuhCLCc/s1600/barbie_obesid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8948"/>
            <a:ext cx="4820944" cy="686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9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308</Words>
  <Application>Microsoft Office PowerPoint</Application>
  <PresentationFormat>Presentación en pantalla (4:3)</PresentationFormat>
  <Paragraphs>46</Paragraphs>
  <Slides>16</Slides>
  <Notes>0</Notes>
  <HiddenSlides>0</HiddenSlides>
  <MMClips>1</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La obesidad!</vt:lpstr>
      <vt:lpstr>¿Qué es la OBESIDAD?</vt:lpstr>
      <vt:lpstr>Presentación de PowerPoint</vt:lpstr>
      <vt:lpstr>La Obesidad en Prescolar!</vt:lpstr>
      <vt:lpstr>Presentación de PowerPoint</vt:lpstr>
      <vt:lpstr>Causas de la Obesidad!</vt:lpstr>
      <vt:lpstr>Presentación de PowerPoint</vt:lpstr>
      <vt:lpstr>Más causas!!!</vt:lpstr>
      <vt:lpstr>Presentación de PowerPoint</vt:lpstr>
      <vt:lpstr>Riesgos!</vt:lpstr>
      <vt:lpstr>Presentación de PowerPoint</vt:lpstr>
      <vt:lpstr>Soluciones  :)</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obesidad!</dc:title>
  <dc:creator>SoNNuS</dc:creator>
  <cp:lastModifiedBy>erika</cp:lastModifiedBy>
  <cp:revision>17</cp:revision>
  <dcterms:created xsi:type="dcterms:W3CDTF">2012-09-06T19:30:55Z</dcterms:created>
  <dcterms:modified xsi:type="dcterms:W3CDTF">2017-11-30T17:43:38Z</dcterms:modified>
</cp:coreProperties>
</file>