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60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221" autoAdjust="0"/>
  </p:normalViewPr>
  <p:slideViewPr>
    <p:cSldViewPr>
      <p:cViewPr varScale="1">
        <p:scale>
          <a:sx n="62" d="100"/>
          <a:sy n="62" d="100"/>
        </p:scale>
        <p:origin x="1542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1E9A-A4A7-410A-B97A-0B301334344F}" type="datetimeFigureOut">
              <a:rPr lang="es-ES" smtClean="0"/>
              <a:t>15/02/2018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2AC8-2552-4ACA-B49C-55A8BD209B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4235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1E9A-A4A7-410A-B97A-0B301334344F}" type="datetimeFigureOut">
              <a:rPr lang="es-ES" smtClean="0"/>
              <a:t>15/02/2018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2AC8-2552-4ACA-B49C-55A8BD209B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6720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1E9A-A4A7-410A-B97A-0B301334344F}" type="datetimeFigureOut">
              <a:rPr lang="es-ES" smtClean="0"/>
              <a:t>15/02/2018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2AC8-2552-4ACA-B49C-55A8BD209B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18949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1E9A-A4A7-410A-B97A-0B301334344F}" type="datetimeFigureOut">
              <a:rPr lang="es-ES" smtClean="0"/>
              <a:t>15/02/2018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2AC8-2552-4ACA-B49C-55A8BD209B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3546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1E9A-A4A7-410A-B97A-0B301334344F}" type="datetimeFigureOut">
              <a:rPr lang="es-ES" smtClean="0"/>
              <a:t>15/02/2018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2AC8-2552-4ACA-B49C-55A8BD209B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2573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1E9A-A4A7-410A-B97A-0B301334344F}" type="datetimeFigureOut">
              <a:rPr lang="es-ES" smtClean="0"/>
              <a:t>15/02/2018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2AC8-2552-4ACA-B49C-55A8BD209B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8807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1E9A-A4A7-410A-B97A-0B301334344F}" type="datetimeFigureOut">
              <a:rPr lang="es-ES" smtClean="0"/>
              <a:t>15/02/2018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2AC8-2552-4ACA-B49C-55A8BD209B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073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1E9A-A4A7-410A-B97A-0B301334344F}" type="datetimeFigureOut">
              <a:rPr lang="es-ES" smtClean="0"/>
              <a:t>15/02/2018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2AC8-2552-4ACA-B49C-55A8BD209B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21689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1E9A-A4A7-410A-B97A-0B301334344F}" type="datetimeFigureOut">
              <a:rPr lang="es-ES" smtClean="0"/>
              <a:t>15/02/2018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2AC8-2552-4ACA-B49C-55A8BD209B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5287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1E9A-A4A7-410A-B97A-0B301334344F}" type="datetimeFigureOut">
              <a:rPr lang="es-ES" smtClean="0"/>
              <a:t>15/02/2018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2AC8-2552-4ACA-B49C-55A8BD209B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0554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B1E9A-A4A7-410A-B97A-0B301334344F}" type="datetimeFigureOut">
              <a:rPr lang="es-ES" smtClean="0"/>
              <a:t>15/02/2018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2AC8-2552-4ACA-B49C-55A8BD209B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6285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B1E9A-A4A7-410A-B97A-0B301334344F}" type="datetimeFigureOut">
              <a:rPr lang="es-ES" smtClean="0"/>
              <a:t>15/02/2018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02AC8-2552-4ACA-B49C-55A8BD209B3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349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youtube.com/watch?v=3W3AZ5Zw0n0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3.jpeg"/><Relationship Id="rId5" Type="http://schemas.openxmlformats.org/officeDocument/2006/relationships/image" Target="../media/image7.jpeg"/><Relationship Id="rId10" Type="http://schemas.openxmlformats.org/officeDocument/2006/relationships/image" Target="../media/image12.jpeg"/><Relationship Id="rId4" Type="http://schemas.openxmlformats.org/officeDocument/2006/relationships/image" Target="../media/image6.jpeg"/><Relationship Id="rId9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275688"/>
              </p:ext>
            </p:extLst>
          </p:nvPr>
        </p:nvGraphicFramePr>
        <p:xfrm>
          <a:off x="1753344" y="2559005"/>
          <a:ext cx="1954560" cy="3749040"/>
        </p:xfrm>
        <a:graphic>
          <a:graphicData uri="http://schemas.openxmlformats.org/drawingml/2006/table">
            <a:tbl>
              <a:tblPr/>
              <a:tblGrid>
                <a:gridCol w="19545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s-ES" sz="12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Positive (of 'play')</a:t>
                      </a:r>
                      <a:endParaRPr lang="es-ES" sz="12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I </a:t>
                      </a:r>
                      <a:r>
                        <a:rPr lang="es-ES" sz="12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play</a:t>
                      </a:r>
                      <a:endParaRPr lang="es-ES" sz="12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you </a:t>
                      </a:r>
                      <a:r>
                        <a:rPr lang="es-ES" sz="12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play</a:t>
                      </a:r>
                      <a:endParaRPr lang="es-ES" sz="12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he </a:t>
                      </a:r>
                      <a:r>
                        <a:rPr lang="es-ES" sz="12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play</a:t>
                      </a:r>
                      <a:r>
                        <a:rPr lang="es-E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she </a:t>
                      </a:r>
                      <a:r>
                        <a:rPr lang="es-ES" sz="12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play</a:t>
                      </a:r>
                      <a:r>
                        <a:rPr lang="es-E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it </a:t>
                      </a:r>
                      <a:r>
                        <a:rPr lang="es-ES" sz="12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play</a:t>
                      </a:r>
                      <a:r>
                        <a:rPr lang="es-E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>
                          <a:effectLst/>
                          <a:latin typeface="Arial" pitchFamily="34" charset="0"/>
                          <a:cs typeface="Arial" pitchFamily="34" charset="0"/>
                        </a:rPr>
                        <a:t>we </a:t>
                      </a:r>
                      <a:r>
                        <a:rPr lang="es-ES" sz="12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play</a:t>
                      </a:r>
                      <a:endParaRPr lang="es-ES" sz="120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s-ES" sz="12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they</a:t>
                      </a:r>
                      <a:r>
                        <a:rPr lang="es-ES" sz="12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ES" sz="1200" b="1" dirty="0" err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play</a:t>
                      </a:r>
                      <a:endParaRPr lang="es-ES" sz="12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7163299"/>
              </p:ext>
            </p:extLst>
          </p:nvPr>
        </p:nvGraphicFramePr>
        <p:xfrm>
          <a:off x="4067944" y="2564903"/>
          <a:ext cx="3456384" cy="3744416"/>
        </p:xfrm>
        <a:graphic>
          <a:graphicData uri="http://schemas.openxmlformats.org/drawingml/2006/table">
            <a:tbl>
              <a:tblPr/>
              <a:tblGrid>
                <a:gridCol w="1872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8052">
                <a:tc gridSpan="2">
                  <a:txBody>
                    <a:bodyPr/>
                    <a:lstStyle/>
                    <a:p>
                      <a:pPr algn="ctr"/>
                      <a:r>
                        <a:rPr lang="es-ES" sz="1100" b="1" dirty="0" err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Negative</a:t>
                      </a:r>
                      <a:r>
                        <a:rPr lang="es-ES" sz="1100" b="1" dirty="0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(of '</a:t>
                      </a:r>
                      <a:r>
                        <a:rPr lang="es-ES" sz="1100" b="1" dirty="0" err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play</a:t>
                      </a:r>
                      <a:r>
                        <a:rPr lang="es-ES" sz="1100" b="1" dirty="0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')</a:t>
                      </a:r>
                      <a:endParaRPr lang="es-ES" sz="11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 sz="11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Arial" pitchFamily="34" charset="0"/>
                          <a:cs typeface="Arial" pitchFamily="34" charset="0"/>
                        </a:rPr>
                        <a:t>I </a:t>
                      </a:r>
                      <a:r>
                        <a:rPr lang="es-ES" sz="11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 not</a:t>
                      </a:r>
                      <a:r>
                        <a:rPr lang="es-ES" sz="1100">
                          <a:effectLst/>
                          <a:latin typeface="Arial" pitchFamily="34" charset="0"/>
                          <a:cs typeface="Arial" pitchFamily="34" charset="0"/>
                        </a:rPr>
                        <a:t> play</a:t>
                      </a: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Arial" pitchFamily="34" charset="0"/>
                          <a:cs typeface="Arial" pitchFamily="34" charset="0"/>
                        </a:rPr>
                        <a:t>I </a:t>
                      </a:r>
                      <a:r>
                        <a:rPr lang="es-ES" sz="11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don't</a:t>
                      </a:r>
                      <a:r>
                        <a:rPr lang="es-ES" sz="1100">
                          <a:effectLst/>
                          <a:latin typeface="Arial" pitchFamily="34" charset="0"/>
                          <a:cs typeface="Arial" pitchFamily="34" charset="0"/>
                        </a:rPr>
                        <a:t> play</a:t>
                      </a: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Arial" pitchFamily="34" charset="0"/>
                          <a:cs typeface="Arial" pitchFamily="34" charset="0"/>
                        </a:rPr>
                        <a:t>you </a:t>
                      </a:r>
                      <a:r>
                        <a:rPr lang="es-ES" sz="11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 not</a:t>
                      </a:r>
                      <a:r>
                        <a:rPr lang="es-ES" sz="1100">
                          <a:effectLst/>
                          <a:latin typeface="Arial" pitchFamily="34" charset="0"/>
                          <a:cs typeface="Arial" pitchFamily="34" charset="0"/>
                        </a:rPr>
                        <a:t> play</a:t>
                      </a: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Arial" pitchFamily="34" charset="0"/>
                          <a:cs typeface="Arial" pitchFamily="34" charset="0"/>
                        </a:rPr>
                        <a:t>you </a:t>
                      </a:r>
                      <a:r>
                        <a:rPr lang="es-ES" sz="11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don't</a:t>
                      </a:r>
                      <a:r>
                        <a:rPr lang="es-ES" sz="1100">
                          <a:effectLst/>
                          <a:latin typeface="Arial" pitchFamily="34" charset="0"/>
                          <a:cs typeface="Arial" pitchFamily="34" charset="0"/>
                        </a:rPr>
                        <a:t> play</a:t>
                      </a: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Arial" pitchFamily="34" charset="0"/>
                          <a:cs typeface="Arial" pitchFamily="34" charset="0"/>
                        </a:rPr>
                        <a:t>he </a:t>
                      </a:r>
                      <a:r>
                        <a:rPr lang="es-ES" sz="11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</a:t>
                      </a:r>
                      <a:r>
                        <a:rPr lang="es-ES" sz="1100">
                          <a:effectLst/>
                          <a:latin typeface="Arial" pitchFamily="34" charset="0"/>
                          <a:cs typeface="Arial" pitchFamily="34" charset="0"/>
                        </a:rPr>
                        <a:t>es </a:t>
                      </a:r>
                      <a:r>
                        <a:rPr lang="es-ES" sz="11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not</a:t>
                      </a:r>
                      <a:r>
                        <a:rPr lang="es-ES" sz="1100">
                          <a:effectLst/>
                          <a:latin typeface="Arial" pitchFamily="34" charset="0"/>
                          <a:cs typeface="Arial" pitchFamily="34" charset="0"/>
                        </a:rPr>
                        <a:t> play</a:t>
                      </a: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Arial" pitchFamily="34" charset="0"/>
                          <a:cs typeface="Arial" pitchFamily="34" charset="0"/>
                        </a:rPr>
                        <a:t>he </a:t>
                      </a:r>
                      <a:r>
                        <a:rPr lang="es-ES" sz="11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</a:t>
                      </a:r>
                      <a:r>
                        <a:rPr lang="es-ES" sz="1100">
                          <a:effectLst/>
                          <a:latin typeface="Arial" pitchFamily="34" charset="0"/>
                          <a:cs typeface="Arial" pitchFamily="34" charset="0"/>
                        </a:rPr>
                        <a:t>es</a:t>
                      </a:r>
                      <a:r>
                        <a:rPr lang="es-ES" sz="11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n't</a:t>
                      </a:r>
                      <a:r>
                        <a:rPr lang="es-ES" sz="1100">
                          <a:effectLst/>
                          <a:latin typeface="Arial" pitchFamily="34" charset="0"/>
                          <a:cs typeface="Arial" pitchFamily="34" charset="0"/>
                        </a:rPr>
                        <a:t> play</a:t>
                      </a: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Arial" pitchFamily="34" charset="0"/>
                          <a:cs typeface="Arial" pitchFamily="34" charset="0"/>
                        </a:rPr>
                        <a:t>she </a:t>
                      </a:r>
                      <a:r>
                        <a:rPr lang="es-ES" sz="11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</a:t>
                      </a:r>
                      <a:r>
                        <a:rPr lang="es-ES" sz="1100">
                          <a:effectLst/>
                          <a:latin typeface="Arial" pitchFamily="34" charset="0"/>
                          <a:cs typeface="Arial" pitchFamily="34" charset="0"/>
                        </a:rPr>
                        <a:t>es </a:t>
                      </a:r>
                      <a:r>
                        <a:rPr lang="es-ES" sz="11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not</a:t>
                      </a:r>
                      <a:r>
                        <a:rPr lang="es-ES" sz="1100">
                          <a:effectLst/>
                          <a:latin typeface="Arial" pitchFamily="34" charset="0"/>
                          <a:cs typeface="Arial" pitchFamily="34" charset="0"/>
                        </a:rPr>
                        <a:t> play</a:t>
                      </a: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Arial" pitchFamily="34" charset="0"/>
                          <a:cs typeface="Arial" pitchFamily="34" charset="0"/>
                        </a:rPr>
                        <a:t>she </a:t>
                      </a:r>
                      <a:r>
                        <a:rPr lang="es-ES" sz="11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</a:t>
                      </a:r>
                      <a:r>
                        <a:rPr lang="es-ES" sz="1100">
                          <a:effectLst/>
                          <a:latin typeface="Arial" pitchFamily="34" charset="0"/>
                          <a:cs typeface="Arial" pitchFamily="34" charset="0"/>
                        </a:rPr>
                        <a:t>es</a:t>
                      </a:r>
                      <a:r>
                        <a:rPr lang="es-ES" sz="11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n't</a:t>
                      </a:r>
                      <a:r>
                        <a:rPr lang="es-ES" sz="1100">
                          <a:effectLst/>
                          <a:latin typeface="Arial" pitchFamily="34" charset="0"/>
                          <a:cs typeface="Arial" pitchFamily="34" charset="0"/>
                        </a:rPr>
                        <a:t> play</a:t>
                      </a: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es-ES" sz="11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it</a:t>
                      </a:r>
                      <a:r>
                        <a:rPr lang="es-ES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ES" sz="1100" b="1" dirty="0" err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</a:t>
                      </a:r>
                      <a:r>
                        <a:rPr lang="es-ES" sz="11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es</a:t>
                      </a:r>
                      <a:r>
                        <a:rPr lang="es-ES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ES" sz="1100" b="1" dirty="0" err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not</a:t>
                      </a:r>
                      <a:r>
                        <a:rPr lang="es-ES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ES" sz="11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play</a:t>
                      </a:r>
                      <a:endParaRPr lang="es-ES" sz="11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Arial" pitchFamily="34" charset="0"/>
                          <a:cs typeface="Arial" pitchFamily="34" charset="0"/>
                        </a:rPr>
                        <a:t>it </a:t>
                      </a:r>
                      <a:r>
                        <a:rPr lang="es-ES" sz="11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</a:t>
                      </a:r>
                      <a:r>
                        <a:rPr lang="es-ES" sz="1100">
                          <a:effectLst/>
                          <a:latin typeface="Arial" pitchFamily="34" charset="0"/>
                          <a:cs typeface="Arial" pitchFamily="34" charset="0"/>
                        </a:rPr>
                        <a:t>es</a:t>
                      </a:r>
                      <a:r>
                        <a:rPr lang="es-ES" sz="11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n't</a:t>
                      </a:r>
                      <a:r>
                        <a:rPr lang="es-ES" sz="1100">
                          <a:effectLst/>
                          <a:latin typeface="Arial" pitchFamily="34" charset="0"/>
                          <a:cs typeface="Arial" pitchFamily="34" charset="0"/>
                        </a:rPr>
                        <a:t> play</a:t>
                      </a: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Arial" pitchFamily="34" charset="0"/>
                          <a:cs typeface="Arial" pitchFamily="34" charset="0"/>
                        </a:rPr>
                        <a:t>we </a:t>
                      </a:r>
                      <a:r>
                        <a:rPr lang="es-ES" sz="11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 not</a:t>
                      </a:r>
                      <a:r>
                        <a:rPr lang="es-ES" sz="1100">
                          <a:effectLst/>
                          <a:latin typeface="Arial" pitchFamily="34" charset="0"/>
                          <a:cs typeface="Arial" pitchFamily="34" charset="0"/>
                        </a:rPr>
                        <a:t> play</a:t>
                      </a: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we</a:t>
                      </a:r>
                      <a:r>
                        <a:rPr lang="es-ES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ES" sz="1100" b="1" dirty="0" err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don't</a:t>
                      </a:r>
                      <a:r>
                        <a:rPr lang="es-ES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ES" sz="11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play</a:t>
                      </a:r>
                      <a:endParaRPr lang="es-ES" sz="11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lang="es-ES" sz="1100">
                          <a:effectLst/>
                          <a:latin typeface="Arial" pitchFamily="34" charset="0"/>
                          <a:cs typeface="Arial" pitchFamily="34" charset="0"/>
                        </a:rPr>
                        <a:t>they </a:t>
                      </a:r>
                      <a:r>
                        <a:rPr lang="es-ES" sz="1100" b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 not</a:t>
                      </a:r>
                      <a:r>
                        <a:rPr lang="es-ES" sz="1100">
                          <a:effectLst/>
                          <a:latin typeface="Arial" pitchFamily="34" charset="0"/>
                          <a:cs typeface="Arial" pitchFamily="34" charset="0"/>
                        </a:rPr>
                        <a:t> play</a:t>
                      </a: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ES" sz="11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they</a:t>
                      </a:r>
                      <a:r>
                        <a:rPr lang="es-ES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ES" sz="1100" b="1" dirty="0" err="1">
                          <a:solidFill>
                            <a:srgbClr val="FF66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don't</a:t>
                      </a:r>
                      <a:r>
                        <a:rPr lang="es-ES" sz="11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r>
                        <a:rPr lang="es-ES" sz="1100" dirty="0" err="1">
                          <a:effectLst/>
                          <a:latin typeface="Arial" pitchFamily="34" charset="0"/>
                          <a:cs typeface="Arial" pitchFamily="34" charset="0"/>
                        </a:rPr>
                        <a:t>play</a:t>
                      </a:r>
                      <a:endParaRPr lang="es-ES" sz="1100" dirty="0"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2875" marR="142875" marT="142875" marB="142875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pic>
        <p:nvPicPr>
          <p:cNvPr id="5" name="Picture 2" descr="http://images.gofreedownload.net/plus-sign-clip-art-621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1700808"/>
            <a:ext cx="648072" cy="645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https://cdn0.iconfinder.com/data/icons/weboo-2/512/minus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14" t="38792" r="3464" b="40123"/>
          <a:stretch/>
        </p:blipFill>
        <p:spPr bwMode="auto">
          <a:xfrm>
            <a:off x="5508104" y="1988840"/>
            <a:ext cx="792088" cy="298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323528" y="404664"/>
            <a:ext cx="89226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Simple </a:t>
            </a:r>
            <a:r>
              <a:rPr lang="es-ES" sz="4000" b="1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present</a:t>
            </a:r>
            <a:r>
              <a:rPr lang="es-ES" sz="40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  (+ and – </a:t>
            </a:r>
            <a:r>
              <a:rPr lang="es-ES" sz="4000" b="1" dirty="0" err="1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sentences</a:t>
            </a:r>
            <a:r>
              <a:rPr lang="es-ES" sz="4000" b="1" dirty="0">
                <a:solidFill>
                  <a:srgbClr val="00B0F0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18714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107504" y="476672"/>
            <a:ext cx="82809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hlinkClick r:id="rId2"/>
              </a:rPr>
              <a:t>https://www.youtube.com/watch?v=3W3AZ5Zw0n0</a:t>
            </a:r>
            <a:endParaRPr lang="es-ES" sz="240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E73F46AC-028B-45E0-AAA5-3113EA40C2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504" y="1124744"/>
            <a:ext cx="8925242" cy="5544616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A3982B3A-8C99-42B2-BFD5-392E7E6F2571}"/>
              </a:ext>
            </a:extLst>
          </p:cNvPr>
          <p:cNvSpPr txBox="1"/>
          <p:nvPr/>
        </p:nvSpPr>
        <p:spPr>
          <a:xfrm>
            <a:off x="107504" y="116632"/>
            <a:ext cx="85349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err="1"/>
              <a:t>Click</a:t>
            </a:r>
            <a:r>
              <a:rPr lang="es-MX" dirty="0"/>
              <a:t> </a:t>
            </a:r>
            <a:r>
              <a:rPr lang="es-MX" dirty="0" err="1"/>
              <a:t>on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following</a:t>
            </a:r>
            <a:r>
              <a:rPr lang="es-MX" dirty="0"/>
              <a:t> link </a:t>
            </a:r>
            <a:r>
              <a:rPr lang="es-MX" dirty="0" err="1"/>
              <a:t>to</a:t>
            </a:r>
            <a:r>
              <a:rPr lang="es-MX" dirty="0"/>
              <a:t> </a:t>
            </a:r>
            <a:r>
              <a:rPr lang="es-MX" dirty="0" err="1"/>
              <a:t>learn</a:t>
            </a:r>
            <a:r>
              <a:rPr lang="es-MX" dirty="0"/>
              <a:t> </a:t>
            </a:r>
            <a:r>
              <a:rPr lang="es-MX" dirty="0" err="1"/>
              <a:t>about</a:t>
            </a:r>
            <a:r>
              <a:rPr lang="es-MX" dirty="0"/>
              <a:t> simple </a:t>
            </a:r>
            <a:r>
              <a:rPr lang="es-MX" dirty="0" err="1"/>
              <a:t>present</a:t>
            </a:r>
            <a:r>
              <a:rPr lang="es-MX" dirty="0"/>
              <a:t> </a:t>
            </a:r>
            <a:r>
              <a:rPr lang="es-MX" dirty="0" err="1"/>
              <a:t>possitive</a:t>
            </a:r>
            <a:r>
              <a:rPr lang="es-MX" dirty="0"/>
              <a:t> and </a:t>
            </a:r>
            <a:r>
              <a:rPr lang="es-MX" dirty="0" err="1"/>
              <a:t>negative</a:t>
            </a:r>
            <a:r>
              <a:rPr lang="es-MX" dirty="0"/>
              <a:t> </a:t>
            </a:r>
            <a:r>
              <a:rPr lang="es-MX" dirty="0" err="1"/>
              <a:t>sentences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49100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63 Grupo"/>
          <p:cNvGrpSpPr/>
          <p:nvPr/>
        </p:nvGrpSpPr>
        <p:grpSpPr>
          <a:xfrm>
            <a:off x="115003" y="142852"/>
            <a:ext cx="8705469" cy="6736067"/>
            <a:chOff x="115003" y="142852"/>
            <a:chExt cx="8705469" cy="6736067"/>
          </a:xfrm>
        </p:grpSpPr>
        <p:sp>
          <p:nvSpPr>
            <p:cNvPr id="21" name="20 Rectángulo"/>
            <p:cNvSpPr/>
            <p:nvPr/>
          </p:nvSpPr>
          <p:spPr>
            <a:xfrm>
              <a:off x="1714480" y="4572008"/>
              <a:ext cx="1285884" cy="2214578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3" name="22 Rectángulo"/>
            <p:cNvSpPr/>
            <p:nvPr/>
          </p:nvSpPr>
          <p:spPr>
            <a:xfrm>
              <a:off x="3143240" y="4572008"/>
              <a:ext cx="1285884" cy="2214578"/>
            </a:xfrm>
            <a:prstGeom prst="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4" name="23 Rectángulo"/>
            <p:cNvSpPr/>
            <p:nvPr/>
          </p:nvSpPr>
          <p:spPr>
            <a:xfrm>
              <a:off x="4572000" y="4572008"/>
              <a:ext cx="1285884" cy="2214578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5" name="24 Rectángulo"/>
            <p:cNvSpPr/>
            <p:nvPr/>
          </p:nvSpPr>
          <p:spPr>
            <a:xfrm>
              <a:off x="6000760" y="4572008"/>
              <a:ext cx="1285884" cy="2214578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6" name="25 Rectángulo"/>
            <p:cNvSpPr/>
            <p:nvPr/>
          </p:nvSpPr>
          <p:spPr>
            <a:xfrm>
              <a:off x="7429520" y="4572008"/>
              <a:ext cx="1285884" cy="2214578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29" name="28 Rectángulo"/>
            <p:cNvSpPr/>
            <p:nvPr/>
          </p:nvSpPr>
          <p:spPr>
            <a:xfrm>
              <a:off x="214282" y="4572008"/>
              <a:ext cx="1285884" cy="2214578"/>
            </a:xfrm>
            <a:prstGeom prst="rect">
              <a:avLst/>
            </a:prstGeom>
            <a:solidFill>
              <a:srgbClr val="FF33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grpSp>
          <p:nvGrpSpPr>
            <p:cNvPr id="63" name="62 Grupo"/>
            <p:cNvGrpSpPr/>
            <p:nvPr/>
          </p:nvGrpSpPr>
          <p:grpSpPr>
            <a:xfrm>
              <a:off x="115003" y="142852"/>
              <a:ext cx="8705469" cy="6736067"/>
              <a:chOff x="115003" y="142852"/>
              <a:chExt cx="8705469" cy="6736067"/>
            </a:xfrm>
          </p:grpSpPr>
          <p:sp>
            <p:nvSpPr>
              <p:cNvPr id="16" name="15 Rectángulo"/>
              <p:cNvSpPr/>
              <p:nvPr/>
            </p:nvSpPr>
            <p:spPr>
              <a:xfrm>
                <a:off x="7429520" y="142852"/>
                <a:ext cx="1285884" cy="2214578"/>
              </a:xfrm>
              <a:prstGeom prst="rect">
                <a:avLst/>
              </a:prstGeom>
              <a:solidFill>
                <a:srgbClr val="9900CC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6" name="35 Flecha abajo"/>
              <p:cNvSpPr/>
              <p:nvPr/>
            </p:nvSpPr>
            <p:spPr>
              <a:xfrm>
                <a:off x="7572396" y="714356"/>
                <a:ext cx="1071570" cy="1214446"/>
              </a:xfrm>
              <a:prstGeom prst="downArrow">
                <a:avLst/>
              </a:prstGeom>
              <a:solidFill>
                <a:srgbClr val="00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2" name="11 Rectángulo"/>
              <p:cNvSpPr/>
              <p:nvPr/>
            </p:nvSpPr>
            <p:spPr>
              <a:xfrm>
                <a:off x="1714480" y="142852"/>
                <a:ext cx="1285884" cy="2214578"/>
              </a:xfrm>
              <a:prstGeom prst="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 dirty="0"/>
              </a:p>
            </p:txBody>
          </p:sp>
          <p:pic>
            <p:nvPicPr>
              <p:cNvPr id="1026" name="Picture 2" descr="http://2.bp.blogspot.com/_sAiLrge_wx0/TBJZY0VSxLI/AAAAAAAAABU/XetXnZ23_kQ/s1600/shopping.png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824454" y="214290"/>
                <a:ext cx="1104472" cy="1357322"/>
              </a:xfrm>
              <a:prstGeom prst="rect">
                <a:avLst/>
              </a:prstGeom>
              <a:noFill/>
            </p:spPr>
          </p:pic>
          <p:sp>
            <p:nvSpPr>
              <p:cNvPr id="8" name="7 Triángulo rectángulo"/>
              <p:cNvSpPr/>
              <p:nvPr/>
            </p:nvSpPr>
            <p:spPr>
              <a:xfrm>
                <a:off x="214282" y="500042"/>
                <a:ext cx="1285884" cy="1785950"/>
              </a:xfrm>
              <a:prstGeom prst="rtTriangle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9" name="8 Triángulo rectángulo"/>
              <p:cNvSpPr/>
              <p:nvPr/>
            </p:nvSpPr>
            <p:spPr>
              <a:xfrm rot="10800000">
                <a:off x="214282" y="142852"/>
                <a:ext cx="1357322" cy="1857388"/>
              </a:xfrm>
              <a:prstGeom prst="rtTriangle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3" name="12 Rectángulo"/>
              <p:cNvSpPr/>
              <p:nvPr/>
            </p:nvSpPr>
            <p:spPr>
              <a:xfrm>
                <a:off x="3143240" y="142852"/>
                <a:ext cx="1285884" cy="2214578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4" name="13 Rectángulo"/>
              <p:cNvSpPr/>
              <p:nvPr/>
            </p:nvSpPr>
            <p:spPr>
              <a:xfrm>
                <a:off x="4572000" y="142852"/>
                <a:ext cx="1285884" cy="2214578"/>
              </a:xfrm>
              <a:prstGeom prst="rect">
                <a:avLst/>
              </a:prstGeom>
              <a:solidFill>
                <a:srgbClr val="92D05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15" name="14 Rectángulo"/>
              <p:cNvSpPr/>
              <p:nvPr/>
            </p:nvSpPr>
            <p:spPr>
              <a:xfrm>
                <a:off x="6000760" y="142852"/>
                <a:ext cx="1285884" cy="2214578"/>
              </a:xfrm>
              <a:prstGeom prst="rect">
                <a:avLst/>
              </a:prstGeom>
              <a:solidFill>
                <a:srgbClr val="FF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pic>
            <p:nvPicPr>
              <p:cNvPr id="17" name="Picture 12" descr="furniture_bed_113468_tns.png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214678" y="214290"/>
                <a:ext cx="1143008" cy="13573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0" name="19 Rectángulo"/>
              <p:cNvSpPr/>
              <p:nvPr/>
            </p:nvSpPr>
            <p:spPr>
              <a:xfrm>
                <a:off x="7429520" y="2571744"/>
                <a:ext cx="1285884" cy="1857388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28" name="27 Rectángulo"/>
              <p:cNvSpPr/>
              <p:nvPr/>
            </p:nvSpPr>
            <p:spPr>
              <a:xfrm>
                <a:off x="214282" y="2500306"/>
                <a:ext cx="1285884" cy="1857388"/>
              </a:xfrm>
              <a:prstGeom prst="rec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0" name="29 CuadroTexto"/>
              <p:cNvSpPr txBox="1"/>
              <p:nvPr/>
            </p:nvSpPr>
            <p:spPr>
              <a:xfrm>
                <a:off x="1704524" y="1692097"/>
                <a:ext cx="128330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_tradnl" sz="1600" b="1" dirty="0"/>
                  <a:t>(</a:t>
                </a:r>
                <a:r>
                  <a:rPr lang="es-ES_tradnl" sz="1600" b="1" dirty="0" err="1"/>
                  <a:t>My</a:t>
                </a:r>
                <a:r>
                  <a:rPr lang="es-ES_tradnl" sz="1600" b="1" dirty="0"/>
                  <a:t> </a:t>
                </a:r>
                <a:r>
                  <a:rPr lang="es-ES_tradnl" sz="1600" b="1" dirty="0" err="1"/>
                  <a:t>parents</a:t>
                </a:r>
                <a:r>
                  <a:rPr lang="es-ES_tradnl" sz="1600" b="1" dirty="0"/>
                  <a:t>)</a:t>
                </a:r>
              </a:p>
              <a:p>
                <a:r>
                  <a:rPr lang="es-ES_tradnl" sz="1600" b="1" dirty="0" err="1"/>
                  <a:t>Go</a:t>
                </a:r>
                <a:r>
                  <a:rPr lang="es-ES_tradnl" sz="1600" b="1" dirty="0"/>
                  <a:t> shopping</a:t>
                </a:r>
                <a:endParaRPr lang="es-ES" sz="1600" b="1" dirty="0"/>
              </a:p>
            </p:txBody>
          </p:sp>
          <p:sp>
            <p:nvSpPr>
              <p:cNvPr id="31" name="30 CuadroTexto"/>
              <p:cNvSpPr txBox="1"/>
              <p:nvPr/>
            </p:nvSpPr>
            <p:spPr>
              <a:xfrm>
                <a:off x="3231566" y="1692097"/>
                <a:ext cx="1196418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ES_tradnl" sz="1600" b="1" dirty="0"/>
                  <a:t>(I) </a:t>
                </a:r>
                <a:r>
                  <a:rPr lang="es-ES_tradnl" sz="1600" b="1" dirty="0" err="1"/>
                  <a:t>Make</a:t>
                </a:r>
                <a:r>
                  <a:rPr lang="es-ES_tradnl" sz="1600" b="1" dirty="0"/>
                  <a:t> my</a:t>
                </a:r>
              </a:p>
              <a:p>
                <a:r>
                  <a:rPr lang="es-ES_tradnl" sz="1600" b="1" dirty="0"/>
                  <a:t>    </a:t>
                </a:r>
                <a:r>
                  <a:rPr lang="es-ES_tradnl" sz="1600" b="1" dirty="0" err="1"/>
                  <a:t>bed</a:t>
                </a:r>
                <a:endParaRPr lang="es-ES" sz="1600" b="1" dirty="0"/>
              </a:p>
            </p:txBody>
          </p:sp>
          <p:sp>
            <p:nvSpPr>
              <p:cNvPr id="32" name="31 CuadroTexto"/>
              <p:cNvSpPr txBox="1"/>
              <p:nvPr/>
            </p:nvSpPr>
            <p:spPr>
              <a:xfrm>
                <a:off x="4607709" y="1571612"/>
                <a:ext cx="1263487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s-ES_tradnl" sz="1600" b="1" dirty="0"/>
                  <a:t>(Alan)</a:t>
                </a:r>
              </a:p>
              <a:p>
                <a:pPr algn="ctr"/>
                <a:r>
                  <a:rPr lang="es-ES_tradnl" sz="1600" b="1" dirty="0"/>
                  <a:t>Cook  </a:t>
                </a:r>
                <a:r>
                  <a:rPr lang="es-ES_tradnl" sz="1600" b="1" dirty="0" err="1"/>
                  <a:t>dinner</a:t>
                </a:r>
                <a:endParaRPr lang="es-ES_tradnl" sz="1600" b="1" dirty="0"/>
              </a:p>
            </p:txBody>
          </p:sp>
          <p:sp>
            <p:nvSpPr>
              <p:cNvPr id="33" name="32 CuadroTexto"/>
              <p:cNvSpPr txBox="1"/>
              <p:nvPr/>
            </p:nvSpPr>
            <p:spPr>
              <a:xfrm>
                <a:off x="5969576" y="1702346"/>
                <a:ext cx="128663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s-ES_tradnl" sz="1600" b="1" dirty="0"/>
                  <a:t>(</a:t>
                </a:r>
                <a:r>
                  <a:rPr lang="es-ES_tradnl" sz="1600" b="1" dirty="0" err="1"/>
                  <a:t>My</a:t>
                </a:r>
                <a:r>
                  <a:rPr lang="es-ES_tradnl" sz="1600" b="1" dirty="0"/>
                  <a:t> </a:t>
                </a:r>
                <a:r>
                  <a:rPr lang="es-ES_tradnl" sz="1600" b="1" dirty="0" err="1"/>
                  <a:t>brother</a:t>
                </a:r>
                <a:r>
                  <a:rPr lang="es-ES_tradnl" sz="1600" b="1" dirty="0"/>
                  <a:t>)</a:t>
                </a:r>
              </a:p>
              <a:p>
                <a:pPr algn="ctr"/>
                <a:r>
                  <a:rPr lang="es-ES_tradnl" sz="1600" b="1" dirty="0" err="1"/>
                  <a:t>Watch</a:t>
                </a:r>
                <a:r>
                  <a:rPr lang="es-ES_tradnl" sz="1600" b="1" dirty="0"/>
                  <a:t> tv.</a:t>
                </a:r>
              </a:p>
            </p:txBody>
          </p:sp>
          <p:sp>
            <p:nvSpPr>
              <p:cNvPr id="34" name="33 CuadroTexto"/>
              <p:cNvSpPr txBox="1"/>
              <p:nvPr/>
            </p:nvSpPr>
            <p:spPr>
              <a:xfrm>
                <a:off x="7544555" y="785794"/>
                <a:ext cx="109941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_tradnl" b="1" dirty="0" err="1"/>
                  <a:t>Move</a:t>
                </a:r>
                <a:r>
                  <a:rPr lang="es-ES_tradnl" b="1" dirty="0"/>
                  <a:t> </a:t>
                </a:r>
              </a:p>
              <a:p>
                <a:pPr algn="ctr"/>
                <a:r>
                  <a:rPr lang="es-ES_tradnl" b="1" dirty="0"/>
                  <a:t>forward </a:t>
                </a:r>
              </a:p>
              <a:p>
                <a:pPr algn="ctr"/>
                <a:r>
                  <a:rPr lang="es-ES_tradnl" b="1" dirty="0"/>
                  <a:t>2 </a:t>
                </a:r>
                <a:r>
                  <a:rPr lang="es-ES_tradnl" b="1" dirty="0" err="1"/>
                  <a:t>squares</a:t>
                </a:r>
                <a:r>
                  <a:rPr lang="es-ES_tradnl" b="1" dirty="0"/>
                  <a:t> </a:t>
                </a:r>
              </a:p>
            </p:txBody>
          </p:sp>
          <p:sp>
            <p:nvSpPr>
              <p:cNvPr id="37" name="36 Flecha arriba"/>
              <p:cNvSpPr/>
              <p:nvPr/>
            </p:nvSpPr>
            <p:spPr>
              <a:xfrm>
                <a:off x="7643834" y="2928934"/>
                <a:ext cx="857256" cy="1143008"/>
              </a:xfrm>
              <a:prstGeom prst="upArrow">
                <a:avLst/>
              </a:prstGeom>
              <a:solidFill>
                <a:srgbClr val="00FF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ES"/>
              </a:p>
            </p:txBody>
          </p:sp>
          <p:sp>
            <p:nvSpPr>
              <p:cNvPr id="38" name="37 CuadroTexto"/>
              <p:cNvSpPr txBox="1"/>
              <p:nvPr/>
            </p:nvSpPr>
            <p:spPr>
              <a:xfrm>
                <a:off x="285720" y="3005736"/>
                <a:ext cx="1099411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_tradnl" sz="2400" b="1" dirty="0"/>
                  <a:t>Lose </a:t>
                </a:r>
              </a:p>
              <a:p>
                <a:pPr algn="ctr"/>
                <a:r>
                  <a:rPr lang="es-ES_tradnl" sz="2400" b="1" dirty="0" err="1"/>
                  <a:t>Turn</a:t>
                </a:r>
                <a:endParaRPr lang="es-ES_tradnl" sz="2400" b="1" dirty="0"/>
              </a:p>
            </p:txBody>
          </p:sp>
          <p:sp>
            <p:nvSpPr>
              <p:cNvPr id="39" name="38 CuadroTexto"/>
              <p:cNvSpPr txBox="1"/>
              <p:nvPr/>
            </p:nvSpPr>
            <p:spPr>
              <a:xfrm>
                <a:off x="7544555" y="3005736"/>
                <a:ext cx="1099411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_tradnl" b="1" dirty="0" err="1"/>
                  <a:t>Move</a:t>
                </a:r>
                <a:r>
                  <a:rPr lang="es-ES_tradnl" b="1" dirty="0"/>
                  <a:t> </a:t>
                </a:r>
              </a:p>
              <a:p>
                <a:pPr algn="ctr"/>
                <a:r>
                  <a:rPr lang="es-ES_tradnl" b="1" dirty="0"/>
                  <a:t>back</a:t>
                </a:r>
              </a:p>
              <a:p>
                <a:pPr algn="ctr"/>
                <a:r>
                  <a:rPr lang="es-ES_tradnl" b="1" dirty="0"/>
                  <a:t>2 </a:t>
                </a:r>
                <a:r>
                  <a:rPr lang="es-ES_tradnl" b="1" dirty="0" err="1"/>
                  <a:t>squares</a:t>
                </a:r>
                <a:r>
                  <a:rPr lang="es-ES_tradnl" b="1" dirty="0"/>
                  <a:t> </a:t>
                </a:r>
              </a:p>
            </p:txBody>
          </p:sp>
          <p:pic>
            <p:nvPicPr>
              <p:cNvPr id="40" name="Picture 18" descr="http://zone.selfip.com/hosting/arthur/geo/arthurtesla1/Boy_Watching_TV.jpg"/>
              <p:cNvPicPr>
                <a:picLocks noChangeAspect="1" noChangeArrowheads="1"/>
              </p:cNvPicPr>
              <p:nvPr/>
            </p:nvPicPr>
            <p:blipFill>
              <a:blip r:embed="rId4"/>
              <a:srcRect/>
              <a:stretch>
                <a:fillRect/>
              </a:stretch>
            </p:blipFill>
            <p:spPr bwMode="auto">
              <a:xfrm>
                <a:off x="6072198" y="285728"/>
                <a:ext cx="1144586" cy="12858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41" name="Picture 16" descr="http://1.bp.blogspot.com/_a5uxzMRyHMc/TOEBL_RSuEI/AAAAAAAAALk/ITnRV3U7ClY/s320/Kids-Cooking-cooking-with-kids-118032_291_263.jpg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4714876" y="265099"/>
                <a:ext cx="1000132" cy="13065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42" name="41 CuadroTexto"/>
              <p:cNvSpPr txBox="1"/>
              <p:nvPr/>
            </p:nvSpPr>
            <p:spPr>
              <a:xfrm>
                <a:off x="3275856" y="6074712"/>
                <a:ext cx="1065484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_tradnl" sz="1400" b="1" dirty="0"/>
                  <a:t>(Frank)</a:t>
                </a:r>
              </a:p>
              <a:p>
                <a:pPr algn="ctr"/>
                <a:r>
                  <a:rPr lang="es-ES_tradnl" sz="1400" b="1" dirty="0"/>
                  <a:t>Do  </a:t>
                </a:r>
                <a:r>
                  <a:rPr lang="es-ES_tradnl" sz="1400" b="1" dirty="0" err="1"/>
                  <a:t>the</a:t>
                </a:r>
                <a:r>
                  <a:rPr lang="es-ES_tradnl" sz="1400" b="1" dirty="0"/>
                  <a:t> </a:t>
                </a:r>
              </a:p>
              <a:p>
                <a:pPr algn="ctr"/>
                <a:r>
                  <a:rPr lang="es-ES_tradnl" sz="1400" b="1" dirty="0" err="1"/>
                  <a:t>Laundry</a:t>
                </a:r>
                <a:endParaRPr lang="es-ES" sz="1400" b="1" dirty="0"/>
              </a:p>
            </p:txBody>
          </p:sp>
          <p:sp>
            <p:nvSpPr>
              <p:cNvPr id="43" name="42 CuadroTexto"/>
              <p:cNvSpPr txBox="1"/>
              <p:nvPr/>
            </p:nvSpPr>
            <p:spPr>
              <a:xfrm>
                <a:off x="4643438" y="6000768"/>
                <a:ext cx="1143008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_tradnl" sz="1400" b="1" dirty="0"/>
                  <a:t>(</a:t>
                </a:r>
                <a:r>
                  <a:rPr lang="es-ES_tradnl" sz="1400" b="1" dirty="0" err="1"/>
                  <a:t>my</a:t>
                </a:r>
                <a:r>
                  <a:rPr lang="es-ES_tradnl" sz="1400" b="1" dirty="0"/>
                  <a:t> </a:t>
                </a:r>
                <a:r>
                  <a:rPr lang="es-ES_tradnl" sz="1400" b="1" dirty="0" err="1"/>
                  <a:t>mother</a:t>
                </a:r>
                <a:r>
                  <a:rPr lang="es-ES_tradnl" sz="1400" b="1" dirty="0"/>
                  <a:t>)</a:t>
                </a:r>
              </a:p>
              <a:p>
                <a:pPr algn="ctr"/>
                <a:r>
                  <a:rPr lang="es-ES_tradnl" sz="1400" b="1" dirty="0" err="1"/>
                  <a:t>Clean</a:t>
                </a:r>
                <a:r>
                  <a:rPr lang="es-ES_tradnl" sz="1400" b="1" dirty="0"/>
                  <a:t> </a:t>
                </a:r>
                <a:r>
                  <a:rPr lang="es-ES_tradnl" sz="1400" b="1" dirty="0" err="1"/>
                  <a:t>the</a:t>
                </a:r>
                <a:r>
                  <a:rPr lang="es-ES_tradnl" sz="1400" b="1" dirty="0"/>
                  <a:t> </a:t>
                </a:r>
                <a:r>
                  <a:rPr lang="es-ES_tradnl" sz="1400" b="1" dirty="0" err="1"/>
                  <a:t>house</a:t>
                </a:r>
                <a:endParaRPr lang="es-ES" sz="1400" b="1" dirty="0"/>
              </a:p>
            </p:txBody>
          </p:sp>
          <p:sp>
            <p:nvSpPr>
              <p:cNvPr id="44" name="43 CuadroTexto"/>
              <p:cNvSpPr txBox="1"/>
              <p:nvPr/>
            </p:nvSpPr>
            <p:spPr>
              <a:xfrm>
                <a:off x="5969576" y="6000768"/>
                <a:ext cx="131706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_tradnl" sz="1600" b="1" dirty="0"/>
                  <a:t>(Tom)</a:t>
                </a:r>
              </a:p>
              <a:p>
                <a:pPr algn="ctr"/>
                <a:r>
                  <a:rPr lang="es-ES_tradnl" sz="1600" b="1" dirty="0" err="1"/>
                  <a:t>Take</a:t>
                </a:r>
                <a:r>
                  <a:rPr lang="es-ES_tradnl" sz="1600" b="1" dirty="0"/>
                  <a:t> a </a:t>
                </a:r>
                <a:r>
                  <a:rPr lang="es-ES_tradnl" sz="1600" b="1" dirty="0" err="1"/>
                  <a:t>shower</a:t>
                </a:r>
                <a:endParaRPr lang="es-ES_tradnl" sz="1600" b="1" dirty="0"/>
              </a:p>
            </p:txBody>
          </p:sp>
          <p:sp>
            <p:nvSpPr>
              <p:cNvPr id="45" name="44 CuadroTexto"/>
              <p:cNvSpPr txBox="1"/>
              <p:nvPr/>
            </p:nvSpPr>
            <p:spPr>
              <a:xfrm>
                <a:off x="7286644" y="6274378"/>
                <a:ext cx="15338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_tradnl" sz="1400" dirty="0"/>
                  <a:t>(</a:t>
                </a:r>
                <a:r>
                  <a:rPr lang="es-ES_tradnl" sz="1400" dirty="0" err="1"/>
                  <a:t>my</a:t>
                </a:r>
                <a:r>
                  <a:rPr lang="es-ES_tradnl" sz="1400" dirty="0"/>
                  <a:t> </a:t>
                </a:r>
                <a:r>
                  <a:rPr lang="es-ES_tradnl" sz="1400" dirty="0" err="1"/>
                  <a:t>grandmother</a:t>
                </a:r>
                <a:r>
                  <a:rPr lang="es-ES_tradnl" sz="1400" dirty="0"/>
                  <a:t>)</a:t>
                </a:r>
              </a:p>
              <a:p>
                <a:pPr algn="ctr"/>
                <a:r>
                  <a:rPr lang="es-ES_tradnl" sz="1400" dirty="0" err="1"/>
                  <a:t>read</a:t>
                </a:r>
                <a:endParaRPr lang="es-ES_tradnl" sz="1400" dirty="0"/>
              </a:p>
            </p:txBody>
          </p:sp>
          <p:sp>
            <p:nvSpPr>
              <p:cNvPr id="46" name="45 CuadroTexto"/>
              <p:cNvSpPr txBox="1"/>
              <p:nvPr/>
            </p:nvSpPr>
            <p:spPr>
              <a:xfrm>
                <a:off x="1785918" y="6072206"/>
                <a:ext cx="1143008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_tradnl" sz="1400" b="1" dirty="0"/>
                  <a:t>(Rosy)</a:t>
                </a:r>
              </a:p>
              <a:p>
                <a:pPr algn="ctr"/>
                <a:r>
                  <a:rPr lang="es-ES_tradnl" sz="1400" b="1" dirty="0" err="1"/>
                  <a:t>Talk</a:t>
                </a:r>
                <a:r>
                  <a:rPr lang="es-ES_tradnl" sz="1400" b="1" dirty="0"/>
                  <a:t> </a:t>
                </a:r>
                <a:r>
                  <a:rPr lang="es-ES_tradnl" sz="1400" b="1" dirty="0" err="1"/>
                  <a:t>by</a:t>
                </a:r>
                <a:r>
                  <a:rPr lang="es-ES_tradnl" sz="1400" b="1" dirty="0"/>
                  <a:t> </a:t>
                </a:r>
              </a:p>
              <a:p>
                <a:pPr algn="ctr"/>
                <a:r>
                  <a:rPr lang="es-ES_tradnl" sz="1400" b="1" dirty="0" err="1"/>
                  <a:t>phone</a:t>
                </a:r>
                <a:endParaRPr lang="es-ES_tradnl" sz="1400" b="1" dirty="0"/>
              </a:p>
            </p:txBody>
          </p:sp>
          <p:pic>
            <p:nvPicPr>
              <p:cNvPr id="49" name="Picture 6" descr="http://www.telefonica.net/web2/angelaruizmontero/hot_potatoes_voc_3/images/housework/sweep.the.floor1.png"/>
              <p:cNvPicPr>
                <a:picLocks noChangeAspect="1" noChangeArrowheads="1"/>
              </p:cNvPicPr>
              <p:nvPr/>
            </p:nvPicPr>
            <p:blipFill>
              <a:blip r:embed="rId6"/>
              <a:srcRect/>
              <a:stretch>
                <a:fillRect/>
              </a:stretch>
            </p:blipFill>
            <p:spPr bwMode="auto">
              <a:xfrm>
                <a:off x="4643438" y="4643446"/>
                <a:ext cx="1143008" cy="13573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0" name="Picture 8" descr="do.the.washing.png"/>
              <p:cNvPicPr>
                <a:picLocks noChangeAspect="1" noChangeArrowheads="1"/>
              </p:cNvPicPr>
              <p:nvPr/>
            </p:nvPicPr>
            <p:blipFill>
              <a:blip r:embed="rId7"/>
              <a:srcRect/>
              <a:stretch>
                <a:fillRect/>
              </a:stretch>
            </p:blipFill>
            <p:spPr bwMode="auto">
              <a:xfrm>
                <a:off x="3286116" y="4643446"/>
                <a:ext cx="1000132" cy="13573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2" name="Picture 14" descr="http://info.inter-spas.com/Portals/102385/images/tread.gif"/>
              <p:cNvPicPr>
                <a:picLocks noChangeAspect="1" noChangeArrowheads="1"/>
              </p:cNvPicPr>
              <p:nvPr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>
                <a:off x="357158" y="4572008"/>
                <a:ext cx="1000132" cy="17145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5" name="Picture 20" descr="http://www2.tn.edu.tw/english/4_curriculum/Enjoy2007/Enjoy05/%E5%9C%96%E5%8D%A1/E5L3-f9-talk%20on%20the%20phone.jpg"/>
              <p:cNvPicPr>
                <a:picLocks noChangeAspect="1" noChangeArrowheads="1"/>
              </p:cNvPicPr>
              <p:nvPr/>
            </p:nvPicPr>
            <p:blipFill>
              <a:blip r:embed="rId9"/>
              <a:srcRect l="14993" t="15581" r="15248" b="12506"/>
              <a:stretch>
                <a:fillRect/>
              </a:stretch>
            </p:blipFill>
            <p:spPr bwMode="auto">
              <a:xfrm>
                <a:off x="1785918" y="4643446"/>
                <a:ext cx="1143008" cy="142875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57" name="Picture 24" descr="http://t2.gstatic.com/images?q=tbn:ANd9GcRmlgzcy-9DyAehLqBH6r8bjc9arcmG_P9Eh9KBaGr4m_kvwznDYg"/>
              <p:cNvPicPr>
                <a:picLocks noChangeAspect="1" noChangeArrowheads="1"/>
              </p:cNvPicPr>
              <p:nvPr/>
            </p:nvPicPr>
            <p:blipFill>
              <a:blip r:embed="rId10"/>
              <a:srcRect/>
              <a:stretch>
                <a:fillRect/>
              </a:stretch>
            </p:blipFill>
            <p:spPr bwMode="auto">
              <a:xfrm>
                <a:off x="6072198" y="4643446"/>
                <a:ext cx="1143000" cy="138906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58" name="57 CuadroTexto"/>
              <p:cNvSpPr txBox="1"/>
              <p:nvPr/>
            </p:nvSpPr>
            <p:spPr>
              <a:xfrm>
                <a:off x="285720" y="6140255"/>
                <a:ext cx="1143008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_tradnl" sz="1400" b="1" dirty="0"/>
                  <a:t>(</a:t>
                </a:r>
                <a:r>
                  <a:rPr lang="es-ES_tradnl" sz="1400" b="1" dirty="0" err="1"/>
                  <a:t>my</a:t>
                </a:r>
                <a:r>
                  <a:rPr lang="es-ES_tradnl" sz="1400" b="1" dirty="0"/>
                  <a:t> </a:t>
                </a:r>
                <a:r>
                  <a:rPr lang="es-ES_tradnl" sz="1400" b="1" dirty="0" err="1"/>
                  <a:t>friend</a:t>
                </a:r>
                <a:r>
                  <a:rPr lang="es-ES_tradnl" sz="1400" b="1" dirty="0"/>
                  <a:t>)</a:t>
                </a:r>
              </a:p>
              <a:p>
                <a:pPr algn="ctr"/>
                <a:r>
                  <a:rPr lang="es-ES_tradnl" sz="1400" b="1" dirty="0" err="1"/>
                  <a:t>Excercise</a:t>
                </a:r>
                <a:endParaRPr lang="es-ES_tradnl" sz="1400" b="1" dirty="0"/>
              </a:p>
              <a:p>
                <a:pPr algn="ctr"/>
                <a:r>
                  <a:rPr lang="es-ES_tradnl" sz="1400" b="1" dirty="0"/>
                  <a:t>At  home</a:t>
                </a:r>
              </a:p>
            </p:txBody>
          </p:sp>
          <p:sp>
            <p:nvSpPr>
              <p:cNvPr id="59" name="58 CuadroTexto"/>
              <p:cNvSpPr txBox="1"/>
              <p:nvPr/>
            </p:nvSpPr>
            <p:spPr>
              <a:xfrm>
                <a:off x="115003" y="1752889"/>
                <a:ext cx="109941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_tradnl" sz="2400" b="1" dirty="0" err="1"/>
                  <a:t>Finish</a:t>
                </a:r>
                <a:endParaRPr lang="es-ES_tradnl" sz="2400" b="1" dirty="0"/>
              </a:p>
            </p:txBody>
          </p:sp>
          <p:sp>
            <p:nvSpPr>
              <p:cNvPr id="60" name="59 CuadroTexto"/>
              <p:cNvSpPr txBox="1"/>
              <p:nvPr/>
            </p:nvSpPr>
            <p:spPr>
              <a:xfrm>
                <a:off x="543631" y="214290"/>
                <a:ext cx="109941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_tradnl" sz="2400" b="1" dirty="0" err="1"/>
                  <a:t>Start</a:t>
                </a:r>
                <a:endParaRPr lang="es-ES_tradnl" sz="2400" b="1" dirty="0"/>
              </a:p>
            </p:txBody>
          </p:sp>
          <p:pic>
            <p:nvPicPr>
              <p:cNvPr id="1030" name="Picture 6" descr="http://t2.gstatic.com/images?q=tbn:ANd9GcQWFRuq7Kk5YA_Y40vAqbHGGkiw6vHK0z6oWSjuirlY3tZM8Ju3dYOY5iI"/>
              <p:cNvPicPr>
                <a:picLocks noChangeAspect="1" noChangeArrowheads="1"/>
              </p:cNvPicPr>
              <p:nvPr/>
            </p:nvPicPr>
            <p:blipFill>
              <a:blip r:embed="rId11"/>
              <a:srcRect/>
              <a:stretch>
                <a:fillRect/>
              </a:stretch>
            </p:blipFill>
            <p:spPr bwMode="auto">
              <a:xfrm>
                <a:off x="7510491" y="4714884"/>
                <a:ext cx="1133475" cy="1571636"/>
              </a:xfrm>
              <a:prstGeom prst="rect">
                <a:avLst/>
              </a:prstGeom>
              <a:noFill/>
            </p:spPr>
          </p:pic>
        </p:grpSp>
      </p:grpSp>
    </p:spTree>
    <p:extLst>
      <p:ext uri="{BB962C8B-B14F-4D97-AF65-F5344CB8AC3E}">
        <p14:creationId xmlns:p14="http://schemas.microsoft.com/office/powerpoint/2010/main" val="14832301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139</Words>
  <Application>Microsoft Office PowerPoint</Application>
  <PresentationFormat>Presentación en pantalla (4:3)</PresentationFormat>
  <Paragraphs>59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javier puente</cp:lastModifiedBy>
  <cp:revision>9</cp:revision>
  <dcterms:created xsi:type="dcterms:W3CDTF">2015-10-12T00:42:28Z</dcterms:created>
  <dcterms:modified xsi:type="dcterms:W3CDTF">2018-02-16T02:12:34Z</dcterms:modified>
</cp:coreProperties>
</file>