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85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07067" y="511340"/>
            <a:ext cx="7766936" cy="1646302"/>
          </a:xfrm>
        </p:spPr>
        <p:txBody>
          <a:bodyPr/>
          <a:lstStyle/>
          <a:p>
            <a:r>
              <a:rPr lang="es-MX" sz="6600" dirty="0" smtClean="0"/>
              <a:t>El </a:t>
            </a:r>
            <a:r>
              <a:rPr lang="es-MX" sz="6600" dirty="0"/>
              <a:t>D</a:t>
            </a:r>
            <a:r>
              <a:rPr lang="es-MX" sz="6600" dirty="0" smtClean="0"/>
              <a:t>iscurso Oral </a:t>
            </a:r>
            <a:endParaRPr lang="es-MX" sz="6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-1481070" y="3013657"/>
            <a:ext cx="11037194" cy="2936383"/>
          </a:xfrm>
        </p:spPr>
        <p:txBody>
          <a:bodyPr>
            <a:normAutofit/>
          </a:bodyPr>
          <a:lstStyle/>
          <a:p>
            <a:r>
              <a:rPr lang="es-MX" sz="2800" dirty="0" smtClean="0"/>
              <a:t>Integrantes: </a:t>
            </a:r>
          </a:p>
          <a:p>
            <a:r>
              <a:rPr lang="es-MX" sz="2800" dirty="0" smtClean="0"/>
              <a:t>Tamara Lizbeth López Hernández</a:t>
            </a:r>
          </a:p>
          <a:p>
            <a:r>
              <a:rPr lang="es-MX" sz="2800" dirty="0" smtClean="0"/>
              <a:t>Vanessa Rico Velázquez</a:t>
            </a:r>
          </a:p>
          <a:p>
            <a:r>
              <a:rPr lang="es-MX" sz="2800" dirty="0" smtClean="0"/>
              <a:t>Yamile Margarita Mercado Esquivel   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354867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Los elementos </a:t>
            </a:r>
            <a:r>
              <a:rPr lang="es-MX" dirty="0" err="1" smtClean="0"/>
              <a:t>proxémicos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89396" y="1930400"/>
            <a:ext cx="9878095" cy="4868214"/>
          </a:xfrm>
        </p:spPr>
        <p:txBody>
          <a:bodyPr/>
          <a:lstStyle/>
          <a:p>
            <a:r>
              <a:rPr lang="es-MX" dirty="0" smtClean="0"/>
              <a:t>La </a:t>
            </a:r>
            <a:r>
              <a:rPr lang="es-MX" dirty="0" err="1" smtClean="0"/>
              <a:t>proxemia</a:t>
            </a:r>
            <a:r>
              <a:rPr lang="es-MX" dirty="0" smtClean="0"/>
              <a:t> se refiere a la manera en que el espacio se concibe individual y socialmente, a como los participantes se apropian del lugar en que se desarrolla un intercambio comunicativo.</a:t>
            </a:r>
          </a:p>
          <a:p>
            <a:r>
              <a:rPr lang="es-MX" dirty="0" smtClean="0"/>
              <a:t>También tiene que ver con la distancia que mantienen entre si los participantes en un intercambio comunicativo. </a:t>
            </a:r>
          </a:p>
          <a:p>
            <a:r>
              <a:rPr lang="es-MX" dirty="0" smtClean="0"/>
              <a:t>En muchos casos la distribución esta establecida de antemano; por ejemplo en las salas de juicios, en las consultas medicas, en una conferencia, etc. </a:t>
            </a:r>
          </a:p>
          <a:p>
            <a:r>
              <a:rPr lang="es-MX" dirty="0" smtClean="0"/>
              <a:t>En otros casos la distribución del espacio es mas flexible, por ejemplo en un aula, normalmente existe un espacio asignado a los alumnos y a los profesores quien enseña decide sentarse en la mesa, bajo la mesa o detrás de la mesa o ir cambiando según la actividad.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120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9909" y="0"/>
            <a:ext cx="8596668" cy="1320800"/>
          </a:xfrm>
        </p:spPr>
        <p:txBody>
          <a:bodyPr/>
          <a:lstStyle/>
          <a:p>
            <a:r>
              <a:rPr lang="es-MX" dirty="0" smtClean="0"/>
              <a:t>Los elementos </a:t>
            </a:r>
            <a:r>
              <a:rPr lang="es-MX" dirty="0" err="1" smtClean="0"/>
              <a:t>Cinésicos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67424" y="611748"/>
            <a:ext cx="11449319" cy="6246252"/>
          </a:xfrm>
        </p:spPr>
        <p:txBody>
          <a:bodyPr>
            <a:normAutofit fontScale="77500" lnSpcReduction="20000"/>
          </a:bodyPr>
          <a:lstStyle/>
          <a:p>
            <a:r>
              <a:rPr lang="es-MX" dirty="0" smtClean="0"/>
              <a:t>La cinésica se refiere al estudio de los movimientos corporales comunicativamente significativos. </a:t>
            </a:r>
          </a:p>
          <a:p>
            <a:r>
              <a:rPr lang="es-MX" dirty="0" smtClean="0"/>
              <a:t>Se incluyen en la cinésica desde los movimientos que acompañan a los saludos, chasquidos, aplausos, pataleos, rascarse la cabeza o un levantamiento de cejas. </a:t>
            </a:r>
          </a:p>
          <a:p>
            <a:r>
              <a:rPr lang="es-MX" dirty="0" smtClean="0"/>
              <a:t>Poyatos propone 17 tipos kinésicos: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 smtClean="0"/>
              <a:t>Emblemas: (gestos por palabras)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 err="1" smtClean="0"/>
              <a:t>Metadiscursos</a:t>
            </a:r>
            <a:r>
              <a:rPr lang="es-MX" dirty="0" smtClean="0"/>
              <a:t>: (los movimientos del hablar)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 err="1" smtClean="0"/>
              <a:t>Marcaespacios</a:t>
            </a:r>
            <a:r>
              <a:rPr lang="es-MX" dirty="0" smtClean="0"/>
              <a:t>:( señalando lo presente y lo ausente)                             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 err="1" smtClean="0"/>
              <a:t>Marcatiempos</a:t>
            </a:r>
            <a:r>
              <a:rPr lang="es-MX" dirty="0" smtClean="0"/>
              <a:t>: (pasado, presente y futuro)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 smtClean="0"/>
              <a:t>Deícticos: (señalando a personas y cosas)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 smtClean="0"/>
              <a:t>Pictografías:(dibujando con las manos)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 smtClean="0"/>
              <a:t>Ecoicos: (imitando todo lo que suena)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 err="1" smtClean="0"/>
              <a:t>Kinetógrafias</a:t>
            </a:r>
            <a:r>
              <a:rPr lang="es-MX" dirty="0" smtClean="0"/>
              <a:t>: (imitando lo que se mueve)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 err="1" smtClean="0"/>
              <a:t>Kinefonografias</a:t>
            </a:r>
            <a:r>
              <a:rPr lang="es-MX" dirty="0" smtClean="0"/>
              <a:t>: (imitando movimiento y sonido)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 smtClean="0"/>
              <a:t>Ideografías: (dando forma visual a los pensamientos)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 err="1" smtClean="0"/>
              <a:t>Marcasucesos</a:t>
            </a:r>
            <a:r>
              <a:rPr lang="es-MX" dirty="0" smtClean="0"/>
              <a:t>: (como pasaron las cosas)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 smtClean="0"/>
              <a:t>Identificadores: (la forma visual de los conceptos)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 err="1" smtClean="0"/>
              <a:t>Exteriorizadores</a:t>
            </a:r>
            <a:r>
              <a:rPr lang="es-MX" dirty="0" smtClean="0"/>
              <a:t>; (reacciones a la vista)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 err="1" smtClean="0"/>
              <a:t>Autoadaptadores</a:t>
            </a:r>
            <a:r>
              <a:rPr lang="es-MX" dirty="0" smtClean="0"/>
              <a:t>: (tocándonos a nosotros mismos)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 err="1" smtClean="0"/>
              <a:t>Alteradaptadores</a:t>
            </a:r>
            <a:r>
              <a:rPr lang="es-MX" dirty="0" smtClean="0"/>
              <a:t>: (tocando a los demás)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 err="1" smtClean="0"/>
              <a:t>Somatoadaptadores</a:t>
            </a:r>
            <a:r>
              <a:rPr lang="es-MX" dirty="0" smtClean="0"/>
              <a:t>: (los íntimos de nuestro cuerpo)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 err="1" smtClean="0"/>
              <a:t>Objetoadaptadores</a:t>
            </a:r>
            <a:r>
              <a:rPr lang="es-MX" dirty="0" smtClean="0"/>
              <a:t>: (interacción con los objetos)</a:t>
            </a:r>
          </a:p>
          <a:p>
            <a:pPr>
              <a:buFont typeface="Arial" panose="020B0604020202020204" pitchFamily="34" charset="0"/>
              <a:buChar char="•"/>
            </a:pPr>
            <a:endParaRPr lang="es-MX" dirty="0" smtClean="0"/>
          </a:p>
          <a:p>
            <a:pPr>
              <a:buFont typeface="Arial" panose="020B0604020202020204" pitchFamily="34" charset="0"/>
              <a:buChar char="•"/>
            </a:pPr>
            <a:endParaRPr lang="es-MX" dirty="0" smtClean="0"/>
          </a:p>
          <a:p>
            <a:pPr>
              <a:buFont typeface="Arial" panose="020B0604020202020204" pitchFamily="34" charset="0"/>
              <a:buChar char="•"/>
            </a:pPr>
            <a:endParaRPr lang="es-MX" dirty="0" smtClean="0"/>
          </a:p>
          <a:p>
            <a:pPr>
              <a:buFont typeface="Arial" panose="020B0604020202020204" pitchFamily="34" charset="0"/>
              <a:buChar char="•"/>
            </a:pPr>
            <a:endParaRPr lang="es-MX" dirty="0" smtClean="0"/>
          </a:p>
          <a:p>
            <a:pPr>
              <a:buFont typeface="Arial" panose="020B0604020202020204" pitchFamily="34" charset="0"/>
              <a:buChar char="•"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281843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453787" cy="1051775"/>
          </a:xfrm>
        </p:spPr>
        <p:txBody>
          <a:bodyPr/>
          <a:lstStyle/>
          <a:p>
            <a:r>
              <a:rPr lang="es-MX" dirty="0" smtClean="0"/>
              <a:t>Elementos </a:t>
            </a:r>
            <a:r>
              <a:rPr lang="es-MX" dirty="0" err="1" smtClean="0"/>
              <a:t>paraverbales</a:t>
            </a:r>
            <a:r>
              <a:rPr lang="es-MX" dirty="0" smtClean="0"/>
              <a:t> de la oralidad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413614"/>
            <a:ext cx="8596668" cy="3880773"/>
          </a:xfrm>
        </p:spPr>
        <p:txBody>
          <a:bodyPr/>
          <a:lstStyle/>
          <a:p>
            <a:r>
              <a:rPr lang="es-MX" dirty="0" smtClean="0"/>
              <a:t>En la frontera entre el gesto y la palabra aparece una serie de elementos vocales que se producen con los mismos órganos del aparato de fonación humano nos referimos a la voz y a las vocalizaciones. </a:t>
            </a:r>
            <a:endParaRPr lang="es-MX" dirty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704690"/>
              </p:ext>
            </p:extLst>
          </p:nvPr>
        </p:nvGraphicFramePr>
        <p:xfrm>
          <a:off x="1146002" y="2896195"/>
          <a:ext cx="8128000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La voz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Las</a:t>
                      </a:r>
                      <a:r>
                        <a:rPr lang="es-MX" baseline="0" dirty="0" smtClean="0"/>
                        <a:t> Vocalizaciones 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Calidad, intensidad</a:t>
                      </a:r>
                      <a:r>
                        <a:rPr lang="es-MX" baseline="0" dirty="0" smtClean="0"/>
                        <a:t> y el timbre.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Sonidos o ruidos que</a:t>
                      </a:r>
                      <a:r>
                        <a:rPr lang="es-MX" baseline="0" dirty="0" smtClean="0"/>
                        <a:t> salen por la boca.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No hay dos voces iguales puesto que no hay personas</a:t>
                      </a:r>
                      <a:r>
                        <a:rPr lang="es-MX" baseline="0" dirty="0" smtClean="0"/>
                        <a:t> iguales.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No son palabra</a:t>
                      </a:r>
                      <a:r>
                        <a:rPr lang="es-MX" baseline="0" dirty="0" smtClean="0"/>
                        <a:t>s pero son funciones comunicativas.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Manifiesta mensajes.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Pueden servir para mostrar desacuerdo,</a:t>
                      </a:r>
                      <a:r>
                        <a:rPr lang="es-MX" baseline="0" dirty="0" smtClean="0"/>
                        <a:t> pedir la palabra o mantener el turno.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Un</a:t>
                      </a:r>
                      <a:r>
                        <a:rPr lang="es-MX" baseline="0" dirty="0" smtClean="0"/>
                        <a:t> mensaje puede ser susurrado, gritado, dicho con ironía, con seriedad o en broma.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Pueden ser interpretados de mala manera y crear</a:t>
                      </a:r>
                      <a:r>
                        <a:rPr lang="es-MX" baseline="0" dirty="0" smtClean="0"/>
                        <a:t> conflictos. 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5516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Características lingüístico-textuales del discurso oral.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73487" y="1764407"/>
            <a:ext cx="10032643" cy="4829576"/>
          </a:xfrm>
        </p:spPr>
        <p:txBody>
          <a:bodyPr>
            <a:normAutofit/>
          </a:bodyPr>
          <a:lstStyle/>
          <a:p>
            <a:r>
              <a:rPr lang="es-MX" b="1" u="sng" dirty="0" smtClean="0"/>
              <a:t>Nivel fónico</a:t>
            </a:r>
            <a:r>
              <a:rPr lang="es-MX" dirty="0" smtClean="0"/>
              <a:t>: se refiere al aspecto de los sonidos, que podemos encontrar en las letras del alfabeto.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 smtClean="0"/>
              <a:t>La manera de pronunciar genera actitudes hacia los hablantes, actitudes positivas o negativas.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 smtClean="0"/>
              <a:t>Como cuando se comen las letras al hablar aunque su forma de pronunciar sea correcta esta mal.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 smtClean="0"/>
              <a:t>La prosodia (entonación, intensidad y ritmo) constituye otro de los aspectos específicos de la oralidad.</a:t>
            </a:r>
          </a:p>
          <a:p>
            <a:r>
              <a:rPr lang="es-MX" b="1" u="sng" dirty="0" smtClean="0"/>
              <a:t>Nivel Morfosintáctico</a:t>
            </a:r>
            <a:r>
              <a:rPr lang="es-MX" dirty="0" smtClean="0"/>
              <a:t>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 smtClean="0"/>
              <a:t>Es lo que podemos entender o deducir lo que el orado quiso o quiere decir.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 smtClean="0"/>
              <a:t>En el discurso oral la complejidad puede ser mayor o menor según el tipo de evento de que se trate. </a:t>
            </a:r>
          </a:p>
          <a:p>
            <a:pPr>
              <a:buFont typeface="Arial" panose="020B0604020202020204" pitchFamily="34" charset="0"/>
              <a:buChar char="•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006095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90212" y="1828799"/>
            <a:ext cx="9664402" cy="5293217"/>
          </a:xfrm>
        </p:spPr>
        <p:txBody>
          <a:bodyPr/>
          <a:lstStyle/>
          <a:p>
            <a:r>
              <a:rPr lang="es-MX" b="1" u="sng" dirty="0" smtClean="0"/>
              <a:t>Nivel Léxico</a:t>
            </a:r>
            <a:r>
              <a:rPr lang="es-MX" dirty="0" smtClean="0"/>
              <a:t>: es el origen y la forma de las palabras de nuestro idioma.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 smtClean="0"/>
              <a:t>Tradicionalmente, el léxico siempre se ha relacionado con los factores culturales, debido a que las palabras sirven para nombrar aquello que se considera parte del conjunto de valores, creencias, etc.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 smtClean="0"/>
              <a:t>Desde el punto de vista del discurso oral la variación léxica sirve para marcar el registro, el tono de interacción y las finalidades que se pretenden conseguir.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 smtClean="0"/>
              <a:t>El léxico es un marcador de la pertenencia a un grupo.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052764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 organización textual y discursiva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930401"/>
            <a:ext cx="9522734" cy="4110962"/>
          </a:xfrm>
        </p:spPr>
        <p:txBody>
          <a:bodyPr/>
          <a:lstStyle/>
          <a:p>
            <a:r>
              <a:rPr lang="es-MX" dirty="0" smtClean="0"/>
              <a:t>Son los modos de organizar globalmente la información de un texto o discurso tanto en la forma como al contenido.  </a:t>
            </a:r>
          </a:p>
          <a:p>
            <a:r>
              <a:rPr lang="es-MX" dirty="0" smtClean="0"/>
              <a:t>Las manifestaciones mas típicas de la oralidad son dialogales, con dos o mas interlocutores. </a:t>
            </a:r>
          </a:p>
          <a:p>
            <a:r>
              <a:rPr lang="es-MX" dirty="0" smtClean="0"/>
              <a:t>En el caso del discurso monologal se tiene que prestar atención a que debe llevar coherencia como a la secuencia textual. </a:t>
            </a:r>
          </a:p>
          <a:p>
            <a:r>
              <a:rPr lang="es-MX" dirty="0" smtClean="0"/>
              <a:t>Es importante observar el tipo de escenario es decir la localización espacial y temporal. </a:t>
            </a:r>
          </a:p>
          <a:p>
            <a:r>
              <a:rPr lang="es-MX" dirty="0" smtClean="0"/>
              <a:t>En el case del discurso dialogal hay que atender a su organización estructural en turnos de palabras.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63099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2453" y="348802"/>
            <a:ext cx="5536843" cy="5536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149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Discurso Oral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96214" y="1828800"/>
            <a:ext cx="10947042" cy="4855335"/>
          </a:xfrm>
        </p:spPr>
        <p:txBody>
          <a:bodyPr>
            <a:normAutofit/>
          </a:bodyPr>
          <a:lstStyle/>
          <a:p>
            <a:r>
              <a:rPr lang="es-MX" sz="2400" dirty="0" smtClean="0"/>
              <a:t>La modalidad oral es natural, se produce en y con el cuerpo como la cabeza, labios, lengua y fosas nasales. También los movimientos de los ojos, expresiones faciales y otros movimientos corporales forman parte de la oralidad. </a:t>
            </a:r>
          </a:p>
          <a:p>
            <a:r>
              <a:rPr lang="es-MX" sz="2400" dirty="0" smtClean="0"/>
              <a:t>La modalidad oral comparte con la escritura alguna de sus funciones sociales por ejemplo, ambas sirven para pedir y dar información. </a:t>
            </a:r>
          </a:p>
          <a:p>
            <a:r>
              <a:rPr lang="es-MX" sz="2400" dirty="0" smtClean="0"/>
              <a:t>La función social básica y fundamental de la oralidad consiste en permitir las relaciones sociales. </a:t>
            </a:r>
          </a:p>
          <a:p>
            <a:r>
              <a:rPr lang="es-MX" sz="2400" dirty="0" smtClean="0"/>
              <a:t>La finalidad del orador es convencer y vender ideas a su auditorio.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280361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5003" y="0"/>
            <a:ext cx="8596668" cy="1320800"/>
          </a:xfrm>
        </p:spPr>
        <p:txBody>
          <a:bodyPr/>
          <a:lstStyle/>
          <a:p>
            <a:r>
              <a:rPr lang="es-MX" dirty="0" smtClean="0"/>
              <a:t>Situación de Enunciación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8941" y="759853"/>
            <a:ext cx="10277341" cy="5228823"/>
          </a:xfrm>
        </p:spPr>
        <p:txBody>
          <a:bodyPr>
            <a:normAutofit/>
          </a:bodyPr>
          <a:lstStyle/>
          <a:p>
            <a:r>
              <a:rPr lang="es-MX" dirty="0" smtClean="0"/>
              <a:t>Es cuando al comunicarnos de manera oral o escrita lo hacemos en una situación determinada. </a:t>
            </a:r>
          </a:p>
          <a:p>
            <a:r>
              <a:rPr lang="es-MX" dirty="0" smtClean="0"/>
              <a:t>Situación de Enunciación Oral Prototípica se caracteriza por los siguientes rasgos:</a:t>
            </a:r>
          </a:p>
          <a:p>
            <a:pPr>
              <a:buFont typeface="+mj-lt"/>
              <a:buAutoNum type="arabicPeriod"/>
            </a:pPr>
            <a:r>
              <a:rPr lang="es-MX" dirty="0" smtClean="0"/>
              <a:t>La participación simultanea de las personas que intervienen en ella (emisores, receptores e interlocutores).</a:t>
            </a:r>
          </a:p>
          <a:p>
            <a:pPr>
              <a:buFont typeface="+mj-lt"/>
              <a:buAutoNum type="arabicPeriod"/>
            </a:pPr>
            <a:r>
              <a:rPr lang="es-MX" dirty="0" smtClean="0"/>
              <a:t>La presencia simultanea de quienes interactúan, se comparte el espacio y el tiempo, participan cara a cara.</a:t>
            </a:r>
          </a:p>
          <a:p>
            <a:pPr>
              <a:buFont typeface="+mj-lt"/>
              <a:buAutoNum type="arabicPeriod"/>
            </a:pPr>
            <a:r>
              <a:rPr lang="es-MX" dirty="0" smtClean="0"/>
              <a:t>Los interlocutores activan, construyen y negocian en la interacción una relación interpersonal. </a:t>
            </a:r>
          </a:p>
          <a:p>
            <a:pPr marL="0" indent="0">
              <a:buNone/>
            </a:pPr>
            <a:r>
              <a:rPr lang="es-MX" dirty="0" smtClean="0"/>
              <a:t>La interacción social cara a cara se construye gracias a la oralidad desde los encuentros mínimos hasta los mas elaborados como:</a:t>
            </a:r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 smtClean="0"/>
          </a:p>
          <a:p>
            <a:endParaRPr lang="es-MX" dirty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683094"/>
              </p:ext>
            </p:extLst>
          </p:nvPr>
        </p:nvGraphicFramePr>
        <p:xfrm>
          <a:off x="893671" y="4261356"/>
          <a:ext cx="8128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Encuentros mínimos: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Encuentros mas elaborados: 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Saludos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Conferencia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Excusas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Juicio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Elogios/Halagos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Debate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Peticiones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Asamblea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Ofrecimientos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Servicio Religioso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539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Situación de Enunciación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Al referirnos Situación de enunciación prototípica la caracterizábamos por la inmediatez y por cara a cara pero gracias a la tecnología y a los medios de comunicación actualmente puede circular el habla de forma directa, simultanea, diferida o de ambas formas. </a:t>
            </a:r>
          </a:p>
          <a:p>
            <a:r>
              <a:rPr lang="es-MX" b="1" dirty="0" smtClean="0"/>
              <a:t>Canales del habla:</a:t>
            </a:r>
            <a:r>
              <a:rPr lang="es-MX" dirty="0" smtClean="0"/>
              <a:t> </a:t>
            </a:r>
          </a:p>
          <a:p>
            <a:pPr marL="0" indent="0">
              <a:buNone/>
            </a:pPr>
            <a:endParaRPr lang="es-MX" dirty="0" smtClean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7432033"/>
              </p:ext>
            </p:extLst>
          </p:nvPr>
        </p:nvGraphicFramePr>
        <p:xfrm>
          <a:off x="911668" y="4100973"/>
          <a:ext cx="8760368" cy="2399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0092"/>
                <a:gridCol w="2190092"/>
                <a:gridCol w="2190092"/>
                <a:gridCol w="2190092"/>
              </a:tblGrid>
              <a:tr h="708663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Directo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Diferido en</a:t>
                      </a:r>
                      <a:r>
                        <a:rPr lang="es-MX" baseline="0" dirty="0" smtClean="0"/>
                        <a:t> el espacio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Diferido en el tiempo</a:t>
                      </a:r>
                      <a:r>
                        <a:rPr lang="es-MX" baseline="0" dirty="0" smtClean="0"/>
                        <a:t> y espacio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Combinación de usos</a:t>
                      </a:r>
                      <a:endParaRPr lang="es-MX" dirty="0"/>
                    </a:p>
                  </a:txBody>
                  <a:tcPr/>
                </a:tc>
              </a:tr>
              <a:tr h="410575">
                <a:tc>
                  <a:txBody>
                    <a:bodyPr/>
                    <a:lstStyle/>
                    <a:p>
                      <a:r>
                        <a:rPr lang="es-MX" dirty="0" smtClean="0"/>
                        <a:t>Cara a cara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Radio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Radio</a:t>
                      </a:r>
                      <a:r>
                        <a:rPr lang="es-MX" baseline="0" dirty="0" smtClean="0"/>
                        <a:t> (emisiones pregrabadas)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Conferencia en video</a:t>
                      </a:r>
                      <a:endParaRPr lang="es-MX" dirty="0"/>
                    </a:p>
                  </a:txBody>
                  <a:tcPr/>
                </a:tc>
              </a:tr>
              <a:tr h="410575">
                <a:tc>
                  <a:txBody>
                    <a:bodyPr/>
                    <a:lstStyle/>
                    <a:p>
                      <a:r>
                        <a:rPr lang="es-MX" dirty="0" smtClean="0"/>
                        <a:t>Por teléfono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Televisión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Cinta</a:t>
                      </a:r>
                      <a:r>
                        <a:rPr lang="es-MX" baseline="0" dirty="0" smtClean="0"/>
                        <a:t> audio o video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Una clase</a:t>
                      </a:r>
                      <a:r>
                        <a:rPr lang="es-MX" baseline="0" dirty="0" smtClean="0"/>
                        <a:t> grabada</a:t>
                      </a:r>
                      <a:endParaRPr lang="es-MX" dirty="0"/>
                    </a:p>
                  </a:txBody>
                  <a:tcPr/>
                </a:tc>
              </a:tr>
              <a:tr h="410575">
                <a:tc>
                  <a:txBody>
                    <a:bodyPr/>
                    <a:lstStyle/>
                    <a:p>
                      <a:r>
                        <a:rPr lang="es-MX" dirty="0" smtClean="0"/>
                        <a:t>Por interfono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Emisión de radio con llamadas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765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 conversación Espontanea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6365" y="1532586"/>
            <a:ext cx="9890975" cy="4752304"/>
          </a:xfrm>
        </p:spPr>
        <p:txBody>
          <a:bodyPr>
            <a:normAutofit fontScale="92500" lnSpcReduction="10000"/>
          </a:bodyPr>
          <a:lstStyle/>
          <a:p>
            <a:r>
              <a:rPr lang="es-MX" dirty="0" smtClean="0"/>
              <a:t>Fue la primera realización oral como la forma mas característica en que las personas se relacionan y llevan a cabo sus actividades cotidianas.</a:t>
            </a:r>
          </a:p>
          <a:p>
            <a:r>
              <a:rPr lang="es-MX" dirty="0" smtClean="0"/>
              <a:t>No consideramos a la conversación espontanea como un tipo de texto ya que es espontanea no lleva un orden de ideas.  </a:t>
            </a:r>
          </a:p>
          <a:p>
            <a:r>
              <a:rPr lang="es-MX" dirty="0" smtClean="0"/>
              <a:t>En 1974 Sacks, Schegloff y Jefferson habían señalado tras el análisis de varias conversaciones espontaneas las siguientes características: </a:t>
            </a:r>
          </a:p>
          <a:p>
            <a:pPr>
              <a:buFont typeface="+mj-lt"/>
              <a:buAutoNum type="arabicPeriod"/>
            </a:pPr>
            <a:r>
              <a:rPr lang="es-MX" dirty="0" smtClean="0"/>
              <a:t>Es dialogal. </a:t>
            </a:r>
          </a:p>
          <a:p>
            <a:pPr>
              <a:buFont typeface="+mj-lt"/>
              <a:buAutoNum type="arabicPeriod"/>
            </a:pPr>
            <a:r>
              <a:rPr lang="es-MX" dirty="0" smtClean="0"/>
              <a:t>No habla mas de una persona a la vez.</a:t>
            </a:r>
          </a:p>
          <a:p>
            <a:pPr>
              <a:buFont typeface="+mj-lt"/>
              <a:buAutoNum type="arabicPeriod"/>
            </a:pPr>
            <a:r>
              <a:rPr lang="es-MX" dirty="0" smtClean="0"/>
              <a:t>El orden de los turnos de la palabra no es fijo.</a:t>
            </a:r>
          </a:p>
          <a:p>
            <a:pPr>
              <a:buFont typeface="+mj-lt"/>
              <a:buAutoNum type="arabicPeriod"/>
            </a:pPr>
            <a:r>
              <a:rPr lang="es-MX" dirty="0" smtClean="0"/>
              <a:t>La duración de los turnos de la palabra no es fija, mas bien se mantiene un equilibrio.</a:t>
            </a:r>
          </a:p>
          <a:p>
            <a:pPr>
              <a:buFont typeface="+mj-lt"/>
              <a:buAutoNum type="arabicPeriod"/>
            </a:pPr>
            <a:r>
              <a:rPr lang="es-MX" dirty="0" smtClean="0"/>
              <a:t>La duración de una conversación no se especifica previamente. </a:t>
            </a:r>
          </a:p>
          <a:p>
            <a:pPr>
              <a:buFont typeface="+mj-lt"/>
              <a:buAutoNum type="arabicPeriod"/>
            </a:pPr>
            <a:r>
              <a:rPr lang="es-MX" dirty="0" smtClean="0"/>
              <a:t>El numero de hablantes puede variar.</a:t>
            </a:r>
          </a:p>
          <a:p>
            <a:pPr>
              <a:buFont typeface="+mj-lt"/>
              <a:buAutoNum type="arabicPeriod"/>
            </a:pPr>
            <a:r>
              <a:rPr lang="es-MX" dirty="0" smtClean="0"/>
              <a:t>El discurso puede ser continuo o discontinuo.</a:t>
            </a:r>
          </a:p>
          <a:p>
            <a:pPr marL="0" indent="0">
              <a:buNone/>
            </a:pPr>
            <a:r>
              <a:rPr lang="es-MX" dirty="0" smtClean="0"/>
              <a:t>Las conversaciones espontaneas suelen tener improvisación de quienes participan en ella. </a:t>
            </a:r>
          </a:p>
          <a:p>
            <a:pPr>
              <a:buFont typeface="+mj-lt"/>
              <a:buAutoNum type="arabicPeriod"/>
            </a:pPr>
            <a:endParaRPr lang="es-MX" dirty="0" smtClean="0"/>
          </a:p>
          <a:p>
            <a:pPr>
              <a:buFont typeface="+mj-lt"/>
              <a:buAutoNum type="arabicPeriod"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378877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Otras practicas discursivas orales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65668" y="2121953"/>
            <a:ext cx="8596668" cy="3880773"/>
          </a:xfrm>
        </p:spPr>
        <p:txBody>
          <a:bodyPr/>
          <a:lstStyle/>
          <a:p>
            <a:r>
              <a:rPr lang="es-MX" dirty="0" smtClean="0"/>
              <a:t>Además de la conversación espontanea, el discurso oral, se construyen muchas practicas discursivas como las siguientes: 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996792"/>
              </p:ext>
            </p:extLst>
          </p:nvPr>
        </p:nvGraphicFramePr>
        <p:xfrm>
          <a:off x="950175" y="2986347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De</a:t>
                      </a:r>
                      <a:r>
                        <a:rPr lang="es-MX" baseline="0" dirty="0" smtClean="0"/>
                        <a:t> persona a persona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De persona a audiencia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Entrevista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Conferencia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Consulta (medica, administrativa)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Charla</a:t>
                      </a:r>
                      <a:r>
                        <a:rPr lang="es-MX" baseline="0" dirty="0" smtClean="0"/>
                        <a:t> oral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Debate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Sermón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Mesa redonda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Presentación 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402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Adquisición de la Competencia Oral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9245" y="1545465"/>
            <a:ext cx="9504609" cy="5035639"/>
          </a:xfrm>
        </p:spPr>
        <p:txBody>
          <a:bodyPr/>
          <a:lstStyle/>
          <a:p>
            <a:endParaRPr lang="es-MX" dirty="0" smtClean="0"/>
          </a:p>
          <a:p>
            <a:endParaRPr lang="es-MX" dirty="0"/>
          </a:p>
          <a:p>
            <a:r>
              <a:rPr lang="es-MX" dirty="0" smtClean="0"/>
              <a:t>A diferencia de lo que ocurre con el texto escrito, el habla no requiere de un aprendizaje formal, se aprende a hablar como parte del proceso de socialización.</a:t>
            </a:r>
          </a:p>
          <a:p>
            <a:r>
              <a:rPr lang="es-MX" dirty="0" smtClean="0"/>
              <a:t>Wittgenstein mantenía que precisamente jugando es como adquirimos la capacidad de hablar.</a:t>
            </a:r>
          </a:p>
          <a:p>
            <a:r>
              <a:rPr lang="es-MX" dirty="0" smtClean="0"/>
              <a:t>Las formas mas familiares de comunicación oral forman parte del proceso de socialización ya que las personas hablan porque están rodeadas de otras personas que hablan. </a:t>
            </a:r>
          </a:p>
          <a:p>
            <a:r>
              <a:rPr lang="es-MX" dirty="0" smtClean="0"/>
              <a:t>Se puede deducir que la adquisición y el desarrollo de la competencia comunicativa oral se da en la diversidad intercultural, las formas de tomar la palabra, la manera de dirigirse a los demás son algunos aspectos que influyen.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3251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Aspectos Psicosociales de la Actividad </a:t>
            </a:r>
            <a:r>
              <a:rPr lang="es-MX" dirty="0"/>
              <a:t>O</a:t>
            </a:r>
            <a:r>
              <a:rPr lang="es-MX" dirty="0" smtClean="0"/>
              <a:t>ral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9245" y="1790163"/>
            <a:ext cx="9388699" cy="4481848"/>
          </a:xfrm>
        </p:spPr>
        <p:txBody>
          <a:bodyPr>
            <a:normAutofit/>
          </a:bodyPr>
          <a:lstStyle/>
          <a:p>
            <a:r>
              <a:rPr lang="es-MX" dirty="0" smtClean="0"/>
              <a:t>En los intercambios orales influyen muchos elementos de carácter diverso estos son algunos: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 smtClean="0"/>
              <a:t>La manera que las personas interactúan.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 smtClean="0"/>
              <a:t>Los roles o papeles que eligen.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 smtClean="0"/>
              <a:t>Que posición adoptan respecto a la situación que se les presenta.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 smtClean="0"/>
              <a:t>En ocasiones hay elementos del entorno que orientan o guían respecto al comportamiento. </a:t>
            </a:r>
          </a:p>
          <a:p>
            <a:r>
              <a:rPr lang="es-MX" dirty="0" smtClean="0"/>
              <a:t>En las interacciones cara a cara hay que controlar una serie de aspectos que tienen que ver con el contenido de lo que se esta hablando y con la situación misma.</a:t>
            </a:r>
          </a:p>
          <a:p>
            <a:r>
              <a:rPr lang="es-MX" dirty="0" smtClean="0"/>
              <a:t>Por ejemplo si al hablar nos equivocamos, decimos algo inconveniente, decimos una cosa por otra no podemos borrar las palabras dichas la única manera de corregir es seguir hablando y tratar de reparar lo mejor posible el error. </a:t>
            </a:r>
          </a:p>
        </p:txBody>
      </p:sp>
    </p:spTree>
    <p:extLst>
      <p:ext uri="{BB962C8B-B14F-4D97-AF65-F5344CB8AC3E}">
        <p14:creationId xmlns:p14="http://schemas.microsoft.com/office/powerpoint/2010/main" val="1839347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Elementos no verbales de la Oralidad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632555"/>
            <a:ext cx="8596668" cy="3880773"/>
          </a:xfrm>
        </p:spPr>
        <p:txBody>
          <a:bodyPr/>
          <a:lstStyle/>
          <a:p>
            <a:r>
              <a:rPr lang="es-MX" dirty="0" smtClean="0"/>
              <a:t>Gracias a los aportes tecnológicos y al interés por el estudio por el estudio de todo tipo de situaciones interactivas que se producen cara a cara, cada vez mas se observa la necesidad de incluir el registro de los elementos no verbales en el análisis del discurso oral. </a:t>
            </a:r>
          </a:p>
          <a:p>
            <a:r>
              <a:rPr lang="es-MX" dirty="0" smtClean="0"/>
              <a:t>Estos son algunos elementos:  </a:t>
            </a:r>
            <a:endParaRPr lang="es-MX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356463"/>
              </p:ext>
            </p:extLst>
          </p:nvPr>
        </p:nvGraphicFramePr>
        <p:xfrm>
          <a:off x="334850" y="3709116"/>
          <a:ext cx="11423559" cy="2704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1937"/>
                <a:gridCol w="1631937"/>
                <a:gridCol w="1631937"/>
                <a:gridCol w="1788325"/>
                <a:gridCol w="1475549"/>
                <a:gridCol w="1631937"/>
                <a:gridCol w="1631937"/>
              </a:tblGrid>
              <a:tr h="749048">
                <a:tc>
                  <a:txBody>
                    <a:bodyPr/>
                    <a:lstStyle/>
                    <a:p>
                      <a:r>
                        <a:rPr lang="es-MX" dirty="0" smtClean="0"/>
                        <a:t>Movimiento del cuerpo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Características físicas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Conducta táctil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Paralenguaje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Proxemica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Artefactos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Factores</a:t>
                      </a:r>
                      <a:r>
                        <a:rPr lang="es-MX" baseline="0" dirty="0" smtClean="0"/>
                        <a:t> del entorno</a:t>
                      </a:r>
                      <a:endParaRPr lang="es-MX" dirty="0"/>
                    </a:p>
                  </a:txBody>
                  <a:tcPr/>
                </a:tc>
              </a:tr>
              <a:tr h="651838">
                <a:tc>
                  <a:txBody>
                    <a:bodyPr/>
                    <a:lstStyle/>
                    <a:p>
                      <a:r>
                        <a:rPr lang="es-MX" dirty="0" smtClean="0"/>
                        <a:t>Emblemas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Aspecto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Acariciar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Calidad de la voz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Orientación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Perfume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Arquitectura</a:t>
                      </a:r>
                      <a:endParaRPr lang="es-MX" dirty="0"/>
                    </a:p>
                  </a:txBody>
                  <a:tcPr/>
                </a:tc>
              </a:tr>
              <a:tr h="651838">
                <a:tc>
                  <a:txBody>
                    <a:bodyPr/>
                    <a:lstStyle/>
                    <a:p>
                      <a:r>
                        <a:rPr lang="es-MX" dirty="0" smtClean="0"/>
                        <a:t>Ilustradores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Olores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Golpear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Vocalizaciones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Lugar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Ropa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Muebles</a:t>
                      </a:r>
                      <a:endParaRPr lang="es-MX" dirty="0"/>
                    </a:p>
                  </a:txBody>
                  <a:tcPr/>
                </a:tc>
              </a:tr>
              <a:tr h="651838">
                <a:tc>
                  <a:txBody>
                    <a:bodyPr/>
                    <a:lstStyle/>
                    <a:p>
                      <a:r>
                        <a:rPr lang="es-MX" dirty="0" smtClean="0"/>
                        <a:t>Muestras de Afecto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Colores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Sostener por el brazo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Distancia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Adornos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Ruidos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64241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236</TotalTime>
  <Words>1641</Words>
  <Application>Microsoft Office PowerPoint</Application>
  <PresentationFormat>Panorámica</PresentationFormat>
  <Paragraphs>175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0" baseType="lpstr">
      <vt:lpstr>Arial</vt:lpstr>
      <vt:lpstr>Trebuchet MS</vt:lpstr>
      <vt:lpstr>Wingdings 3</vt:lpstr>
      <vt:lpstr>Faceta</vt:lpstr>
      <vt:lpstr>El Discurso Oral </vt:lpstr>
      <vt:lpstr>Discurso Oral </vt:lpstr>
      <vt:lpstr>Situación de Enunciación </vt:lpstr>
      <vt:lpstr>Situación de Enunciación </vt:lpstr>
      <vt:lpstr>La conversación Espontanea </vt:lpstr>
      <vt:lpstr>Otras practicas discursivas orales </vt:lpstr>
      <vt:lpstr>Adquisición de la Competencia Oral </vt:lpstr>
      <vt:lpstr>Aspectos Psicosociales de la Actividad Oral </vt:lpstr>
      <vt:lpstr>Elementos no verbales de la Oralidad</vt:lpstr>
      <vt:lpstr>Los elementos proxémicos </vt:lpstr>
      <vt:lpstr>Los elementos Cinésicos </vt:lpstr>
      <vt:lpstr>Elementos paraverbales de la oralidad</vt:lpstr>
      <vt:lpstr>Características lingüístico-textuales del discurso oral. </vt:lpstr>
      <vt:lpstr>Presentación de PowerPoint</vt:lpstr>
      <vt:lpstr>La organización textual y discursiva 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Discurso Oral</dc:title>
  <dc:creator>Yamile Margarita Mercado Ezquibel</dc:creator>
  <cp:lastModifiedBy>Windows User</cp:lastModifiedBy>
  <cp:revision>25</cp:revision>
  <dcterms:created xsi:type="dcterms:W3CDTF">2018-09-20T23:13:33Z</dcterms:created>
  <dcterms:modified xsi:type="dcterms:W3CDTF">2018-09-21T17:35:22Z</dcterms:modified>
</cp:coreProperties>
</file>