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2" r:id="rId10"/>
    <p:sldId id="263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-318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64B49-D066-4C24-9C50-81B5F1BDAB17}" type="datetimeFigureOut">
              <a:rPr lang="es-ES" smtClean="0"/>
              <a:t>23/11/2018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15BC9-FB00-4458-821C-F0CDD9B2A51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9883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64B49-D066-4C24-9C50-81B5F1BDAB17}" type="datetimeFigureOut">
              <a:rPr lang="es-ES" smtClean="0"/>
              <a:t>23/11/2018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15BC9-FB00-4458-821C-F0CDD9B2A51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6008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64B49-D066-4C24-9C50-81B5F1BDAB17}" type="datetimeFigureOut">
              <a:rPr lang="es-ES" smtClean="0"/>
              <a:t>23/11/2018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15BC9-FB00-4458-821C-F0CDD9B2A51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1810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64B49-D066-4C24-9C50-81B5F1BDAB17}" type="datetimeFigureOut">
              <a:rPr lang="es-ES" smtClean="0"/>
              <a:t>23/11/2018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15BC9-FB00-4458-821C-F0CDD9B2A51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8546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64B49-D066-4C24-9C50-81B5F1BDAB17}" type="datetimeFigureOut">
              <a:rPr lang="es-ES" smtClean="0"/>
              <a:t>23/11/2018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15BC9-FB00-4458-821C-F0CDD9B2A51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917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64B49-D066-4C24-9C50-81B5F1BDAB17}" type="datetimeFigureOut">
              <a:rPr lang="es-ES" smtClean="0"/>
              <a:t>23/11/2018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15BC9-FB00-4458-821C-F0CDD9B2A51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0867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64B49-D066-4C24-9C50-81B5F1BDAB17}" type="datetimeFigureOut">
              <a:rPr lang="es-ES" smtClean="0"/>
              <a:t>23/11/2018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15BC9-FB00-4458-821C-F0CDD9B2A51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5470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64B49-D066-4C24-9C50-81B5F1BDAB17}" type="datetimeFigureOut">
              <a:rPr lang="es-ES" smtClean="0"/>
              <a:t>23/11/2018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15BC9-FB00-4458-821C-F0CDD9B2A51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3240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64B49-D066-4C24-9C50-81B5F1BDAB17}" type="datetimeFigureOut">
              <a:rPr lang="es-ES" smtClean="0"/>
              <a:t>23/11/2018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15BC9-FB00-4458-821C-F0CDD9B2A51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9418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64B49-D066-4C24-9C50-81B5F1BDAB17}" type="datetimeFigureOut">
              <a:rPr lang="es-ES" smtClean="0"/>
              <a:t>23/11/2018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15BC9-FB00-4458-821C-F0CDD9B2A51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5232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64B49-D066-4C24-9C50-81B5F1BDAB17}" type="datetimeFigureOut">
              <a:rPr lang="es-ES" smtClean="0"/>
              <a:t>23/11/2018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15BC9-FB00-4458-821C-F0CDD9B2A51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7350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64B49-D066-4C24-9C50-81B5F1BDAB17}" type="datetimeFigureOut">
              <a:rPr lang="es-ES" smtClean="0"/>
              <a:t>23/11/2018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15BC9-FB00-4458-821C-F0CDD9B2A51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2348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17938" y="1403798"/>
            <a:ext cx="5997262" cy="133104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8800" dirty="0" smtClean="0"/>
              <a:t>Unit 6</a:t>
            </a:r>
            <a:endParaRPr lang="es-ES" sz="8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08090" y="4687396"/>
            <a:ext cx="9144000" cy="773246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algn="l"/>
            <a:r>
              <a:rPr lang="en-US" sz="5400" dirty="0" smtClean="0"/>
              <a:t>I LIKE WORKING WITH PEOPLE</a:t>
            </a:r>
            <a:endParaRPr lang="es-ES" sz="5400" dirty="0"/>
          </a:p>
        </p:txBody>
      </p:sp>
      <p:pic>
        <p:nvPicPr>
          <p:cNvPr id="1026" name="Picture 2" descr="Resultado de imagen para skillfu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9899" y="595647"/>
            <a:ext cx="3989231" cy="3989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506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7912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Homework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71977"/>
            <a:ext cx="10515600" cy="5004986"/>
          </a:xfrm>
        </p:spPr>
        <p:txBody>
          <a:bodyPr/>
          <a:lstStyle/>
          <a:p>
            <a:r>
              <a:rPr lang="en-US" dirty="0" smtClean="0"/>
              <a:t>You can now answer the Grammar Plus exercise 1 gerunds and short responses. Remember to put your self to the test.</a:t>
            </a:r>
          </a:p>
          <a:p>
            <a:endParaRPr lang="en-US" dirty="0"/>
          </a:p>
          <a:p>
            <a:r>
              <a:rPr lang="en-US" dirty="0" smtClean="0"/>
              <a:t>Answer your work book pages In Unit 6 exercises 1-4.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81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1075"/>
          </a:xfrm>
        </p:spPr>
        <p:txBody>
          <a:bodyPr>
            <a:normAutofit fontScale="90000"/>
          </a:bodyPr>
          <a:lstStyle/>
          <a:p>
            <a:r>
              <a:rPr lang="es-MX" dirty="0" err="1" smtClean="0"/>
              <a:t>Cycle</a:t>
            </a:r>
            <a:r>
              <a:rPr lang="es-MX" dirty="0" smtClean="0"/>
              <a:t> 2  </a:t>
            </a:r>
            <a:r>
              <a:rPr lang="es-MX" dirty="0" err="1"/>
              <a:t>Grammar</a:t>
            </a:r>
            <a:r>
              <a:rPr lang="es-MX" dirty="0"/>
              <a:t> </a:t>
            </a:r>
            <a:r>
              <a:rPr lang="es-MX" dirty="0" err="1" smtClean="0"/>
              <a:t>Focus</a:t>
            </a:r>
            <a:r>
              <a:rPr lang="es-MX" dirty="0" smtClean="0"/>
              <a:t> – </a:t>
            </a:r>
            <a:r>
              <a:rPr lang="es-MX" dirty="0" err="1" smtClean="0"/>
              <a:t>Clauses</a:t>
            </a:r>
            <a:r>
              <a:rPr lang="es-MX" dirty="0" smtClean="0"/>
              <a:t> </a:t>
            </a:r>
            <a:r>
              <a:rPr lang="es-MX" dirty="0" err="1" smtClean="0"/>
              <a:t>with</a:t>
            </a:r>
            <a:r>
              <a:rPr lang="es-MX" dirty="0" smtClean="0"/>
              <a:t> </a:t>
            </a:r>
            <a:r>
              <a:rPr lang="es-MX" dirty="0" err="1" smtClean="0"/>
              <a:t>because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22300" y="1431925"/>
            <a:ext cx="6248400" cy="14509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600" dirty="0" err="1" smtClean="0"/>
              <a:t>I’d</a:t>
            </a:r>
            <a:r>
              <a:rPr lang="es-MX" sz="2600" dirty="0" smtClean="0"/>
              <a:t> </a:t>
            </a:r>
            <a:r>
              <a:rPr lang="es-MX" sz="2600" dirty="0" err="1" smtClean="0"/>
              <a:t>make</a:t>
            </a:r>
            <a:r>
              <a:rPr lang="es-MX" sz="2600" dirty="0" smtClean="0"/>
              <a:t> a </a:t>
            </a:r>
            <a:r>
              <a:rPr lang="es-MX" sz="2600" dirty="0" err="1" smtClean="0"/>
              <a:t>good</a:t>
            </a:r>
            <a:r>
              <a:rPr lang="es-MX" sz="2600" dirty="0" smtClean="0"/>
              <a:t> </a:t>
            </a:r>
            <a:r>
              <a:rPr lang="es-MX" sz="2600" dirty="0" err="1" smtClean="0"/>
              <a:t>journalist</a:t>
            </a:r>
            <a:r>
              <a:rPr lang="es-MX" sz="2600" dirty="0" smtClean="0"/>
              <a:t> </a:t>
            </a:r>
            <a:r>
              <a:rPr lang="es-MX" sz="2600" dirty="0" err="1" smtClean="0"/>
              <a:t>because</a:t>
            </a:r>
            <a:r>
              <a:rPr lang="es-MX" sz="2600" dirty="0" smtClean="0"/>
              <a:t>…</a:t>
            </a:r>
          </a:p>
          <a:p>
            <a:pPr marL="0" indent="0">
              <a:buNone/>
            </a:pPr>
            <a:r>
              <a:rPr lang="es-MX" sz="2600" dirty="0" smtClean="0"/>
              <a:t>I </a:t>
            </a:r>
            <a:r>
              <a:rPr lang="es-MX" sz="2600" dirty="0" err="1" smtClean="0"/>
              <a:t>could</a:t>
            </a:r>
            <a:r>
              <a:rPr lang="es-MX" sz="2600" dirty="0" smtClean="0"/>
              <a:t> be a </a:t>
            </a:r>
            <a:r>
              <a:rPr lang="es-MX" sz="2600" dirty="0" err="1" smtClean="0"/>
              <a:t>teacher</a:t>
            </a:r>
            <a:r>
              <a:rPr lang="es-MX" sz="2600" dirty="0" smtClean="0"/>
              <a:t> </a:t>
            </a:r>
            <a:r>
              <a:rPr lang="es-MX" sz="2600" dirty="0" err="1" smtClean="0"/>
              <a:t>because</a:t>
            </a:r>
            <a:r>
              <a:rPr lang="es-MX" sz="2600" dirty="0" smtClean="0"/>
              <a:t>…</a:t>
            </a:r>
          </a:p>
          <a:p>
            <a:pPr marL="0" indent="0">
              <a:buNone/>
            </a:pPr>
            <a:r>
              <a:rPr lang="es-MX" sz="2600" dirty="0" smtClean="0"/>
              <a:t>I </a:t>
            </a:r>
            <a:r>
              <a:rPr lang="es-MX" sz="2600" dirty="0" err="1" smtClean="0"/>
              <a:t>could</a:t>
            </a:r>
            <a:r>
              <a:rPr lang="es-MX" sz="2600" dirty="0" smtClean="0"/>
              <a:t> </a:t>
            </a:r>
            <a:r>
              <a:rPr lang="es-MX" sz="2600" dirty="0" err="1" smtClean="0"/>
              <a:t>never</a:t>
            </a:r>
            <a:r>
              <a:rPr lang="es-MX" sz="2600" dirty="0" smtClean="0"/>
              <a:t> be a </a:t>
            </a:r>
            <a:r>
              <a:rPr lang="es-MX" sz="2600" dirty="0" err="1" smtClean="0"/>
              <a:t>stockbroker</a:t>
            </a:r>
            <a:r>
              <a:rPr lang="es-MX" sz="2600" dirty="0" smtClean="0"/>
              <a:t> </a:t>
            </a:r>
            <a:r>
              <a:rPr lang="es-MX" sz="2600" dirty="0" err="1" smtClean="0"/>
              <a:t>because</a:t>
            </a:r>
            <a:r>
              <a:rPr lang="es-MX" sz="2600" dirty="0" smtClean="0"/>
              <a:t>…</a:t>
            </a:r>
            <a:endParaRPr lang="es-ES" sz="2600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7162800" y="1419225"/>
            <a:ext cx="4279900" cy="14636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600" dirty="0" err="1" smtClean="0"/>
              <a:t>I’m</a:t>
            </a:r>
            <a:r>
              <a:rPr lang="es-MX" sz="2600" dirty="0" smtClean="0"/>
              <a:t> terrible </a:t>
            </a:r>
            <a:r>
              <a:rPr lang="es-MX" sz="2600" dirty="0" err="1" smtClean="0"/>
              <a:t>under</a:t>
            </a:r>
            <a:r>
              <a:rPr lang="es-MX" sz="2600" dirty="0" smtClean="0"/>
              <a:t> </a:t>
            </a:r>
            <a:r>
              <a:rPr lang="es-MX" sz="2600" dirty="0" err="1" smtClean="0"/>
              <a:t>pressure</a:t>
            </a:r>
            <a:r>
              <a:rPr lang="es-MX" sz="2600" dirty="0" smtClean="0"/>
              <a:t>.</a:t>
            </a:r>
          </a:p>
          <a:p>
            <a:pPr marL="0" indent="0">
              <a:buNone/>
            </a:pPr>
            <a:r>
              <a:rPr lang="es-MX" sz="2600" dirty="0" err="1" smtClean="0"/>
              <a:t>I’m</a:t>
            </a:r>
            <a:r>
              <a:rPr lang="es-MX" sz="2600" dirty="0" smtClean="0"/>
              <a:t> </a:t>
            </a:r>
            <a:r>
              <a:rPr lang="es-MX" sz="2600" dirty="0" err="1" smtClean="0"/>
              <a:t>good</a:t>
            </a:r>
            <a:r>
              <a:rPr lang="es-MX" sz="2600" dirty="0" smtClean="0"/>
              <a:t> at </a:t>
            </a:r>
            <a:r>
              <a:rPr lang="es-MX" sz="2600" dirty="0" err="1" smtClean="0"/>
              <a:t>writing</a:t>
            </a:r>
            <a:r>
              <a:rPr lang="es-MX" sz="2600" dirty="0" smtClean="0"/>
              <a:t>.</a:t>
            </a:r>
          </a:p>
          <a:p>
            <a:pPr marL="0" indent="0">
              <a:buNone/>
            </a:pPr>
            <a:r>
              <a:rPr lang="es-MX" sz="2600" dirty="0" err="1" smtClean="0"/>
              <a:t>I’m</a:t>
            </a:r>
            <a:r>
              <a:rPr lang="es-MX" sz="2600" dirty="0" smtClean="0"/>
              <a:t> </a:t>
            </a:r>
            <a:r>
              <a:rPr lang="es-MX" sz="2600" dirty="0" err="1" smtClean="0"/>
              <a:t>very</a:t>
            </a:r>
            <a:r>
              <a:rPr lang="es-MX" sz="2600" dirty="0" smtClean="0"/>
              <a:t> </a:t>
            </a:r>
            <a:r>
              <a:rPr lang="es-MX" sz="2600" dirty="0" err="1" smtClean="0"/>
              <a:t>creative</a:t>
            </a:r>
            <a:r>
              <a:rPr lang="es-MX" sz="2600" dirty="0" smtClean="0"/>
              <a:t>.</a:t>
            </a:r>
            <a:endParaRPr lang="es-ES" sz="26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79544" y="2997200"/>
            <a:ext cx="1161093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s-MX" sz="2600" dirty="0" err="1" smtClean="0"/>
              <a:t>The</a:t>
            </a:r>
            <a:r>
              <a:rPr lang="es-MX" sz="2600" dirty="0" smtClean="0"/>
              <a:t> </a:t>
            </a:r>
            <a:r>
              <a:rPr lang="es-MX" sz="2600" dirty="0" err="1" smtClean="0"/>
              <a:t>conjunction</a:t>
            </a:r>
            <a:r>
              <a:rPr lang="es-MX" sz="2600" dirty="0" smtClean="0"/>
              <a:t> </a:t>
            </a:r>
            <a:r>
              <a:rPr lang="es-MX" sz="2600" dirty="0" err="1" smtClean="0"/>
              <a:t>because</a:t>
            </a:r>
            <a:r>
              <a:rPr lang="es-MX" sz="2600" dirty="0" smtClean="0"/>
              <a:t> can </a:t>
            </a:r>
            <a:r>
              <a:rPr lang="es-MX" sz="2600" dirty="0" err="1" smtClean="0"/>
              <a:t>connet</a:t>
            </a:r>
            <a:r>
              <a:rPr lang="es-MX" sz="2600" dirty="0" smtClean="0"/>
              <a:t> </a:t>
            </a:r>
            <a:r>
              <a:rPr lang="es-MX" sz="2600" dirty="0" err="1" smtClean="0"/>
              <a:t>two</a:t>
            </a:r>
            <a:r>
              <a:rPr lang="es-MX" sz="2600" dirty="0" smtClean="0"/>
              <a:t> </a:t>
            </a:r>
            <a:r>
              <a:rPr lang="es-MX" sz="2600" dirty="0" err="1" smtClean="0"/>
              <a:t>independent</a:t>
            </a:r>
            <a:r>
              <a:rPr lang="es-MX" sz="2600" dirty="0" smtClean="0"/>
              <a:t> </a:t>
            </a:r>
            <a:r>
              <a:rPr lang="es-MX" sz="2600" dirty="0" err="1" smtClean="0"/>
              <a:t>clauses</a:t>
            </a:r>
            <a:r>
              <a:rPr lang="es-MX" sz="2600" dirty="0" smtClean="0"/>
              <a:t> </a:t>
            </a:r>
            <a:r>
              <a:rPr lang="es-MX" sz="2600" dirty="0" err="1" smtClean="0"/>
              <a:t>into</a:t>
            </a:r>
            <a:r>
              <a:rPr lang="es-MX" sz="2600" dirty="0" smtClean="0"/>
              <a:t> </a:t>
            </a:r>
            <a:r>
              <a:rPr lang="es-MX" sz="2600" dirty="0" err="1" smtClean="0"/>
              <a:t>one</a:t>
            </a:r>
            <a:r>
              <a:rPr lang="es-MX" sz="2600" dirty="0" smtClean="0"/>
              <a:t> </a:t>
            </a:r>
            <a:r>
              <a:rPr lang="es-MX" sz="2600" dirty="0" err="1" smtClean="0"/>
              <a:t>sentence</a:t>
            </a:r>
            <a:r>
              <a:rPr lang="es-MX" sz="2600" dirty="0" smtClean="0"/>
              <a:t>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MX" sz="2600" dirty="0" err="1" smtClean="0"/>
              <a:t>Because</a:t>
            </a:r>
            <a:r>
              <a:rPr lang="es-MX" sz="2600" dirty="0" smtClean="0"/>
              <a:t> </a:t>
            </a:r>
            <a:r>
              <a:rPr lang="es-MX" sz="2600" dirty="0" err="1" smtClean="0"/>
              <a:t>answers</a:t>
            </a:r>
            <a:r>
              <a:rPr lang="es-MX" sz="2600" dirty="0" smtClean="0"/>
              <a:t> </a:t>
            </a:r>
            <a:r>
              <a:rPr lang="es-MX" sz="2600" dirty="0" err="1" smtClean="0"/>
              <a:t>the</a:t>
            </a:r>
            <a:r>
              <a:rPr lang="es-MX" sz="2600" dirty="0" smtClean="0"/>
              <a:t> </a:t>
            </a:r>
            <a:r>
              <a:rPr lang="es-MX" sz="2600" dirty="0" err="1" smtClean="0"/>
              <a:t>question</a:t>
            </a:r>
            <a:r>
              <a:rPr lang="es-MX" sz="2600" dirty="0" smtClean="0"/>
              <a:t> «</a:t>
            </a:r>
            <a:r>
              <a:rPr lang="es-MX" sz="2600" dirty="0" err="1" smtClean="0"/>
              <a:t>why</a:t>
            </a:r>
            <a:r>
              <a:rPr lang="es-MX" sz="2600" dirty="0" smtClean="0"/>
              <a:t>?»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MX" sz="2600" dirty="0" err="1" smtClean="0"/>
              <a:t>Clauses</a:t>
            </a:r>
            <a:r>
              <a:rPr lang="es-MX" sz="2600" dirty="0" smtClean="0"/>
              <a:t> </a:t>
            </a:r>
            <a:r>
              <a:rPr lang="es-MX" sz="2600" dirty="0" err="1" smtClean="0"/>
              <a:t>starting</a:t>
            </a:r>
            <a:r>
              <a:rPr lang="es-MX" sz="2600" dirty="0" smtClean="0"/>
              <a:t> </a:t>
            </a:r>
            <a:r>
              <a:rPr lang="es-MX" sz="2600" dirty="0" err="1" smtClean="0"/>
              <a:t>with</a:t>
            </a:r>
            <a:r>
              <a:rPr lang="es-MX" sz="2600" dirty="0" smtClean="0"/>
              <a:t> </a:t>
            </a:r>
            <a:r>
              <a:rPr lang="es-MX" sz="2600" dirty="0" err="1" smtClean="0"/>
              <a:t>because</a:t>
            </a:r>
            <a:r>
              <a:rPr lang="es-MX" sz="2600" dirty="0" smtClean="0"/>
              <a:t> can come </a:t>
            </a:r>
            <a:r>
              <a:rPr lang="es-MX" sz="2600" dirty="0" err="1" smtClean="0"/>
              <a:t>either</a:t>
            </a:r>
            <a:r>
              <a:rPr lang="es-MX" sz="2600" dirty="0" smtClean="0"/>
              <a:t> </a:t>
            </a:r>
            <a:r>
              <a:rPr lang="es-MX" sz="2600" dirty="0" err="1" smtClean="0"/>
              <a:t>before</a:t>
            </a:r>
            <a:r>
              <a:rPr lang="es-MX" sz="2600" dirty="0" smtClean="0"/>
              <a:t> </a:t>
            </a:r>
            <a:r>
              <a:rPr lang="es-MX" sz="2600" dirty="0" err="1" smtClean="0"/>
              <a:t>or</a:t>
            </a:r>
            <a:r>
              <a:rPr lang="es-MX" sz="2600" dirty="0" smtClean="0"/>
              <a:t> </a:t>
            </a:r>
            <a:r>
              <a:rPr lang="es-MX" sz="2600" dirty="0" err="1" smtClean="0"/>
              <a:t>after</a:t>
            </a:r>
            <a:r>
              <a:rPr lang="es-MX" sz="2600" dirty="0" smtClean="0"/>
              <a:t> </a:t>
            </a:r>
            <a:r>
              <a:rPr lang="es-MX" sz="2600" dirty="0" err="1" smtClean="0"/>
              <a:t>the</a:t>
            </a:r>
            <a:r>
              <a:rPr lang="es-MX" sz="2600" dirty="0" smtClean="0"/>
              <a:t> </a:t>
            </a:r>
            <a:r>
              <a:rPr lang="es-MX" sz="2600" dirty="0" err="1" smtClean="0"/>
              <a:t>main</a:t>
            </a:r>
            <a:r>
              <a:rPr lang="es-MX" sz="2600" dirty="0" smtClean="0"/>
              <a:t> </a:t>
            </a:r>
            <a:r>
              <a:rPr lang="es-MX" sz="2600" dirty="0" err="1" smtClean="0"/>
              <a:t>clause</a:t>
            </a:r>
            <a:r>
              <a:rPr lang="es-MX" sz="2600" dirty="0" smtClean="0"/>
              <a:t>.</a:t>
            </a:r>
          </a:p>
          <a:p>
            <a:pPr marL="457200" indent="-457200">
              <a:buFont typeface="Arial" pitchFamily="34" charset="0"/>
              <a:buChar char="•"/>
            </a:pPr>
            <a:endParaRPr lang="es-MX" sz="2600" dirty="0" smtClean="0"/>
          </a:p>
          <a:p>
            <a:r>
              <a:rPr lang="es-MX" sz="2600" dirty="0" err="1" smtClean="0"/>
              <a:t>e.g</a:t>
            </a:r>
            <a:r>
              <a:rPr lang="es-MX" sz="2600" dirty="0" smtClean="0"/>
              <a:t>. </a:t>
            </a:r>
            <a:r>
              <a:rPr lang="es-MX" sz="3200" dirty="0" err="1" smtClean="0"/>
              <a:t>Because</a:t>
            </a:r>
            <a:r>
              <a:rPr lang="es-MX" sz="3200" dirty="0" smtClean="0"/>
              <a:t> </a:t>
            </a:r>
            <a:r>
              <a:rPr lang="es-MX" sz="3200" dirty="0" err="1" smtClean="0"/>
              <a:t>I’m</a:t>
            </a:r>
            <a:r>
              <a:rPr lang="es-MX" sz="3200" dirty="0" smtClean="0"/>
              <a:t> </a:t>
            </a:r>
            <a:r>
              <a:rPr lang="es-MX" sz="3200" dirty="0" err="1" smtClean="0"/>
              <a:t>good</a:t>
            </a:r>
            <a:r>
              <a:rPr lang="es-MX" sz="3200" dirty="0" smtClean="0"/>
              <a:t> at </a:t>
            </a:r>
            <a:r>
              <a:rPr lang="es-MX" sz="3200" dirty="0" err="1" smtClean="0"/>
              <a:t>writing</a:t>
            </a:r>
            <a:r>
              <a:rPr lang="es-MX" sz="3200" dirty="0" smtClean="0">
                <a:solidFill>
                  <a:srgbClr val="FF0000"/>
                </a:solidFill>
              </a:rPr>
              <a:t>,</a:t>
            </a:r>
            <a:r>
              <a:rPr lang="es-MX" sz="3200" dirty="0" smtClean="0"/>
              <a:t> </a:t>
            </a:r>
            <a:r>
              <a:rPr lang="es-MX" sz="3200" dirty="0" err="1" smtClean="0"/>
              <a:t>I’d</a:t>
            </a:r>
            <a:r>
              <a:rPr lang="es-MX" sz="3200" dirty="0" smtClean="0"/>
              <a:t> </a:t>
            </a:r>
            <a:r>
              <a:rPr lang="es-MX" sz="3200" dirty="0" err="1" smtClean="0"/>
              <a:t>make</a:t>
            </a:r>
            <a:r>
              <a:rPr lang="es-MX" sz="3200" dirty="0" smtClean="0"/>
              <a:t> a </a:t>
            </a:r>
            <a:r>
              <a:rPr lang="es-MX" sz="3200" dirty="0" err="1" smtClean="0"/>
              <a:t>good</a:t>
            </a:r>
            <a:r>
              <a:rPr lang="es-MX" sz="3200" dirty="0" smtClean="0"/>
              <a:t> </a:t>
            </a:r>
            <a:r>
              <a:rPr lang="es-MX" sz="3200" dirty="0" err="1" smtClean="0"/>
              <a:t>journalist</a:t>
            </a:r>
            <a:r>
              <a:rPr lang="es-MX" sz="3200" dirty="0" smtClean="0"/>
              <a:t>.</a:t>
            </a:r>
          </a:p>
          <a:p>
            <a:r>
              <a:rPr lang="es-MX" sz="3200" dirty="0" smtClean="0"/>
              <a:t>        </a:t>
            </a:r>
            <a:r>
              <a:rPr lang="es-MX" sz="3200" dirty="0" err="1"/>
              <a:t>I’d</a:t>
            </a:r>
            <a:r>
              <a:rPr lang="es-MX" sz="3200" dirty="0"/>
              <a:t> </a:t>
            </a:r>
            <a:r>
              <a:rPr lang="es-MX" sz="3200" dirty="0" err="1"/>
              <a:t>make</a:t>
            </a:r>
            <a:r>
              <a:rPr lang="es-MX" sz="3200" dirty="0"/>
              <a:t> a </a:t>
            </a:r>
            <a:r>
              <a:rPr lang="es-MX" sz="3200" dirty="0" err="1"/>
              <a:t>good</a:t>
            </a:r>
            <a:r>
              <a:rPr lang="es-MX" sz="3200" dirty="0"/>
              <a:t> </a:t>
            </a:r>
            <a:r>
              <a:rPr lang="es-MX" sz="3200" dirty="0" err="1" smtClean="0"/>
              <a:t>journalist</a:t>
            </a:r>
            <a:r>
              <a:rPr lang="es-MX" sz="3200" dirty="0"/>
              <a:t> </a:t>
            </a:r>
            <a:r>
              <a:rPr lang="es-MX" sz="3200" dirty="0" err="1" smtClean="0"/>
              <a:t>because</a:t>
            </a:r>
            <a:r>
              <a:rPr lang="es-MX" sz="3200" dirty="0" smtClean="0"/>
              <a:t> </a:t>
            </a:r>
            <a:r>
              <a:rPr lang="es-MX" sz="3200" dirty="0" err="1"/>
              <a:t>I’m</a:t>
            </a:r>
            <a:r>
              <a:rPr lang="es-MX" sz="3200" dirty="0"/>
              <a:t> </a:t>
            </a:r>
            <a:r>
              <a:rPr lang="es-MX" sz="3200" dirty="0" err="1"/>
              <a:t>good</a:t>
            </a:r>
            <a:r>
              <a:rPr lang="es-MX" sz="3200" dirty="0"/>
              <a:t> at </a:t>
            </a:r>
            <a:r>
              <a:rPr lang="es-MX" sz="3200" dirty="0" err="1" smtClean="0"/>
              <a:t>writing</a:t>
            </a:r>
            <a:r>
              <a:rPr lang="es-MX" sz="3200" dirty="0" smtClean="0"/>
              <a:t>.</a:t>
            </a:r>
            <a:endParaRPr lang="es-ES" sz="3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850899" y="5778500"/>
            <a:ext cx="9208226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s-MX" sz="2600" dirty="0" err="1" smtClean="0"/>
              <a:t>Could</a:t>
            </a:r>
            <a:r>
              <a:rPr lang="es-MX" sz="2600" dirty="0" smtClean="0"/>
              <a:t> and </a:t>
            </a:r>
            <a:r>
              <a:rPr lang="es-MX" sz="2600" dirty="0" err="1" smtClean="0"/>
              <a:t>would</a:t>
            </a:r>
            <a:r>
              <a:rPr lang="es-MX" sz="2600" dirty="0" smtClean="0"/>
              <a:t> are </a:t>
            </a:r>
            <a:r>
              <a:rPr lang="es-MX" sz="2600" dirty="0" err="1" smtClean="0"/>
              <a:t>used</a:t>
            </a:r>
            <a:r>
              <a:rPr lang="es-MX" sz="2600" dirty="0" smtClean="0"/>
              <a:t> </a:t>
            </a:r>
            <a:r>
              <a:rPr lang="es-MX" sz="2600" dirty="0" err="1" smtClean="0"/>
              <a:t>to</a:t>
            </a:r>
            <a:r>
              <a:rPr lang="es-MX" sz="2600" dirty="0" smtClean="0"/>
              <a:t> </a:t>
            </a:r>
            <a:r>
              <a:rPr lang="es-MX" sz="2600" dirty="0" err="1" smtClean="0"/>
              <a:t>talk</a:t>
            </a:r>
            <a:r>
              <a:rPr lang="es-MX" sz="2600" dirty="0" smtClean="0"/>
              <a:t> </a:t>
            </a:r>
            <a:r>
              <a:rPr lang="es-MX" sz="2600" dirty="0" err="1" smtClean="0"/>
              <a:t>about</a:t>
            </a:r>
            <a:r>
              <a:rPr lang="es-MX" sz="2600" dirty="0" smtClean="0"/>
              <a:t> </a:t>
            </a:r>
            <a:r>
              <a:rPr lang="es-MX" sz="2600" dirty="0" err="1" smtClean="0"/>
              <a:t>hypothetical</a:t>
            </a:r>
            <a:r>
              <a:rPr lang="es-MX" sz="2600" dirty="0" smtClean="0"/>
              <a:t> </a:t>
            </a:r>
            <a:r>
              <a:rPr lang="es-MX" sz="2600" dirty="0" err="1" smtClean="0"/>
              <a:t>situations</a:t>
            </a:r>
            <a:r>
              <a:rPr lang="es-MX" sz="2600" dirty="0" smtClean="0"/>
              <a:t>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MX" sz="2600" dirty="0" err="1" smtClean="0"/>
              <a:t>Would</a:t>
            </a:r>
            <a:r>
              <a:rPr lang="es-MX" sz="2600" dirty="0" smtClean="0"/>
              <a:t> </a:t>
            </a:r>
            <a:r>
              <a:rPr lang="es-MX" sz="2600" dirty="0" err="1" smtClean="0"/>
              <a:t>is</a:t>
            </a:r>
            <a:r>
              <a:rPr lang="es-MX" sz="2600" dirty="0" smtClean="0"/>
              <a:t> </a:t>
            </a:r>
            <a:r>
              <a:rPr lang="es-MX" sz="2600" dirty="0" err="1" smtClean="0"/>
              <a:t>reduced</a:t>
            </a:r>
            <a:r>
              <a:rPr lang="es-MX" sz="2600" dirty="0" smtClean="0"/>
              <a:t> </a:t>
            </a:r>
            <a:r>
              <a:rPr lang="es-MX" sz="2600" dirty="0" err="1" smtClean="0"/>
              <a:t>to</a:t>
            </a:r>
            <a:r>
              <a:rPr lang="es-MX" sz="2600" dirty="0" smtClean="0"/>
              <a:t> ‘d </a:t>
            </a:r>
            <a:r>
              <a:rPr lang="es-MX" sz="2600" dirty="0" err="1" smtClean="0"/>
              <a:t>when</a:t>
            </a:r>
            <a:r>
              <a:rPr lang="es-MX" sz="2600" dirty="0" smtClean="0"/>
              <a:t> </a:t>
            </a:r>
            <a:r>
              <a:rPr lang="es-MX" sz="2600" dirty="0" err="1" smtClean="0"/>
              <a:t>speaking</a:t>
            </a:r>
            <a:r>
              <a:rPr lang="es-MX" sz="2600" dirty="0" smtClean="0"/>
              <a:t>.</a:t>
            </a:r>
            <a:endParaRPr lang="es-ES" sz="2600" dirty="0"/>
          </a:p>
        </p:txBody>
      </p:sp>
    </p:spTree>
    <p:extLst>
      <p:ext uri="{BB962C8B-B14F-4D97-AF65-F5344CB8AC3E}">
        <p14:creationId xmlns:p14="http://schemas.microsoft.com/office/powerpoint/2010/main" val="35650720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Drill</a:t>
            </a:r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S1: </a:t>
            </a:r>
            <a:r>
              <a:rPr lang="es-MX" dirty="0" err="1" smtClean="0"/>
              <a:t>I’d</a:t>
            </a:r>
            <a:r>
              <a:rPr lang="es-MX" dirty="0" smtClean="0"/>
              <a:t> </a:t>
            </a:r>
            <a:r>
              <a:rPr lang="es-MX" dirty="0" err="1" smtClean="0"/>
              <a:t>make</a:t>
            </a:r>
            <a:r>
              <a:rPr lang="es-MX" dirty="0" smtClean="0"/>
              <a:t> a </a:t>
            </a:r>
            <a:r>
              <a:rPr lang="es-MX" dirty="0" err="1" smtClean="0"/>
              <a:t>good</a:t>
            </a:r>
            <a:r>
              <a:rPr lang="es-MX" dirty="0" smtClean="0"/>
              <a:t> </a:t>
            </a:r>
            <a:r>
              <a:rPr lang="es-MX" dirty="0" err="1" smtClean="0"/>
              <a:t>teacher</a:t>
            </a:r>
            <a:r>
              <a:rPr lang="es-MX" dirty="0" smtClean="0"/>
              <a:t> </a:t>
            </a:r>
            <a:r>
              <a:rPr lang="es-MX" dirty="0" err="1" smtClean="0"/>
              <a:t>because</a:t>
            </a:r>
            <a:r>
              <a:rPr lang="es-MX" dirty="0" smtClean="0"/>
              <a:t> </a:t>
            </a:r>
            <a:r>
              <a:rPr lang="es-MX" dirty="0" err="1" smtClean="0"/>
              <a:t>I’m</a:t>
            </a:r>
            <a:r>
              <a:rPr lang="es-MX" dirty="0" smtClean="0"/>
              <a:t> </a:t>
            </a:r>
            <a:r>
              <a:rPr lang="es-MX" dirty="0" err="1" smtClean="0"/>
              <a:t>attentive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r>
              <a:rPr lang="es-MX" dirty="0" smtClean="0"/>
              <a:t>S2: </a:t>
            </a:r>
            <a:r>
              <a:rPr lang="es-MX" dirty="0" err="1"/>
              <a:t>I’d</a:t>
            </a:r>
            <a:r>
              <a:rPr lang="es-MX" dirty="0"/>
              <a:t> </a:t>
            </a:r>
            <a:r>
              <a:rPr lang="es-MX" dirty="0" err="1"/>
              <a:t>make</a:t>
            </a:r>
            <a:r>
              <a:rPr lang="es-MX" dirty="0"/>
              <a:t> a </a:t>
            </a:r>
            <a:r>
              <a:rPr lang="es-MX" dirty="0" err="1"/>
              <a:t>good</a:t>
            </a:r>
            <a:r>
              <a:rPr lang="es-MX" dirty="0"/>
              <a:t> </a:t>
            </a:r>
            <a:r>
              <a:rPr lang="es-MX" dirty="0" err="1"/>
              <a:t>teacher</a:t>
            </a:r>
            <a:r>
              <a:rPr lang="es-MX" dirty="0"/>
              <a:t> </a:t>
            </a:r>
            <a:r>
              <a:rPr lang="es-MX" dirty="0" err="1"/>
              <a:t>because</a:t>
            </a:r>
            <a:r>
              <a:rPr lang="es-MX" dirty="0"/>
              <a:t> </a:t>
            </a:r>
            <a:r>
              <a:rPr lang="es-MX" dirty="0" err="1"/>
              <a:t>I’m</a:t>
            </a:r>
            <a:r>
              <a:rPr lang="es-MX" dirty="0"/>
              <a:t> </a:t>
            </a:r>
            <a:r>
              <a:rPr lang="es-MX" dirty="0" err="1" smtClean="0"/>
              <a:t>attentive</a:t>
            </a:r>
            <a:r>
              <a:rPr lang="es-MX" dirty="0" smtClean="0"/>
              <a:t> and </a:t>
            </a:r>
            <a:r>
              <a:rPr lang="es-MX" dirty="0" err="1" smtClean="0"/>
              <a:t>neat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r>
              <a:rPr lang="es-MX" dirty="0" smtClean="0"/>
              <a:t>S3: </a:t>
            </a:r>
            <a:r>
              <a:rPr lang="es-MX" dirty="0" err="1"/>
              <a:t>I’d</a:t>
            </a:r>
            <a:r>
              <a:rPr lang="es-MX" dirty="0"/>
              <a:t> </a:t>
            </a:r>
            <a:r>
              <a:rPr lang="es-MX" dirty="0" err="1"/>
              <a:t>make</a:t>
            </a:r>
            <a:r>
              <a:rPr lang="es-MX" dirty="0"/>
              <a:t> a </a:t>
            </a:r>
            <a:r>
              <a:rPr lang="es-MX" dirty="0" err="1"/>
              <a:t>good</a:t>
            </a:r>
            <a:r>
              <a:rPr lang="es-MX" dirty="0"/>
              <a:t> </a:t>
            </a:r>
            <a:r>
              <a:rPr lang="es-MX" dirty="0" err="1"/>
              <a:t>teacher</a:t>
            </a:r>
            <a:r>
              <a:rPr lang="es-MX" dirty="0"/>
              <a:t> </a:t>
            </a:r>
            <a:r>
              <a:rPr lang="es-MX" dirty="0" err="1"/>
              <a:t>because</a:t>
            </a:r>
            <a:r>
              <a:rPr lang="es-MX" dirty="0"/>
              <a:t> </a:t>
            </a:r>
            <a:r>
              <a:rPr lang="es-MX" dirty="0" err="1"/>
              <a:t>I’m</a:t>
            </a:r>
            <a:r>
              <a:rPr lang="es-MX" dirty="0"/>
              <a:t> </a:t>
            </a:r>
            <a:r>
              <a:rPr lang="es-MX" dirty="0" err="1" smtClean="0"/>
              <a:t>attentive</a:t>
            </a:r>
            <a:r>
              <a:rPr lang="es-MX" dirty="0" smtClean="0"/>
              <a:t>, </a:t>
            </a:r>
            <a:r>
              <a:rPr lang="es-MX" dirty="0" err="1" smtClean="0"/>
              <a:t>neat</a:t>
            </a:r>
            <a:r>
              <a:rPr lang="es-MX" dirty="0" smtClean="0"/>
              <a:t> and </a:t>
            </a:r>
            <a:r>
              <a:rPr lang="es-MX" dirty="0" err="1" smtClean="0"/>
              <a:t>calm</a:t>
            </a:r>
            <a:r>
              <a:rPr lang="es-MX" dirty="0" smtClean="0"/>
              <a:t>.</a:t>
            </a: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696229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Follow</a:t>
            </a:r>
            <a:r>
              <a:rPr lang="es-MX" dirty="0" smtClean="0"/>
              <a:t> up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conversation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err="1" smtClean="0"/>
              <a:t>Really</a:t>
            </a:r>
            <a:r>
              <a:rPr lang="es-MX" dirty="0" smtClean="0"/>
              <a:t>? </a:t>
            </a:r>
            <a:r>
              <a:rPr lang="es-MX" dirty="0" err="1" smtClean="0"/>
              <a:t>Why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that</a:t>
            </a:r>
            <a:r>
              <a:rPr lang="es-MX" dirty="0" smtClean="0"/>
              <a:t>?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Do </a:t>
            </a:r>
            <a:r>
              <a:rPr lang="es-MX" dirty="0" err="1" smtClean="0"/>
              <a:t>you</a:t>
            </a:r>
            <a:r>
              <a:rPr lang="es-MX" dirty="0" smtClean="0"/>
              <a:t> </a:t>
            </a:r>
            <a:r>
              <a:rPr lang="es-MX" dirty="0" err="1" smtClean="0"/>
              <a:t>think</a:t>
            </a:r>
            <a:r>
              <a:rPr lang="es-MX" dirty="0" smtClean="0"/>
              <a:t> so? I </a:t>
            </a:r>
            <a:r>
              <a:rPr lang="es-MX" dirty="0" err="1" smtClean="0"/>
              <a:t>think</a:t>
            </a:r>
            <a:r>
              <a:rPr lang="es-MX" dirty="0" smtClean="0"/>
              <a:t>…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I </a:t>
            </a:r>
            <a:r>
              <a:rPr lang="es-MX" dirty="0" err="1" smtClean="0"/>
              <a:t>don’t</a:t>
            </a:r>
            <a:r>
              <a:rPr lang="es-MX" dirty="0" smtClean="0"/>
              <a:t> </a:t>
            </a:r>
            <a:r>
              <a:rPr lang="es-MX" dirty="0" err="1" smtClean="0"/>
              <a:t>agree</a:t>
            </a:r>
            <a:r>
              <a:rPr lang="es-MX" dirty="0" smtClean="0"/>
              <a:t>. In </a:t>
            </a:r>
            <a:r>
              <a:rPr lang="es-MX" dirty="0" err="1" smtClean="0"/>
              <a:t>my</a:t>
            </a:r>
            <a:r>
              <a:rPr lang="es-MX" dirty="0" smtClean="0"/>
              <a:t> </a:t>
            </a:r>
            <a:r>
              <a:rPr lang="es-MX" dirty="0" err="1" smtClean="0"/>
              <a:t>opinion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err="1" smtClean="0"/>
              <a:t>But</a:t>
            </a:r>
            <a:r>
              <a:rPr lang="es-MX" dirty="0" smtClean="0"/>
              <a:t> </a:t>
            </a:r>
            <a:r>
              <a:rPr lang="es-MX" dirty="0" err="1" smtClean="0"/>
              <a:t>maybe</a:t>
            </a:r>
            <a:r>
              <a:rPr lang="es-MX" dirty="0" smtClean="0"/>
              <a:t> </a:t>
            </a:r>
            <a:r>
              <a:rPr lang="es-MX" dirty="0" err="1" smtClean="0"/>
              <a:t>you</a:t>
            </a:r>
            <a:r>
              <a:rPr lang="es-MX" dirty="0" smtClean="0"/>
              <a:t> </a:t>
            </a:r>
            <a:r>
              <a:rPr lang="es-MX" dirty="0" err="1" smtClean="0"/>
              <a:t>have</a:t>
            </a:r>
            <a:r>
              <a:rPr lang="es-MX" dirty="0" smtClean="0"/>
              <a:t> </a:t>
            </a:r>
            <a:r>
              <a:rPr lang="es-MX" dirty="0" err="1" smtClean="0"/>
              <a:t>other</a:t>
            </a:r>
            <a:r>
              <a:rPr lang="es-MX" dirty="0" smtClean="0"/>
              <a:t> </a:t>
            </a:r>
            <a:r>
              <a:rPr lang="es-MX" dirty="0" err="1" smtClean="0"/>
              <a:t>skills</a:t>
            </a:r>
            <a:r>
              <a:rPr lang="es-MX" dirty="0" smtClean="0"/>
              <a:t>, </a:t>
            </a:r>
            <a:r>
              <a:rPr lang="es-MX" dirty="0" err="1" smtClean="0"/>
              <a:t>like</a:t>
            </a:r>
            <a:r>
              <a:rPr lang="es-MX" dirty="0" smtClean="0"/>
              <a:t>…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00192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/>
              <a:t>Homework</a:t>
            </a:r>
            <a:r>
              <a:rPr lang="es-MX" dirty="0"/>
              <a:t>:</a:t>
            </a:r>
            <a:br>
              <a:rPr lang="es-MX" dirty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Complete </a:t>
            </a:r>
            <a:r>
              <a:rPr lang="es-MX" dirty="0" err="1" smtClean="0"/>
              <a:t>your</a:t>
            </a:r>
            <a:r>
              <a:rPr lang="es-MX" dirty="0" smtClean="0"/>
              <a:t> </a:t>
            </a:r>
            <a:r>
              <a:rPr lang="es-MX" dirty="0" err="1" smtClean="0"/>
              <a:t>workbook</a:t>
            </a:r>
            <a:r>
              <a:rPr lang="es-MX" dirty="0" smtClean="0"/>
              <a:t> </a:t>
            </a:r>
            <a:r>
              <a:rPr lang="es-MX" dirty="0" err="1" smtClean="0"/>
              <a:t>Unit</a:t>
            </a:r>
            <a:r>
              <a:rPr lang="es-MX" dirty="0" smtClean="0"/>
              <a:t> 6</a:t>
            </a:r>
          </a:p>
          <a:p>
            <a:pPr marL="0" indent="0">
              <a:buNone/>
            </a:pPr>
            <a:r>
              <a:rPr lang="es-MX" dirty="0" smtClean="0"/>
              <a:t>And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Grammar</a:t>
            </a:r>
            <a:r>
              <a:rPr lang="es-MX" dirty="0" smtClean="0"/>
              <a:t> Plus </a:t>
            </a:r>
            <a:r>
              <a:rPr lang="es-MX" dirty="0" err="1" smtClean="0"/>
              <a:t>exercise</a:t>
            </a:r>
            <a:r>
              <a:rPr lang="es-MX" dirty="0" smtClean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19482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3821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Objective: Discuss job skills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According to your findings, </a:t>
            </a:r>
          </a:p>
          <a:p>
            <a:r>
              <a:rPr lang="en-US" dirty="0"/>
              <a:t>P</a:t>
            </a:r>
            <a:r>
              <a:rPr lang="en-US" dirty="0" smtClean="0"/>
              <a:t>eople</a:t>
            </a:r>
            <a:r>
              <a:rPr lang="es-ES" dirty="0" smtClean="0"/>
              <a:t> </a:t>
            </a:r>
            <a:r>
              <a:rPr lang="en-US" dirty="0" smtClean="0"/>
              <a:t>should</a:t>
            </a:r>
            <a:r>
              <a:rPr lang="es-ES" dirty="0" smtClean="0"/>
              <a:t> be </a:t>
            </a:r>
            <a:r>
              <a:rPr lang="en-US" dirty="0" smtClean="0"/>
              <a:t>good</a:t>
            </a:r>
            <a:r>
              <a:rPr lang="es-ES" dirty="0" smtClean="0"/>
              <a:t> at…</a:t>
            </a:r>
          </a:p>
          <a:p>
            <a:r>
              <a:rPr lang="en-US" dirty="0" smtClean="0"/>
              <a:t>People should know how to…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99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8367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1 SNAPSHOT</a:t>
            </a:r>
            <a:br>
              <a:rPr lang="en-US" dirty="0" smtClean="0"/>
            </a:br>
            <a:r>
              <a:rPr lang="en-US" sz="2000" dirty="0" smtClean="0"/>
              <a:t>Learning objective: discuss job skills that are most important to employers</a:t>
            </a:r>
            <a:endParaRPr lang="es-ES" sz="2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545465"/>
            <a:ext cx="10515600" cy="46314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1. Which skills do you think are most important? and why?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2. Rank the skills in the order of importance from 1 to 13.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3. From the 21</a:t>
            </a:r>
            <a:r>
              <a:rPr lang="en-US" baseline="30000" dirty="0" smtClean="0"/>
              <a:t>st</a:t>
            </a:r>
            <a:r>
              <a:rPr lang="en-US" dirty="0" smtClean="0"/>
              <a:t> CENTURY SKILLS chart, which skills do you think you have? </a:t>
            </a:r>
          </a:p>
          <a:p>
            <a:pPr marL="0" indent="0">
              <a:buNone/>
            </a:pPr>
            <a:r>
              <a:rPr lang="en-US" dirty="0" err="1" smtClean="0"/>
              <a:t>e.g.“I</a:t>
            </a:r>
            <a:r>
              <a:rPr lang="en-US" dirty="0" smtClean="0"/>
              <a:t> know how to </a:t>
            </a:r>
            <a:r>
              <a:rPr lang="en-US" u="sng" dirty="0" smtClean="0"/>
              <a:t>use technology to find the information I need</a:t>
            </a:r>
            <a:r>
              <a:rPr lang="en-US" dirty="0" smtClean="0"/>
              <a:t>.”</a:t>
            </a:r>
          </a:p>
          <a:p>
            <a:pPr marL="0" indent="0">
              <a:buNone/>
            </a:pPr>
            <a:r>
              <a:rPr lang="es-ES" sz="1100" b="1" dirty="0" smtClean="0"/>
              <a:t>(</a:t>
            </a:r>
            <a:r>
              <a:rPr lang="es-ES" sz="1100" b="1" dirty="0" err="1" smtClean="0"/>
              <a:t>exempli</a:t>
            </a:r>
            <a:r>
              <a:rPr lang="es-ES" sz="1100" b="1" dirty="0" smtClean="0"/>
              <a:t> gratia)</a:t>
            </a:r>
            <a:endParaRPr lang="en-US" sz="1100" dirty="0" smtClean="0"/>
          </a:p>
          <a:p>
            <a:pPr marL="0" indent="0">
              <a:buNone/>
            </a:pPr>
            <a:r>
              <a:rPr lang="en-US" dirty="0" smtClean="0"/>
              <a:t>        I know how to…  </a:t>
            </a:r>
            <a:endParaRPr lang="en-US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3073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36336"/>
            <a:ext cx="10515600" cy="1012913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2 CONVERSATION</a:t>
            </a:r>
            <a:br>
              <a:rPr lang="en-US" dirty="0" smtClean="0"/>
            </a:br>
            <a:r>
              <a:rPr lang="en-US" sz="2000" dirty="0" smtClean="0"/>
              <a:t>Learning objective: use gerunds and short responses in a conversation about jobs and job requirements.</a:t>
            </a:r>
            <a:endParaRPr lang="es-ES" sz="2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33341"/>
            <a:ext cx="10515600" cy="504362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</a:t>
            </a:r>
          </a:p>
          <a:p>
            <a:pPr marL="0" indent="0">
              <a:buNone/>
            </a:pPr>
            <a:r>
              <a:rPr lang="en-US" dirty="0" smtClean="0"/>
              <a:t>1. Why does Jeff need to find a job?</a:t>
            </a:r>
          </a:p>
          <a:p>
            <a:pPr marL="0" indent="0">
              <a:buNone/>
            </a:pPr>
            <a:r>
              <a:rPr lang="en-US" dirty="0" smtClean="0"/>
              <a:t>Because he is broke.</a:t>
            </a:r>
          </a:p>
          <a:p>
            <a:pPr marL="0" indent="0">
              <a:buNone/>
            </a:pPr>
            <a:r>
              <a:rPr lang="en-US" dirty="0" smtClean="0"/>
              <a:t>2. Which two jobs do they talk about?</a:t>
            </a:r>
          </a:p>
          <a:p>
            <a:pPr marL="0" indent="0">
              <a:buNone/>
            </a:pPr>
            <a:r>
              <a:rPr lang="en-US" dirty="0" smtClean="0"/>
              <a:t>Working in a restaurant, video game tester.</a:t>
            </a:r>
          </a:p>
          <a:p>
            <a:pPr marL="0" indent="0">
              <a:buNone/>
            </a:pPr>
            <a:r>
              <a:rPr lang="en-US" dirty="0" smtClean="0"/>
              <a:t>3. Why is Mai interested in working in a restaurant?</a:t>
            </a:r>
          </a:p>
          <a:p>
            <a:pPr marL="0" indent="0">
              <a:buNone/>
            </a:pPr>
            <a:r>
              <a:rPr lang="en-US" dirty="0" smtClean="0"/>
              <a:t>She doesn’t mind working weekends and enjoys working with people.</a:t>
            </a:r>
          </a:p>
          <a:p>
            <a:pPr marL="0" indent="0">
              <a:buNone/>
            </a:pPr>
            <a:r>
              <a:rPr lang="en-US" dirty="0" smtClean="0"/>
              <a:t>B</a:t>
            </a:r>
          </a:p>
          <a:p>
            <a:pPr marL="0" indent="0">
              <a:buNone/>
            </a:pPr>
            <a:r>
              <a:rPr lang="en-US" dirty="0" smtClean="0"/>
              <a:t>Jeff may need to work overtime and on weekends sometimes. Jeff decides to apply for the job anyway.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60903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4278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sz="4000" dirty="0" smtClean="0"/>
              <a:t>3 GRAMMAR FOCUS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dirty="0" smtClean="0"/>
              <a:t>Learning objective: use gerunds to make statements; give short responses</a:t>
            </a:r>
            <a:endParaRPr lang="es-ES" sz="1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68192"/>
            <a:ext cx="10515600" cy="5138670"/>
          </a:xfrm>
        </p:spPr>
        <p:txBody>
          <a:bodyPr>
            <a:normAutofit/>
          </a:bodyPr>
          <a:lstStyle/>
          <a:p>
            <a:r>
              <a:rPr lang="en-US" dirty="0" smtClean="0"/>
              <a:t>I don’t mind________________</a:t>
            </a:r>
          </a:p>
          <a:p>
            <a:r>
              <a:rPr lang="en-US" dirty="0" smtClean="0"/>
              <a:t>I really enjoy________________</a:t>
            </a:r>
          </a:p>
          <a:p>
            <a:endParaRPr lang="en-US" dirty="0"/>
          </a:p>
          <a:p>
            <a:r>
              <a:rPr lang="en-US" dirty="0" smtClean="0"/>
              <a:t>Which are some words or phrases that are followed by a gerund?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What do you love doing at internships or training course?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1004551" y="3616398"/>
            <a:ext cx="2202287" cy="22467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Affirmative</a:t>
            </a:r>
          </a:p>
          <a:p>
            <a:endParaRPr lang="en-US" sz="2800" dirty="0"/>
          </a:p>
          <a:p>
            <a:r>
              <a:rPr lang="en-US" sz="2800" dirty="0" smtClean="0"/>
              <a:t>love</a:t>
            </a:r>
            <a:r>
              <a:rPr lang="es-ES" sz="2800" dirty="0" smtClean="0"/>
              <a:t>, </a:t>
            </a:r>
          </a:p>
          <a:p>
            <a:r>
              <a:rPr lang="es-ES" sz="2800" dirty="0" err="1" smtClean="0"/>
              <a:t>hate</a:t>
            </a:r>
            <a:r>
              <a:rPr lang="es-ES" sz="2800" dirty="0" smtClean="0"/>
              <a:t>, </a:t>
            </a:r>
          </a:p>
          <a:p>
            <a:r>
              <a:rPr lang="es-ES" sz="2800" dirty="0" smtClean="0"/>
              <a:t>be </a:t>
            </a:r>
            <a:r>
              <a:rPr lang="es-ES" sz="2800" dirty="0" err="1" smtClean="0"/>
              <a:t>good</a:t>
            </a:r>
            <a:r>
              <a:rPr lang="es-ES" sz="2800" dirty="0" smtClean="0"/>
              <a:t> at,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4043880" y="3616398"/>
            <a:ext cx="2910625" cy="224676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Negative</a:t>
            </a:r>
            <a:endParaRPr lang="es-ES" sz="2800" u="sng" dirty="0" smtClean="0"/>
          </a:p>
          <a:p>
            <a:endParaRPr lang="es-ES" sz="2800" dirty="0"/>
          </a:p>
          <a:p>
            <a:r>
              <a:rPr lang="es-ES" sz="2800" dirty="0" err="1" smtClean="0"/>
              <a:t>don’t</a:t>
            </a:r>
            <a:r>
              <a:rPr lang="es-ES" sz="2800" dirty="0" smtClean="0"/>
              <a:t> </a:t>
            </a:r>
            <a:r>
              <a:rPr lang="es-ES" sz="2800" dirty="0" err="1" smtClean="0"/>
              <a:t>mind</a:t>
            </a:r>
            <a:r>
              <a:rPr lang="es-ES" sz="2800" dirty="0" smtClean="0"/>
              <a:t>, </a:t>
            </a:r>
          </a:p>
          <a:p>
            <a:r>
              <a:rPr lang="es-ES" sz="2800" dirty="0" smtClean="0"/>
              <a:t>to </a:t>
            </a:r>
            <a:r>
              <a:rPr lang="es-ES" sz="2800" dirty="0" err="1" smtClean="0"/>
              <a:t>not</a:t>
            </a:r>
            <a:r>
              <a:rPr lang="es-ES" sz="2800" dirty="0" smtClean="0"/>
              <a:t> be </a:t>
            </a:r>
            <a:r>
              <a:rPr lang="es-ES" sz="2800" dirty="0" err="1" smtClean="0"/>
              <a:t>good</a:t>
            </a:r>
            <a:r>
              <a:rPr lang="es-ES" sz="2800" dirty="0" smtClean="0"/>
              <a:t> at, </a:t>
            </a:r>
          </a:p>
          <a:p>
            <a:r>
              <a:rPr lang="es-ES" sz="2800" dirty="0" err="1" smtClean="0"/>
              <a:t>can’t</a:t>
            </a:r>
            <a:r>
              <a:rPr lang="es-ES" sz="2800" dirty="0" smtClean="0"/>
              <a:t> stand,</a:t>
            </a:r>
            <a:endParaRPr lang="es-ES" sz="2800" dirty="0"/>
          </a:p>
        </p:txBody>
      </p:sp>
      <p:sp>
        <p:nvSpPr>
          <p:cNvPr id="7" name="CuadroTexto 6"/>
          <p:cNvSpPr txBox="1"/>
          <p:nvPr/>
        </p:nvSpPr>
        <p:spPr>
          <a:xfrm>
            <a:off x="7791547" y="3616397"/>
            <a:ext cx="2466766" cy="224676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u="sng" dirty="0" smtClean="0"/>
              <a:t>Other</a:t>
            </a:r>
            <a:endParaRPr lang="es-ES" sz="2800" u="sng" dirty="0" smtClean="0"/>
          </a:p>
          <a:p>
            <a:endParaRPr lang="es-ES" sz="2800" dirty="0"/>
          </a:p>
          <a:p>
            <a:r>
              <a:rPr lang="es-ES" sz="2800" dirty="0" err="1" smtClean="0"/>
              <a:t>like</a:t>
            </a:r>
            <a:r>
              <a:rPr lang="es-ES" sz="2800" dirty="0" smtClean="0"/>
              <a:t>, </a:t>
            </a:r>
          </a:p>
          <a:p>
            <a:r>
              <a:rPr lang="es-ES" sz="2800" dirty="0" err="1" smtClean="0"/>
              <a:t>enjoy</a:t>
            </a:r>
            <a:r>
              <a:rPr lang="es-ES" sz="2800" dirty="0" smtClean="0"/>
              <a:t>, </a:t>
            </a:r>
          </a:p>
          <a:p>
            <a:r>
              <a:rPr lang="es-ES" sz="2800" dirty="0" smtClean="0"/>
              <a:t>be </a:t>
            </a:r>
            <a:r>
              <a:rPr lang="es-ES" sz="2800" dirty="0" err="1" smtClean="0"/>
              <a:t>interested</a:t>
            </a:r>
            <a:r>
              <a:rPr lang="es-ES" sz="2800" dirty="0" smtClean="0"/>
              <a:t> in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253930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2154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smtClean="0"/>
              <a:t>Short responses to show agreement/ disagreement</a:t>
            </a:r>
            <a:endParaRPr lang="es-ES" sz="3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43944" y="1043189"/>
            <a:ext cx="10856890" cy="5525036"/>
          </a:xfrm>
        </p:spPr>
        <p:txBody>
          <a:bodyPr>
            <a:noAutofit/>
          </a:bodyPr>
          <a:lstStyle/>
          <a:p>
            <a:r>
              <a:rPr lang="en-US" sz="2100" dirty="0" smtClean="0"/>
              <a:t>Who says the phrase So do I?</a:t>
            </a:r>
          </a:p>
          <a:p>
            <a:r>
              <a:rPr lang="en-US" sz="2100" dirty="0" smtClean="0"/>
              <a:t>Is he agreeing or disagreeing?</a:t>
            </a:r>
          </a:p>
          <a:p>
            <a:pPr marL="0" indent="0">
              <a:buNone/>
            </a:pPr>
            <a:endParaRPr lang="en-US" sz="900" dirty="0" smtClean="0"/>
          </a:p>
          <a:p>
            <a:pPr marL="0" indent="0">
              <a:buNone/>
            </a:pPr>
            <a:r>
              <a:rPr lang="en-US" sz="2100" b="1" u="sng" dirty="0" smtClean="0"/>
              <a:t>So </a:t>
            </a:r>
            <a:r>
              <a:rPr lang="en-US" sz="2100" u="sng" dirty="0" smtClean="0"/>
              <a:t>and </a:t>
            </a:r>
            <a:r>
              <a:rPr lang="en-US" sz="2100" b="1" u="sng" dirty="0"/>
              <a:t>n</a:t>
            </a:r>
            <a:r>
              <a:rPr lang="en-US" sz="2100" b="1" u="sng" dirty="0" smtClean="0"/>
              <a:t>either</a:t>
            </a:r>
            <a:r>
              <a:rPr lang="en-US" sz="2100" u="sng" dirty="0" smtClean="0"/>
              <a:t> are ways of agreeing</a:t>
            </a:r>
            <a:r>
              <a:rPr lang="en-US" sz="2100" dirty="0" smtClean="0"/>
              <a:t>. For example:</a:t>
            </a:r>
            <a:endParaRPr lang="en-US" sz="2100" dirty="0"/>
          </a:p>
          <a:p>
            <a:pPr marL="0" indent="0">
              <a:buNone/>
            </a:pPr>
            <a:r>
              <a:rPr lang="en-US" sz="2100" dirty="0" smtClean="0"/>
              <a:t>1. </a:t>
            </a:r>
            <a:r>
              <a:rPr lang="en-US" sz="2100" b="1" dirty="0" smtClean="0"/>
              <a:t>So</a:t>
            </a:r>
            <a:r>
              <a:rPr lang="en-US" sz="2100" dirty="0" smtClean="0"/>
              <a:t> to agree with an affirmative statement.</a:t>
            </a:r>
          </a:p>
          <a:p>
            <a:pPr marL="0" indent="0">
              <a:buNone/>
            </a:pPr>
            <a:r>
              <a:rPr lang="en-US" sz="2100" dirty="0" smtClean="0"/>
              <a:t>A: I need to find a job.</a:t>
            </a:r>
          </a:p>
          <a:p>
            <a:pPr marL="0" indent="0">
              <a:buNone/>
            </a:pPr>
            <a:r>
              <a:rPr lang="en-US" sz="2100" dirty="0" smtClean="0"/>
              <a:t>B: So do I.</a:t>
            </a:r>
            <a:endParaRPr lang="en-US" sz="2100" dirty="0"/>
          </a:p>
          <a:p>
            <a:pPr marL="0" indent="0">
              <a:buNone/>
            </a:pPr>
            <a:endParaRPr lang="en-US" sz="900" dirty="0" smtClean="0"/>
          </a:p>
          <a:p>
            <a:pPr marL="0" indent="0">
              <a:buNone/>
            </a:pPr>
            <a:r>
              <a:rPr lang="en-US" sz="2100" dirty="0" smtClean="0"/>
              <a:t>2. </a:t>
            </a:r>
            <a:r>
              <a:rPr lang="en-US" sz="2100" b="1" dirty="0" smtClean="0"/>
              <a:t>Neither</a:t>
            </a:r>
            <a:r>
              <a:rPr lang="en-US" sz="2100" dirty="0" smtClean="0"/>
              <a:t> to agree with an negative statement.</a:t>
            </a:r>
          </a:p>
          <a:p>
            <a:pPr marL="0" indent="0">
              <a:buNone/>
            </a:pPr>
            <a:r>
              <a:rPr lang="en-US" sz="2100" dirty="0" smtClean="0"/>
              <a:t>A: I don’t like working long hours.</a:t>
            </a:r>
          </a:p>
          <a:p>
            <a:pPr marL="0" indent="0">
              <a:buNone/>
            </a:pPr>
            <a:r>
              <a:rPr lang="en-US" sz="2100" dirty="0" smtClean="0"/>
              <a:t>B: Neither do I.</a:t>
            </a:r>
          </a:p>
          <a:p>
            <a:pPr marL="0" indent="0">
              <a:buNone/>
            </a:pPr>
            <a:endParaRPr lang="en-US" sz="900" dirty="0"/>
          </a:p>
          <a:p>
            <a:pPr marL="0" indent="0">
              <a:buNone/>
            </a:pPr>
            <a:r>
              <a:rPr lang="en-US" sz="2100" u="sng" dirty="0" smtClean="0"/>
              <a:t>With both </a:t>
            </a:r>
            <a:r>
              <a:rPr lang="en-US" sz="2100" b="1" u="sng" dirty="0" smtClean="0"/>
              <a:t>so</a:t>
            </a:r>
            <a:r>
              <a:rPr lang="en-US" sz="2100" u="sng" dirty="0" smtClean="0"/>
              <a:t> and </a:t>
            </a:r>
            <a:r>
              <a:rPr lang="en-US" sz="2100" b="1" u="sng" dirty="0" smtClean="0"/>
              <a:t>neither</a:t>
            </a:r>
            <a:r>
              <a:rPr lang="en-US" sz="2100" u="sng" dirty="0" smtClean="0"/>
              <a:t>, we use the verb from the original statement. The subject (noun or pronoun) comes after the verb.</a:t>
            </a:r>
            <a:endParaRPr lang="es-ES" sz="2100" u="sng" dirty="0"/>
          </a:p>
        </p:txBody>
      </p:sp>
    </p:spTree>
    <p:extLst>
      <p:ext uri="{BB962C8B-B14F-4D97-AF65-F5344CB8AC3E}">
        <p14:creationId xmlns:p14="http://schemas.microsoft.com/office/powerpoint/2010/main" val="243298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2154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Drill</a:t>
            </a:r>
            <a:endParaRPr lang="es-ES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1"/>
          </p:nvPr>
        </p:nvSpPr>
        <p:spPr>
          <a:xfrm>
            <a:off x="838200" y="1171977"/>
            <a:ext cx="5181600" cy="50049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 smtClean="0"/>
              <a:t>Responses with so</a:t>
            </a:r>
          </a:p>
          <a:p>
            <a:pPr marL="0" indent="0">
              <a:buNone/>
            </a:pPr>
            <a:r>
              <a:rPr lang="en-US" dirty="0" smtClean="0"/>
              <a:t>T: I’m good at singing.</a:t>
            </a:r>
          </a:p>
          <a:p>
            <a:pPr marL="0" indent="0">
              <a:buNone/>
            </a:pPr>
            <a:r>
              <a:rPr lang="en-US" dirty="0" smtClean="0"/>
              <a:t>S: So am I. (=I’m good at it, too)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 smtClean="0"/>
              <a:t>If there is no auxiliary or modal, we can use do or did.</a:t>
            </a:r>
          </a:p>
          <a:p>
            <a:pPr marL="0" indent="0">
              <a:buNone/>
            </a:pPr>
            <a:r>
              <a:rPr lang="en-US" dirty="0" smtClean="0"/>
              <a:t>T: I hate working overtime.</a:t>
            </a:r>
          </a:p>
          <a:p>
            <a:pPr marL="0" indent="0">
              <a:buNone/>
            </a:pPr>
            <a:r>
              <a:rPr lang="en-US" dirty="0" smtClean="0"/>
              <a:t>S: So do I. (=I hate it, too.)</a:t>
            </a:r>
          </a:p>
          <a:p>
            <a:pPr marL="0" indent="0">
              <a:buNone/>
            </a:pPr>
            <a:r>
              <a:rPr lang="en-US" dirty="0" smtClean="0"/>
              <a:t>T. We used to live in Monclova.</a:t>
            </a:r>
          </a:p>
          <a:p>
            <a:pPr marL="0" indent="0">
              <a:buNone/>
            </a:pPr>
            <a:r>
              <a:rPr lang="en-US" dirty="0" smtClean="0"/>
              <a:t>S: So did we. (=We lived there, too.)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5" name="Marcador de contenido 4"/>
          <p:cNvSpPr>
            <a:spLocks noGrp="1"/>
          </p:cNvSpPr>
          <p:nvPr>
            <p:ph sz="half" idx="2"/>
          </p:nvPr>
        </p:nvSpPr>
        <p:spPr>
          <a:xfrm>
            <a:off x="6172200" y="1171977"/>
            <a:ext cx="5181600" cy="50049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 smtClean="0"/>
              <a:t>Responses with neither</a:t>
            </a:r>
          </a:p>
          <a:p>
            <a:pPr marL="0" indent="0">
              <a:buNone/>
            </a:pPr>
            <a:r>
              <a:rPr lang="en-US" dirty="0" smtClean="0"/>
              <a:t>T: I’m not good at skiing.</a:t>
            </a:r>
          </a:p>
          <a:p>
            <a:pPr marL="0" indent="0">
              <a:buNone/>
            </a:pPr>
            <a:r>
              <a:rPr lang="en-US" dirty="0" smtClean="0"/>
              <a:t>S: Neither am I. (=I’m not good at it either.)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Which are the six ways to disagree?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68168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/>
          <a:srcRect l="14406" t="15311" r="14212" b="18431"/>
          <a:stretch/>
        </p:blipFill>
        <p:spPr>
          <a:xfrm>
            <a:off x="795399" y="592427"/>
            <a:ext cx="10586994" cy="5525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18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450762"/>
            <a:ext cx="10515600" cy="572620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Practice “A”</a:t>
            </a:r>
          </a:p>
          <a:p>
            <a:pPr marL="0" indent="0">
              <a:buNone/>
            </a:pPr>
            <a:r>
              <a:rPr lang="en-US" dirty="0" smtClean="0"/>
              <a:t>1. Match the phrases individually.</a:t>
            </a:r>
          </a:p>
          <a:p>
            <a:pPr marL="0" indent="0">
              <a:buNone/>
            </a:pPr>
            <a:r>
              <a:rPr lang="en-US" dirty="0" smtClean="0"/>
              <a:t>2. Read your statements to your classmates and also give short responses to their statements.</a:t>
            </a:r>
          </a:p>
          <a:p>
            <a:pPr marL="0" indent="0">
              <a:buNone/>
            </a:pPr>
            <a:r>
              <a:rPr lang="en-US" dirty="0" smtClean="0"/>
              <a:t>Take notes. Who agrees and disagrees with you?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Practice “B”</a:t>
            </a:r>
          </a:p>
          <a:p>
            <a:pPr marL="0" indent="0">
              <a:buNone/>
            </a:pPr>
            <a:r>
              <a:rPr lang="en-US" dirty="0" smtClean="0"/>
              <a:t>1. In a piece of paper to turn in, complete the phrases in column A with your own information. Which skills do you think you have?</a:t>
            </a:r>
          </a:p>
          <a:p>
            <a:pPr marL="0" indent="0">
              <a:buNone/>
            </a:pPr>
            <a:r>
              <a:rPr lang="en-US" dirty="0" smtClean="0"/>
              <a:t>2. Get a partner and take turns reading your statements. Ask each other follow up questions to get more information.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1064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1265</TotalTime>
  <Words>814</Words>
  <Application>Microsoft Office PowerPoint</Application>
  <PresentationFormat>Personalizado</PresentationFormat>
  <Paragraphs>123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Unit 6</vt:lpstr>
      <vt:lpstr>Objective: Discuss job skills</vt:lpstr>
      <vt:lpstr>1 SNAPSHOT Learning objective: discuss job skills that are most important to employers</vt:lpstr>
      <vt:lpstr>2 CONVERSATION Learning objective: use gerunds and short responses in a conversation about jobs and job requirements.</vt:lpstr>
      <vt:lpstr>3 GRAMMAR FOCUS Learning objective: use gerunds to make statements; give short responses</vt:lpstr>
      <vt:lpstr>Short responses to show agreement/ disagreement</vt:lpstr>
      <vt:lpstr>Drill</vt:lpstr>
      <vt:lpstr>Presentación de PowerPoint</vt:lpstr>
      <vt:lpstr>Presentación de PowerPoint</vt:lpstr>
      <vt:lpstr>Homework</vt:lpstr>
      <vt:lpstr>Cycle 2  Grammar Focus – Clauses with because</vt:lpstr>
      <vt:lpstr>Drill</vt:lpstr>
      <vt:lpstr>Follow up the conversation</vt:lpstr>
      <vt:lpstr>Homework: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6</dc:title>
  <dc:creator>Maria Elena</dc:creator>
  <cp:lastModifiedBy>CCPA</cp:lastModifiedBy>
  <cp:revision>35</cp:revision>
  <dcterms:created xsi:type="dcterms:W3CDTF">2018-11-21T18:22:59Z</dcterms:created>
  <dcterms:modified xsi:type="dcterms:W3CDTF">2018-11-23T17:46:09Z</dcterms:modified>
</cp:coreProperties>
</file>