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Robo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Italic.fntdata"/><Relationship Id="rId25"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a3b87650b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a3b87650b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a3b87650b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a3b87650b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a3b87650b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a3b87650b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a3b87650b2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a3b87650b2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a3b87650b2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a3b87650b2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a3b87650b2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a3b87650b2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a3b87650b2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a3b87650b2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a3b87650b2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a3b87650b2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a399fbb44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a399fbb44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a399fbb44c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a399fbb44c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a399fbb44c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a399fbb44c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a399fbb44c_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a399fbb44c_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a399fbb44c_4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a399fbb44c_4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a38ff7abe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a38ff7abe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a38ff7abe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a38ff7abe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a3b87650b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a3b87650b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419"/>
              <a:t>In</a:t>
            </a:r>
            <a:r>
              <a:rPr lang="es-419"/>
              <a:t>novación</a:t>
            </a:r>
            <a:r>
              <a:rPr lang="es-419"/>
              <a:t> y trabajo docente </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Principios </a:t>
            </a:r>
            <a:r>
              <a:rPr lang="es-419"/>
              <a:t>pedagógicos</a:t>
            </a:r>
            <a:r>
              <a:rPr lang="es-419"/>
              <a:t> (planes de </a:t>
            </a:r>
            <a:r>
              <a:rPr lang="es-419"/>
              <a:t>estudio</a:t>
            </a:r>
            <a:r>
              <a:rPr lang="es-419"/>
              <a:t> vigentes)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idx="1" type="body"/>
          </p:nvPr>
        </p:nvSpPr>
        <p:spPr>
          <a:xfrm>
            <a:off x="111550" y="235500"/>
            <a:ext cx="8671200" cy="432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7. Propiciar el aprendizaje situado.</a:t>
            </a:r>
            <a:endParaRPr/>
          </a:p>
          <a:p>
            <a:pPr indent="0" lvl="0" marL="0" rtl="0" algn="l">
              <a:spcBef>
                <a:spcPts val="1600"/>
              </a:spcBef>
              <a:spcAft>
                <a:spcPts val="0"/>
              </a:spcAft>
              <a:buNone/>
            </a:pPr>
            <a:r>
              <a:rPr lang="es-419"/>
              <a:t>El profesor busca que el estudiante aprenda en circunstancias que lo acerquen a la realidad, estimulando variadas formas de aprendizaje que se originan en la vida cotidiana.</a:t>
            </a:r>
            <a:endParaRPr/>
          </a:p>
          <a:p>
            <a:pPr indent="0" lvl="0" marL="0" rtl="0" algn="l">
              <a:spcBef>
                <a:spcPts val="1600"/>
              </a:spcBef>
              <a:spcAft>
                <a:spcPts val="0"/>
              </a:spcAft>
              <a:buNone/>
            </a:pPr>
            <a:r>
              <a:rPr lang="es-419"/>
              <a:t>Esta flexibilidad, dan cabida a la diversidad de conocimientos, intereses y habilidades del estudiante.</a:t>
            </a:r>
            <a:endParaRPr/>
          </a:p>
          <a:p>
            <a:pPr indent="0" lvl="0" marL="0" rtl="0" algn="l">
              <a:spcBef>
                <a:spcPts val="1600"/>
              </a:spcBef>
              <a:spcAft>
                <a:spcPts val="0"/>
              </a:spcAft>
              <a:buNone/>
            </a:pPr>
            <a:r>
              <a:rPr lang="es-419"/>
              <a:t>El reto reside en hacer de la escuela un lugar social de conocimiento, donde el estudiante afronta circunstancias “auténticas”.</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3"/>
          <p:cNvSpPr txBox="1"/>
          <p:nvPr>
            <p:ph idx="1" type="body"/>
          </p:nvPr>
        </p:nvSpPr>
        <p:spPr>
          <a:xfrm>
            <a:off x="136325" y="223100"/>
            <a:ext cx="8696100" cy="434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8. Entender la evaluación como un proceso relacionado con la planeación del aprendizaje.</a:t>
            </a:r>
            <a:endParaRPr/>
          </a:p>
          <a:p>
            <a:pPr indent="0" lvl="0" marL="0" rtl="0" algn="l">
              <a:spcBef>
                <a:spcPts val="1600"/>
              </a:spcBef>
              <a:spcAft>
                <a:spcPts val="0"/>
              </a:spcAft>
              <a:buNone/>
            </a:pPr>
            <a:r>
              <a:rPr lang="es-419"/>
              <a:t>Es un proceso que resulta de aplicar una diversidad de instrumentos y de los aspectos que se estima.</a:t>
            </a:r>
            <a:endParaRPr/>
          </a:p>
          <a:p>
            <a:pPr indent="0" lvl="0" marL="0" rtl="0" algn="l">
              <a:spcBef>
                <a:spcPts val="1600"/>
              </a:spcBef>
              <a:spcAft>
                <a:spcPts val="0"/>
              </a:spcAft>
              <a:buNone/>
            </a:pPr>
            <a:r>
              <a:rPr lang="es-419"/>
              <a:t>La evaluación del aprendizaje tiene en cuenta cuatro variables: las situaciones didácticas, las actividades del estudiante, los contenidos y la reflexión del docente sobre su práctica.</a:t>
            </a:r>
            <a:endParaRPr/>
          </a:p>
          <a:p>
            <a:pPr indent="0" lvl="0" marL="0" rtl="0" algn="l">
              <a:spcBef>
                <a:spcPts val="1600"/>
              </a:spcBef>
              <a:spcAft>
                <a:spcPts val="1600"/>
              </a:spcAft>
              <a:buNone/>
            </a:pPr>
            <a:r>
              <a:rPr lang="es-419"/>
              <a:t>La evaluación parte de la planeación, el profesor define los Aprendizajes esperados y la evaluación medirá si el estudiante los alcanza.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idx="1" type="body"/>
          </p:nvPr>
        </p:nvSpPr>
        <p:spPr>
          <a:xfrm>
            <a:off x="311700" y="131025"/>
            <a:ext cx="8520600" cy="443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9. Modelar el aprendizaje</a:t>
            </a:r>
            <a:endParaRPr/>
          </a:p>
          <a:p>
            <a:pPr indent="0" lvl="0" marL="0" rtl="0" algn="l">
              <a:spcBef>
                <a:spcPts val="1600"/>
              </a:spcBef>
              <a:spcAft>
                <a:spcPts val="0"/>
              </a:spcAft>
              <a:buNone/>
            </a:pPr>
            <a:r>
              <a:rPr lang="es-419"/>
              <a:t>Los maestros son modelos de conducta para sus estudiantes, por lo que han de ser vistos ejecutando comportamientos positivos que quieran reproducir sus estudiantes. se </a:t>
            </a:r>
            <a:r>
              <a:rPr lang="es-419"/>
              <a:t>deberá</a:t>
            </a:r>
            <a:r>
              <a:rPr lang="es-419"/>
              <a:t> explicar a los alumnos el proceso con el que se </a:t>
            </a:r>
            <a:r>
              <a:rPr lang="es-419"/>
              <a:t>trabajará</a:t>
            </a:r>
            <a:r>
              <a:rPr lang="es-419"/>
              <a:t> teniendo en cuenta el andamiaje del pensamiento de los niños. </a:t>
            </a:r>
            <a:endParaRPr/>
          </a:p>
          <a:p>
            <a:pPr indent="0" lvl="0" marL="0" rtl="0" algn="l">
              <a:spcBef>
                <a:spcPts val="1600"/>
              </a:spcBef>
              <a:spcAft>
                <a:spcPts val="0"/>
              </a:spcAft>
              <a:buNone/>
            </a:pPr>
            <a:r>
              <a:rPr lang="es-419"/>
              <a:t>Por lo tanto ahora son los padres de familia quienes </a:t>
            </a:r>
            <a:r>
              <a:rPr lang="es-419"/>
              <a:t>además</a:t>
            </a:r>
            <a:r>
              <a:rPr lang="es-419"/>
              <a:t> de enseñar valores y actitudes positivas en casa </a:t>
            </a:r>
            <a:r>
              <a:rPr lang="es-419"/>
              <a:t>también</a:t>
            </a:r>
            <a:r>
              <a:rPr lang="es-419"/>
              <a:t> deben cumplir con el rol de docentes, y enseñarles verdaderamente actitudes que los ayuden a desarrollarse de manera positiva y activa dentro de la sociedad. </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idx="1" type="body"/>
          </p:nvPr>
        </p:nvSpPr>
        <p:spPr>
          <a:xfrm>
            <a:off x="311700" y="256200"/>
            <a:ext cx="8520600" cy="431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10. Valorar el aprendizaje informal</a:t>
            </a:r>
            <a:endParaRPr/>
          </a:p>
          <a:p>
            <a:pPr indent="0" lvl="0" marL="0" rtl="0" algn="l">
              <a:spcBef>
                <a:spcPts val="1600"/>
              </a:spcBef>
              <a:spcAft>
                <a:spcPts val="0"/>
              </a:spcAft>
              <a:buNone/>
            </a:pPr>
            <a:r>
              <a:rPr lang="es-419"/>
              <a:t>Se debe tener en cuenta que no solo se aprende en la escuela, si no que los niños cuentan con diversas fuentes informales de </a:t>
            </a:r>
            <a:r>
              <a:rPr lang="es-419"/>
              <a:t>información.</a:t>
            </a:r>
            <a:endParaRPr/>
          </a:p>
          <a:p>
            <a:pPr indent="0" lvl="0" marL="0" rtl="0" algn="l">
              <a:spcBef>
                <a:spcPts val="1600"/>
              </a:spcBef>
              <a:spcAft>
                <a:spcPts val="0"/>
              </a:spcAft>
              <a:buNone/>
            </a:pPr>
            <a:r>
              <a:rPr lang="es-419"/>
              <a:t>Por eso es importante que el docente fomente el interés de los alumnos por aprender. </a:t>
            </a:r>
            <a:r>
              <a:rPr lang="es-419"/>
              <a:t>  </a:t>
            </a:r>
            <a:endParaRPr/>
          </a:p>
          <a:p>
            <a:pPr indent="0" lvl="0" marL="0" rtl="0" algn="l">
              <a:spcBef>
                <a:spcPts val="1600"/>
              </a:spcBef>
              <a:spcAft>
                <a:spcPts val="1600"/>
              </a:spcAft>
              <a:buNone/>
            </a:pPr>
            <a:r>
              <a:rPr lang="es-419"/>
              <a:t>ahora los docentes hacen lo posible por capacitarse y hacer actividades innovadoras utilizando como primer y </a:t>
            </a:r>
            <a:r>
              <a:rPr lang="es-419"/>
              <a:t>único</a:t>
            </a:r>
            <a:r>
              <a:rPr lang="es-419"/>
              <a:t> recurso las TIC´s, esto para aquellos jardines que cuentan con los aparatos </a:t>
            </a:r>
            <a:r>
              <a:rPr lang="es-419"/>
              <a:t>tecnológicos</a:t>
            </a:r>
            <a:r>
              <a:rPr lang="es-419"/>
              <a:t> necesarios para incentivarlos y motivarlos a aprender.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6"/>
          <p:cNvSpPr txBox="1"/>
          <p:nvPr>
            <p:ph idx="1" type="body"/>
          </p:nvPr>
        </p:nvSpPr>
        <p:spPr>
          <a:xfrm>
            <a:off x="311700" y="213150"/>
            <a:ext cx="8520600" cy="435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11. Promover la interdisciplina. </a:t>
            </a:r>
            <a:endParaRPr/>
          </a:p>
          <a:p>
            <a:pPr indent="0" lvl="0" marL="0" rtl="0" algn="l">
              <a:spcBef>
                <a:spcPts val="1600"/>
              </a:spcBef>
              <a:spcAft>
                <a:spcPts val="0"/>
              </a:spcAft>
              <a:buNone/>
            </a:pPr>
            <a:r>
              <a:rPr lang="es-419"/>
              <a:t>Emplear el trabajo mediante proyectos puede facilitar dicho principio, ya que </a:t>
            </a:r>
            <a:r>
              <a:rPr lang="es-419"/>
              <a:t>promueve</a:t>
            </a:r>
            <a:r>
              <a:rPr lang="es-419"/>
              <a:t> y facilita la relación entre diversas asignaturas, </a:t>
            </a:r>
            <a:r>
              <a:rPr lang="es-419"/>
              <a:t>áreas</a:t>
            </a:r>
            <a:r>
              <a:rPr lang="es-419"/>
              <a:t> y </a:t>
            </a:r>
            <a:r>
              <a:rPr lang="es-419"/>
              <a:t>ámbitos</a:t>
            </a:r>
            <a:r>
              <a:rPr lang="es-419"/>
              <a:t>.</a:t>
            </a:r>
            <a:endParaRPr/>
          </a:p>
          <a:p>
            <a:pPr indent="0" lvl="0" marL="0" rtl="0" algn="l">
              <a:spcBef>
                <a:spcPts val="1600"/>
              </a:spcBef>
              <a:spcAft>
                <a:spcPts val="0"/>
              </a:spcAft>
              <a:buNone/>
            </a:pPr>
            <a:r>
              <a:rPr lang="es-419"/>
              <a:t>Esto moviliza los aprendizajes y potencializa su utilidad en la sociedad, ya que remite a la idea del intercambio y cooperación, de ideas.</a:t>
            </a:r>
            <a:endParaRPr/>
          </a:p>
          <a:p>
            <a:pPr indent="0" lvl="0" marL="0" rtl="0" algn="l">
              <a:spcBef>
                <a:spcPts val="1600"/>
              </a:spcBef>
              <a:spcAft>
                <a:spcPts val="1600"/>
              </a:spcAft>
              <a:buNone/>
            </a:pPr>
            <a:r>
              <a:rPr lang="es-419"/>
              <a:t>El principal objetivo de este principio es ver el conocimiento como un todo y no como algo fraccionario.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7"/>
          <p:cNvSpPr txBox="1"/>
          <p:nvPr>
            <p:ph idx="1" type="body"/>
          </p:nvPr>
        </p:nvSpPr>
        <p:spPr>
          <a:xfrm>
            <a:off x="311700" y="256200"/>
            <a:ext cx="8520600" cy="431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12. Favorecer la cultura del aprendizaje</a:t>
            </a:r>
            <a:endParaRPr/>
          </a:p>
          <a:p>
            <a:pPr indent="0" lvl="0" marL="0" rtl="0" algn="l">
              <a:spcBef>
                <a:spcPts val="1600"/>
              </a:spcBef>
              <a:spcAft>
                <a:spcPts val="0"/>
              </a:spcAft>
              <a:buNone/>
            </a:pPr>
            <a:r>
              <a:rPr lang="es-419"/>
              <a:t>Debemos promover situaciones en las que los alumnos adquiera la habilidad de generar conocimientos de manera tanto individual como colectiva.</a:t>
            </a:r>
            <a:endParaRPr/>
          </a:p>
          <a:p>
            <a:pPr indent="0" lvl="0" marL="0" rtl="0" algn="l">
              <a:spcBef>
                <a:spcPts val="1600"/>
              </a:spcBef>
              <a:spcAft>
                <a:spcPts val="0"/>
              </a:spcAft>
              <a:buNone/>
            </a:pPr>
            <a:r>
              <a:rPr lang="es-419"/>
              <a:t>Al interactuar con más sujetos beneficiamos el aprendizaje entre iguales, de tal forma que contribuya al proceso de </a:t>
            </a:r>
            <a:r>
              <a:rPr lang="es-419"/>
              <a:t>construcción</a:t>
            </a:r>
            <a:r>
              <a:rPr lang="es-419"/>
              <a:t> de conocimientos tanto suyo como de otros.</a:t>
            </a:r>
            <a:endParaRPr/>
          </a:p>
          <a:p>
            <a:pPr indent="0" lvl="0" marL="0" rtl="0" algn="l">
              <a:spcBef>
                <a:spcPts val="1600"/>
              </a:spcBef>
              <a:spcAft>
                <a:spcPts val="0"/>
              </a:spcAft>
              <a:buNone/>
            </a:pPr>
            <a:r>
              <a:rPr lang="es-419"/>
              <a:t>Pueden emplearse estrategias como el aprendizaje por prueba y error.</a:t>
            </a:r>
            <a:endParaRPr/>
          </a:p>
          <a:p>
            <a:pPr indent="0" lvl="0" marL="0" rtl="0" algn="l">
              <a:spcBef>
                <a:spcPts val="1600"/>
              </a:spcBef>
              <a:spcAft>
                <a:spcPts val="1600"/>
              </a:spcAft>
              <a:buNone/>
            </a:pPr>
            <a:r>
              <a:rPr lang="es-419"/>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8"/>
          <p:cNvSpPr txBox="1"/>
          <p:nvPr>
            <p:ph idx="1" type="body"/>
          </p:nvPr>
        </p:nvSpPr>
        <p:spPr>
          <a:xfrm>
            <a:off x="311700" y="199300"/>
            <a:ext cx="8520600" cy="436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13. Apreciar la diversidad como fuente de riqueza para el aprendizaje</a:t>
            </a:r>
            <a:endParaRPr/>
          </a:p>
          <a:p>
            <a:pPr indent="0" lvl="0" marL="0" rtl="0" algn="l">
              <a:spcBef>
                <a:spcPts val="1600"/>
              </a:spcBef>
              <a:spcAft>
                <a:spcPts val="0"/>
              </a:spcAft>
              <a:buNone/>
            </a:pPr>
            <a:r>
              <a:rPr lang="es-419"/>
              <a:t>Es importante que al momento de llevar a cabo el diseño de nuestras planeaciones </a:t>
            </a:r>
            <a:r>
              <a:rPr lang="es-419"/>
              <a:t>sustentamos</a:t>
            </a:r>
            <a:r>
              <a:rPr lang="es-419"/>
              <a:t> nuestras </a:t>
            </a:r>
            <a:r>
              <a:rPr lang="es-419"/>
              <a:t>prácticas</a:t>
            </a:r>
            <a:r>
              <a:rPr lang="es-419"/>
              <a:t> a partir de la inclusión, mediante el análisis, reconocimiento y valoración de aspectos que nos brinda la diversidad tanto individual como cultural,</a:t>
            </a:r>
            <a:endParaRPr/>
          </a:p>
          <a:p>
            <a:pPr indent="0" lvl="0" marL="0" rtl="0" algn="l">
              <a:spcBef>
                <a:spcPts val="1600"/>
              </a:spcBef>
              <a:spcAft>
                <a:spcPts val="0"/>
              </a:spcAft>
              <a:buNone/>
            </a:pPr>
            <a:r>
              <a:rPr lang="es-419"/>
              <a:t>Todas las situaciones y/o actividades a realizar deben tener ambientes de respeto y trato justo entre los participantes.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9"/>
          <p:cNvSpPr txBox="1"/>
          <p:nvPr>
            <p:ph idx="1" type="body"/>
          </p:nvPr>
        </p:nvSpPr>
        <p:spPr>
          <a:xfrm>
            <a:off x="311700" y="233425"/>
            <a:ext cx="8520600" cy="433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14. Usar la disciplina como apoyo al aprendizaje.</a:t>
            </a:r>
            <a:endParaRPr/>
          </a:p>
          <a:p>
            <a:pPr indent="0" lvl="0" marL="0" rtl="0" algn="l">
              <a:spcBef>
                <a:spcPts val="1600"/>
              </a:spcBef>
              <a:spcAft>
                <a:spcPts val="0"/>
              </a:spcAft>
              <a:buNone/>
            </a:pPr>
            <a:r>
              <a:rPr lang="es-419"/>
              <a:t>Se refiere a </a:t>
            </a:r>
            <a:r>
              <a:rPr lang="es-419"/>
              <a:t>considerar</a:t>
            </a:r>
            <a:r>
              <a:rPr lang="es-419"/>
              <a:t> a la institución educativa como un lugar para promover el orden y confianza  durante el proceso de enseñanza, enriqueciendo los aspectos  como el desarrollo del conocimiento y la convivencia a partir de reglamentos que regulen los comportamientos.</a:t>
            </a:r>
            <a:endParaRPr/>
          </a:p>
          <a:p>
            <a:pPr indent="0" lvl="0" marL="0" rtl="0" algn="l">
              <a:spcBef>
                <a:spcPts val="1600"/>
              </a:spcBef>
              <a:spcAft>
                <a:spcPts val="0"/>
              </a:spcAft>
              <a:buNone/>
            </a:pPr>
            <a:r>
              <a:rPr lang="es-419"/>
              <a:t>Esto se hace con el fin de facilitar la forma en  que los individuos se relacionan, haciendo el proceso de interacción/socialización más fluido.</a:t>
            </a:r>
            <a:endParaRPr/>
          </a:p>
          <a:p>
            <a:pPr indent="0" lvl="0" marL="0" rtl="0" algn="l">
              <a:spcBef>
                <a:spcPts val="1600"/>
              </a:spcBef>
              <a:spcAft>
                <a:spcPts val="1600"/>
              </a:spcAft>
              <a:buNone/>
            </a:pPr>
            <a:r>
              <a:rPr lang="es-419"/>
              <a:t>La disciplina parte primordialmente del </a:t>
            </a:r>
            <a:r>
              <a:rPr lang="es-419"/>
              <a:t>ámbito</a:t>
            </a:r>
            <a:r>
              <a:rPr lang="es-419"/>
              <a:t> familiar,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idx="1" type="body"/>
          </p:nvPr>
        </p:nvSpPr>
        <p:spPr>
          <a:xfrm>
            <a:off x="173525" y="297450"/>
            <a:ext cx="5998800" cy="427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La Secretaría de Educación Pública (SEP) presentó el Nuevo Modelo Educativo con sus nuevos programas y planes de estudio</a:t>
            </a:r>
            <a:endParaRPr/>
          </a:p>
          <a:p>
            <a:pPr indent="0" lvl="0" marL="0" rtl="0" algn="l">
              <a:spcBef>
                <a:spcPts val="1600"/>
              </a:spcBef>
              <a:spcAft>
                <a:spcPts val="0"/>
              </a:spcAft>
              <a:buNone/>
            </a:pPr>
            <a:r>
              <a:rPr lang="es-419"/>
              <a:t>El Nuevo Modelo Educativo contiene nuevos programas, textos y técnicas de enseñanza y aprendizaje que tienen como objetivo que los estudiantes puedan adquirir las competencias necesarias para hacer frente a los nuevos desafíos del mundo actual.</a:t>
            </a:r>
            <a:endParaRPr/>
          </a:p>
          <a:p>
            <a:pPr indent="0" lvl="0" marL="0" rtl="0" algn="l">
              <a:spcBef>
                <a:spcPts val="1600"/>
              </a:spcBef>
              <a:spcAft>
                <a:spcPts val="0"/>
              </a:spcAft>
              <a:buNone/>
            </a:pPr>
            <a:r>
              <a:rPr lang="es-419"/>
              <a:t>Este modelo tiene el propósito de transformar la educación para que esta acompañe los desafíos actuales; es decir, que las nuevas generaciones puedan formarse en las competencias y habilidades requeridas en el siglo XXI.</a:t>
            </a:r>
            <a:endParaRPr/>
          </a:p>
          <a:p>
            <a:pPr indent="0" lvl="0" marL="0" rtl="0" algn="l">
              <a:spcBef>
                <a:spcPts val="1600"/>
              </a:spcBef>
              <a:spcAft>
                <a:spcPts val="1600"/>
              </a:spcAft>
              <a:buNone/>
            </a:pPr>
            <a:r>
              <a:t/>
            </a:r>
            <a:endParaRPr/>
          </a:p>
        </p:txBody>
      </p:sp>
      <p:pic>
        <p:nvPicPr>
          <p:cNvPr id="92" name="Google Shape;92;p14"/>
          <p:cNvPicPr preferRelativeResize="0"/>
          <p:nvPr/>
        </p:nvPicPr>
        <p:blipFill>
          <a:blip r:embed="rId3">
            <a:alphaModFix/>
          </a:blip>
          <a:stretch>
            <a:fillRect/>
          </a:stretch>
        </p:blipFill>
        <p:spPr>
          <a:xfrm>
            <a:off x="6436275" y="495750"/>
            <a:ext cx="2337125" cy="3011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p:nvPr/>
        </p:nvSpPr>
        <p:spPr>
          <a:xfrm>
            <a:off x="3297500" y="1165742"/>
            <a:ext cx="2540100" cy="2540100"/>
          </a:xfrm>
          <a:prstGeom prst="donut">
            <a:avLst>
              <a:gd fmla="val 16067" name="adj"/>
            </a:avLst>
          </a:prstGeom>
          <a:solidFill>
            <a:srgbClr val="000000">
              <a:alpha val="1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8" name="Google Shape;98;p15"/>
          <p:cNvGrpSpPr/>
          <p:nvPr/>
        </p:nvGrpSpPr>
        <p:grpSpPr>
          <a:xfrm>
            <a:off x="5214050" y="193675"/>
            <a:ext cx="2820200" cy="1338397"/>
            <a:chOff x="5214050" y="193675"/>
            <a:chExt cx="2820200" cy="1338397"/>
          </a:xfrm>
        </p:grpSpPr>
        <p:cxnSp>
          <p:nvCxnSpPr>
            <p:cNvPr id="99" name="Google Shape;99;p15"/>
            <p:cNvCxnSpPr/>
            <p:nvPr/>
          </p:nvCxnSpPr>
          <p:spPr>
            <a:xfrm flipH="1">
              <a:off x="5214050" y="1153772"/>
              <a:ext cx="273000" cy="378300"/>
            </a:xfrm>
            <a:prstGeom prst="straightConnector1">
              <a:avLst/>
            </a:prstGeom>
            <a:noFill/>
            <a:ln cap="flat" cmpd="sng" w="19050">
              <a:solidFill>
                <a:srgbClr val="085631"/>
              </a:solidFill>
              <a:prstDash val="solid"/>
              <a:round/>
              <a:headEnd len="med" w="med" type="oval"/>
              <a:tailEnd len="sm" w="sm" type="none"/>
            </a:ln>
          </p:spPr>
        </p:cxnSp>
        <p:sp>
          <p:nvSpPr>
            <p:cNvPr id="100" name="Google Shape;100;p15"/>
            <p:cNvSpPr txBox="1"/>
            <p:nvPr/>
          </p:nvSpPr>
          <p:spPr>
            <a:xfrm>
              <a:off x="5494150" y="193675"/>
              <a:ext cx="2540100" cy="669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200">
                  <a:latin typeface="Roboto"/>
                  <a:ea typeface="Roboto"/>
                  <a:cs typeface="Roboto"/>
                  <a:sym typeface="Roboto"/>
                </a:rPr>
                <a:t>Apuesta a la menor extensión y mayor profundidad en los contenidos</a:t>
              </a:r>
              <a:endParaRPr sz="1200">
                <a:latin typeface="Roboto"/>
                <a:ea typeface="Roboto"/>
                <a:cs typeface="Roboto"/>
                <a:sym typeface="Roboto"/>
              </a:endParaRPr>
            </a:p>
            <a:p>
              <a:pPr indent="0" lvl="0" marL="0" rtl="0" algn="l">
                <a:lnSpc>
                  <a:spcPct val="115000"/>
                </a:lnSpc>
                <a:spcBef>
                  <a:spcPts val="0"/>
                </a:spcBef>
                <a:spcAft>
                  <a:spcPts val="0"/>
                </a:spcAft>
                <a:buNone/>
              </a:pPr>
              <a:r>
                <a:rPr lang="es-419" sz="1200">
                  <a:latin typeface="Roboto"/>
                  <a:ea typeface="Roboto"/>
                  <a:cs typeface="Roboto"/>
                  <a:sym typeface="Roboto"/>
                </a:rPr>
                <a:t>La enseñanza del idioma inglés,será obligatorio en todo el país</a:t>
              </a:r>
              <a:endParaRPr sz="1200">
                <a:latin typeface="Roboto"/>
                <a:ea typeface="Roboto"/>
                <a:cs typeface="Roboto"/>
                <a:sym typeface="Roboto"/>
              </a:endParaRPr>
            </a:p>
            <a:p>
              <a:pPr indent="0" lvl="0" marL="0" rtl="0" algn="l">
                <a:lnSpc>
                  <a:spcPct val="115000"/>
                </a:lnSpc>
                <a:spcBef>
                  <a:spcPts val="0"/>
                </a:spcBef>
                <a:spcAft>
                  <a:spcPts val="0"/>
                </a:spcAft>
                <a:buNone/>
              </a:pPr>
              <a:r>
                <a:t/>
              </a:r>
              <a:endParaRPr sz="800">
                <a:latin typeface="Roboto"/>
                <a:ea typeface="Roboto"/>
                <a:cs typeface="Roboto"/>
                <a:sym typeface="Roboto"/>
              </a:endParaRPr>
            </a:p>
            <a:p>
              <a:pPr indent="0" lvl="0" marL="0" rtl="0" algn="l">
                <a:lnSpc>
                  <a:spcPct val="115000"/>
                </a:lnSpc>
                <a:spcBef>
                  <a:spcPts val="0"/>
                </a:spcBef>
                <a:spcAft>
                  <a:spcPts val="0"/>
                </a:spcAft>
                <a:buNone/>
              </a:pPr>
              <a:r>
                <a:t/>
              </a:r>
              <a:endParaRPr sz="800">
                <a:latin typeface="Roboto"/>
                <a:ea typeface="Roboto"/>
                <a:cs typeface="Roboto"/>
                <a:sym typeface="Roboto"/>
              </a:endParaRPr>
            </a:p>
          </p:txBody>
        </p:sp>
      </p:grpSp>
      <p:grpSp>
        <p:nvGrpSpPr>
          <p:cNvPr id="101" name="Google Shape;101;p15"/>
          <p:cNvGrpSpPr/>
          <p:nvPr/>
        </p:nvGrpSpPr>
        <p:grpSpPr>
          <a:xfrm>
            <a:off x="1843050" y="282575"/>
            <a:ext cx="2064912" cy="1249497"/>
            <a:chOff x="1843050" y="282575"/>
            <a:chExt cx="2064912" cy="1249497"/>
          </a:xfrm>
        </p:grpSpPr>
        <p:cxnSp>
          <p:nvCxnSpPr>
            <p:cNvPr id="102" name="Google Shape;102;p15"/>
            <p:cNvCxnSpPr/>
            <p:nvPr/>
          </p:nvCxnSpPr>
          <p:spPr>
            <a:xfrm>
              <a:off x="3634961" y="1153772"/>
              <a:ext cx="273000" cy="378300"/>
            </a:xfrm>
            <a:prstGeom prst="straightConnector1">
              <a:avLst/>
            </a:prstGeom>
            <a:noFill/>
            <a:ln cap="flat" cmpd="sng" w="19050">
              <a:solidFill>
                <a:srgbClr val="65F0AD"/>
              </a:solidFill>
              <a:prstDash val="solid"/>
              <a:round/>
              <a:headEnd len="med" w="med" type="oval"/>
              <a:tailEnd len="sm" w="sm" type="none"/>
            </a:ln>
          </p:spPr>
        </p:cxnSp>
        <p:sp>
          <p:nvSpPr>
            <p:cNvPr id="103" name="Google Shape;103;p15"/>
            <p:cNvSpPr txBox="1"/>
            <p:nvPr/>
          </p:nvSpPr>
          <p:spPr>
            <a:xfrm>
              <a:off x="1843050" y="282575"/>
              <a:ext cx="1795200" cy="6696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s-419" sz="1200">
                  <a:latin typeface="Roboto"/>
                  <a:ea typeface="Roboto"/>
                  <a:cs typeface="Roboto"/>
                  <a:sym typeface="Roboto"/>
                </a:rPr>
                <a:t>En el Nuevo Modelo Educativo, el estudiante está en el centro del proceso</a:t>
              </a:r>
              <a:endParaRPr sz="1200">
                <a:latin typeface="Roboto"/>
                <a:ea typeface="Roboto"/>
                <a:cs typeface="Roboto"/>
                <a:sym typeface="Roboto"/>
              </a:endParaRPr>
            </a:p>
          </p:txBody>
        </p:sp>
      </p:grpSp>
      <p:grpSp>
        <p:nvGrpSpPr>
          <p:cNvPr id="104" name="Google Shape;104;p15"/>
          <p:cNvGrpSpPr/>
          <p:nvPr/>
        </p:nvGrpSpPr>
        <p:grpSpPr>
          <a:xfrm>
            <a:off x="5625475" y="2586175"/>
            <a:ext cx="2616375" cy="804300"/>
            <a:chOff x="5625475" y="2586175"/>
            <a:chExt cx="2616375" cy="804300"/>
          </a:xfrm>
        </p:grpSpPr>
        <p:cxnSp>
          <p:nvCxnSpPr>
            <p:cNvPr id="105" name="Google Shape;105;p15"/>
            <p:cNvCxnSpPr/>
            <p:nvPr/>
          </p:nvCxnSpPr>
          <p:spPr>
            <a:xfrm rot="10800000">
              <a:off x="5625475" y="2771675"/>
              <a:ext cx="442200" cy="153300"/>
            </a:xfrm>
            <a:prstGeom prst="straightConnector1">
              <a:avLst/>
            </a:prstGeom>
            <a:noFill/>
            <a:ln cap="flat" cmpd="sng" w="19050">
              <a:solidFill>
                <a:srgbClr val="0E9453"/>
              </a:solidFill>
              <a:prstDash val="solid"/>
              <a:round/>
              <a:headEnd len="med" w="med" type="oval"/>
              <a:tailEnd len="sm" w="sm" type="none"/>
            </a:ln>
          </p:spPr>
        </p:cxnSp>
        <p:sp>
          <p:nvSpPr>
            <p:cNvPr id="106" name="Google Shape;106;p15"/>
            <p:cNvSpPr txBox="1"/>
            <p:nvPr/>
          </p:nvSpPr>
          <p:spPr>
            <a:xfrm>
              <a:off x="6077350" y="2586175"/>
              <a:ext cx="2164500" cy="804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200">
                  <a:latin typeface="Roboto"/>
                  <a:ea typeface="Roboto"/>
                  <a:cs typeface="Roboto"/>
                  <a:sym typeface="Roboto"/>
                </a:rPr>
                <a:t>Trabaja las habilidades socioemocionales para formar niños seguros de sí mismos, libres y felices</a:t>
              </a:r>
              <a:endParaRPr sz="1200">
                <a:latin typeface="Roboto"/>
                <a:ea typeface="Roboto"/>
                <a:cs typeface="Roboto"/>
                <a:sym typeface="Roboto"/>
              </a:endParaRPr>
            </a:p>
            <a:p>
              <a:pPr indent="0" lvl="0" marL="0" rtl="0" algn="l">
                <a:lnSpc>
                  <a:spcPct val="115000"/>
                </a:lnSpc>
                <a:spcBef>
                  <a:spcPts val="0"/>
                </a:spcBef>
                <a:spcAft>
                  <a:spcPts val="0"/>
                </a:spcAft>
                <a:buNone/>
              </a:pPr>
              <a:r>
                <a:t/>
              </a:r>
              <a:endParaRPr sz="800">
                <a:latin typeface="Roboto"/>
                <a:ea typeface="Roboto"/>
                <a:cs typeface="Roboto"/>
                <a:sym typeface="Roboto"/>
              </a:endParaRPr>
            </a:p>
          </p:txBody>
        </p:sp>
      </p:grpSp>
      <p:grpSp>
        <p:nvGrpSpPr>
          <p:cNvPr id="107" name="Google Shape;107;p15"/>
          <p:cNvGrpSpPr/>
          <p:nvPr/>
        </p:nvGrpSpPr>
        <p:grpSpPr>
          <a:xfrm>
            <a:off x="-58475" y="2106950"/>
            <a:ext cx="3568150" cy="2082226"/>
            <a:chOff x="-58475" y="2282429"/>
            <a:chExt cx="3568150" cy="1906800"/>
          </a:xfrm>
        </p:grpSpPr>
        <p:cxnSp>
          <p:nvCxnSpPr>
            <p:cNvPr id="108" name="Google Shape;108;p15"/>
            <p:cNvCxnSpPr/>
            <p:nvPr/>
          </p:nvCxnSpPr>
          <p:spPr>
            <a:xfrm flipH="1" rot="10800000">
              <a:off x="3059375" y="2771675"/>
              <a:ext cx="450300" cy="145200"/>
            </a:xfrm>
            <a:prstGeom prst="straightConnector1">
              <a:avLst/>
            </a:prstGeom>
            <a:noFill/>
            <a:ln cap="flat" cmpd="sng" w="19050">
              <a:solidFill>
                <a:srgbClr val="0E9453"/>
              </a:solidFill>
              <a:prstDash val="solid"/>
              <a:round/>
              <a:headEnd len="med" w="med" type="oval"/>
              <a:tailEnd len="sm" w="sm" type="none"/>
            </a:ln>
          </p:spPr>
        </p:cxnSp>
        <p:sp>
          <p:nvSpPr>
            <p:cNvPr id="109" name="Google Shape;109;p15"/>
            <p:cNvSpPr txBox="1"/>
            <p:nvPr/>
          </p:nvSpPr>
          <p:spPr>
            <a:xfrm>
              <a:off x="-58475" y="2282429"/>
              <a:ext cx="3138000" cy="19068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s-419" sz="1100">
                  <a:latin typeface="Roboto"/>
                  <a:ea typeface="Roboto"/>
                  <a:cs typeface="Roboto"/>
                  <a:sym typeface="Roboto"/>
                </a:rPr>
                <a:t>Articula los distintos niveles, con un plan que desarrolle un proceso de aprendizaje continuo basado en todos los ámbitos necesarios para formar “mexicanos del futuro”: Lenguaje y comunicación; pensamiento matemático; exploración y comprensión del mundo natural y social; pensamiento crítico y solución de problemas; habilidades socioemocionales y proyecto de vida; colaboración y trabajo en equipo; convivencia y ciudadanía, apreciación y expresión artísticas; atención al cuerpo y la salud; cuidado del ambiente y habilidades digitales.</a:t>
              </a:r>
              <a:endParaRPr b="1" sz="1100">
                <a:latin typeface="Roboto"/>
                <a:ea typeface="Roboto"/>
                <a:cs typeface="Roboto"/>
                <a:sym typeface="Roboto"/>
              </a:endParaRPr>
            </a:p>
          </p:txBody>
        </p:sp>
      </p:grpSp>
      <p:grpSp>
        <p:nvGrpSpPr>
          <p:cNvPr id="110" name="Google Shape;110;p15"/>
          <p:cNvGrpSpPr/>
          <p:nvPr/>
        </p:nvGrpSpPr>
        <p:grpSpPr>
          <a:xfrm>
            <a:off x="3423575" y="3541000"/>
            <a:ext cx="3138000" cy="1243850"/>
            <a:chOff x="3423575" y="3541000"/>
            <a:chExt cx="3138000" cy="1243850"/>
          </a:xfrm>
        </p:grpSpPr>
        <p:cxnSp>
          <p:nvCxnSpPr>
            <p:cNvPr id="111" name="Google Shape;111;p15"/>
            <p:cNvCxnSpPr/>
            <p:nvPr/>
          </p:nvCxnSpPr>
          <p:spPr>
            <a:xfrm rot="10800000">
              <a:off x="4563402" y="3541000"/>
              <a:ext cx="0" cy="489600"/>
            </a:xfrm>
            <a:prstGeom prst="straightConnector1">
              <a:avLst/>
            </a:prstGeom>
            <a:noFill/>
            <a:ln cap="flat" cmpd="sng" w="19050">
              <a:solidFill>
                <a:srgbClr val="085631"/>
              </a:solidFill>
              <a:prstDash val="solid"/>
              <a:round/>
              <a:headEnd len="med" w="med" type="oval"/>
              <a:tailEnd len="sm" w="sm" type="none"/>
            </a:ln>
          </p:spPr>
        </p:cxnSp>
        <p:sp>
          <p:nvSpPr>
            <p:cNvPr id="112" name="Google Shape;112;p15"/>
            <p:cNvSpPr txBox="1"/>
            <p:nvPr/>
          </p:nvSpPr>
          <p:spPr>
            <a:xfrm>
              <a:off x="3423575" y="3980550"/>
              <a:ext cx="3138000" cy="804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200">
                  <a:latin typeface="Roboto"/>
                  <a:ea typeface="Roboto"/>
                  <a:cs typeface="Roboto"/>
                  <a:sym typeface="Roboto"/>
                </a:rPr>
                <a:t>Apuesta a la autonomía curricular para reforzar aprendizajes clave, abordar contenidos regionales y desarrollar proyectos de impacto social</a:t>
              </a:r>
              <a:endParaRPr b="1" sz="1200">
                <a:latin typeface="Roboto"/>
                <a:ea typeface="Roboto"/>
                <a:cs typeface="Roboto"/>
                <a:sym typeface="Roboto"/>
              </a:endParaRPr>
            </a:p>
          </p:txBody>
        </p:sp>
      </p:grpSp>
      <p:sp>
        <p:nvSpPr>
          <p:cNvPr id="113" name="Google Shape;113;p15"/>
          <p:cNvSpPr/>
          <p:nvPr/>
        </p:nvSpPr>
        <p:spPr>
          <a:xfrm rot="1800047">
            <a:off x="3219843" y="1086434"/>
            <a:ext cx="2690936" cy="2690936"/>
          </a:xfrm>
          <a:prstGeom prst="blockArc">
            <a:avLst>
              <a:gd fmla="val 14414370" name="adj1"/>
              <a:gd fmla="val 18998613" name="adj2"/>
              <a:gd fmla="val 8907" name="adj3"/>
            </a:avLst>
          </a:prstGeom>
          <a:solidFill>
            <a:srgbClr val="085631"/>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5"/>
          <p:cNvSpPr/>
          <p:nvPr/>
        </p:nvSpPr>
        <p:spPr>
          <a:xfrm flipH="1" rot="-9000757">
            <a:off x="3225716" y="1084808"/>
            <a:ext cx="2690226" cy="2690226"/>
          </a:xfrm>
          <a:prstGeom prst="blockArc">
            <a:avLst>
              <a:gd fmla="val 20178804" name="adj1"/>
              <a:gd fmla="val 2623923" name="adj2"/>
              <a:gd fmla="val 8858" name="adj3"/>
            </a:avLst>
          </a:prstGeom>
          <a:solidFill>
            <a:srgbClr val="0E9453"/>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5"/>
          <p:cNvSpPr txBox="1"/>
          <p:nvPr/>
        </p:nvSpPr>
        <p:spPr>
          <a:xfrm>
            <a:off x="3627475" y="2056450"/>
            <a:ext cx="1878600" cy="9453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600"/>
              </a:spcAft>
              <a:buNone/>
            </a:pPr>
            <a:r>
              <a:rPr lang="es-419" sz="1800">
                <a:solidFill>
                  <a:schemeClr val="dk2"/>
                </a:solidFill>
                <a:latin typeface="Roboto"/>
                <a:ea typeface="Roboto"/>
                <a:cs typeface="Roboto"/>
                <a:sym typeface="Roboto"/>
              </a:rPr>
              <a:t>¿Qué tiene de innovador el Nuevo Modelo Educativo?</a:t>
            </a:r>
            <a:endParaRPr sz="1800">
              <a:solidFill>
                <a:schemeClr val="dk2"/>
              </a:solidFill>
              <a:latin typeface="Roboto"/>
              <a:ea typeface="Roboto"/>
              <a:cs typeface="Roboto"/>
              <a:sym typeface="Roboto"/>
            </a:endParaRPr>
          </a:p>
        </p:txBody>
      </p:sp>
      <p:sp>
        <p:nvSpPr>
          <p:cNvPr id="116" name="Google Shape;116;p15"/>
          <p:cNvSpPr/>
          <p:nvPr/>
        </p:nvSpPr>
        <p:spPr>
          <a:xfrm rot="-3781968">
            <a:off x="5556765" y="1857984"/>
            <a:ext cx="363191" cy="363191"/>
          </a:xfrm>
          <a:prstGeom prst="rtTriangle">
            <a:avLst/>
          </a:prstGeom>
          <a:solidFill>
            <a:srgbClr val="08563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5"/>
          <p:cNvSpPr/>
          <p:nvPr/>
        </p:nvSpPr>
        <p:spPr>
          <a:xfrm flipH="1" rot="-1800109">
            <a:off x="3215030" y="1082474"/>
            <a:ext cx="2696852" cy="2696852"/>
          </a:xfrm>
          <a:prstGeom prst="blockArc">
            <a:avLst>
              <a:gd fmla="val 14334136" name="adj1"/>
              <a:gd fmla="val 18854681" name="adj2"/>
              <a:gd fmla="val 8846" name="adj3"/>
            </a:avLst>
          </a:prstGeom>
          <a:solidFill>
            <a:srgbClr val="65F0AD"/>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5"/>
          <p:cNvSpPr/>
          <p:nvPr/>
        </p:nvSpPr>
        <p:spPr>
          <a:xfrm rot="9000757">
            <a:off x="3207432" y="1087633"/>
            <a:ext cx="2690226" cy="2690226"/>
          </a:xfrm>
          <a:prstGeom prst="blockArc">
            <a:avLst>
              <a:gd fmla="val 20184517" name="adj1"/>
              <a:gd fmla="val 3007258" name="adj2"/>
              <a:gd fmla="val 9336" name="adj3"/>
            </a:avLst>
          </a:prstGeom>
          <a:solidFill>
            <a:srgbClr val="0E9453"/>
          </a:solidFill>
          <a:ln cap="flat" cmpd="sng" w="9525">
            <a:solidFill>
              <a:srgbClr val="0E9453"/>
            </a:solidFill>
            <a:prstDash val="solid"/>
            <a:round/>
            <a:headEnd len="sm" w="sm" type="none"/>
            <a:tailEnd len="sm" w="sm" type="none"/>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5"/>
          <p:cNvSpPr/>
          <p:nvPr/>
        </p:nvSpPr>
        <p:spPr>
          <a:xfrm flipH="1" rot="-9000757">
            <a:off x="3207528" y="1089158"/>
            <a:ext cx="2690226" cy="2690226"/>
          </a:xfrm>
          <a:prstGeom prst="blockArc">
            <a:avLst>
              <a:gd fmla="val 15738599" name="adj1"/>
              <a:gd fmla="val 20008131" name="adj2"/>
              <a:gd fmla="val 9063" name="adj3"/>
            </a:avLst>
          </a:prstGeom>
          <a:solidFill>
            <a:srgbClr val="085631"/>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5"/>
          <p:cNvSpPr/>
          <p:nvPr/>
        </p:nvSpPr>
        <p:spPr>
          <a:xfrm rot="9240359">
            <a:off x="3213511" y="1857690"/>
            <a:ext cx="363469" cy="363469"/>
          </a:xfrm>
          <a:prstGeom prst="rtTriangle">
            <a:avLst/>
          </a:prstGeom>
          <a:solidFill>
            <a:srgbClr val="0E94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5"/>
          <p:cNvSpPr/>
          <p:nvPr/>
        </p:nvSpPr>
        <p:spPr>
          <a:xfrm rot="476150">
            <a:off x="5119958" y="3239200"/>
            <a:ext cx="362875" cy="362875"/>
          </a:xfrm>
          <a:prstGeom prst="rtTriangle">
            <a:avLst/>
          </a:prstGeom>
          <a:solidFill>
            <a:srgbClr val="0E94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5"/>
          <p:cNvSpPr/>
          <p:nvPr/>
        </p:nvSpPr>
        <p:spPr>
          <a:xfrm rot="4857950">
            <a:off x="3653723" y="3239151"/>
            <a:ext cx="363003" cy="363003"/>
          </a:xfrm>
          <a:prstGeom prst="rtTriangle">
            <a:avLst/>
          </a:prstGeom>
          <a:solidFill>
            <a:srgbClr val="08563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5"/>
          <p:cNvSpPr/>
          <p:nvPr/>
        </p:nvSpPr>
        <p:spPr>
          <a:xfrm rot="-8100000">
            <a:off x="4382715" y="1027393"/>
            <a:ext cx="363170" cy="363170"/>
          </a:xfrm>
          <a:prstGeom prst="rtTriangle">
            <a:avLst/>
          </a:prstGeom>
          <a:solidFill>
            <a:srgbClr val="65F0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6"/>
          <p:cNvSpPr txBox="1"/>
          <p:nvPr>
            <p:ph type="title"/>
          </p:nvPr>
        </p:nvSpPr>
        <p:spPr>
          <a:xfrm>
            <a:off x="311700" y="171025"/>
            <a:ext cx="8520600" cy="607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s-419"/>
              <a:t>PRINCIPIOS </a:t>
            </a:r>
            <a:r>
              <a:rPr lang="es-419"/>
              <a:t>PEDAGÓGICOS</a:t>
            </a:r>
            <a:r>
              <a:rPr lang="es-419"/>
              <a:t>  </a:t>
            </a:r>
            <a:endParaRPr/>
          </a:p>
        </p:txBody>
      </p:sp>
      <p:sp>
        <p:nvSpPr>
          <p:cNvPr id="129" name="Google Shape;129;p16"/>
          <p:cNvSpPr txBox="1"/>
          <p:nvPr>
            <p:ph idx="1" type="body"/>
          </p:nvPr>
        </p:nvSpPr>
        <p:spPr>
          <a:xfrm>
            <a:off x="235500" y="68332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1.- Poner al estudiante y su aprendizaje en el centro del proceso educativo.</a:t>
            </a:r>
            <a:endParaRPr/>
          </a:p>
          <a:p>
            <a:pPr indent="0" lvl="0" marL="0" rtl="0" algn="l">
              <a:spcBef>
                <a:spcPts val="1600"/>
              </a:spcBef>
              <a:spcAft>
                <a:spcPts val="0"/>
              </a:spcAft>
              <a:buNone/>
            </a:pPr>
            <a:r>
              <a:rPr lang="es-419"/>
              <a:t>la </a:t>
            </a:r>
            <a:r>
              <a:rPr lang="es-419"/>
              <a:t>educación</a:t>
            </a:r>
            <a:r>
              <a:rPr lang="es-419"/>
              <a:t> habilita a los estudiantes para la vida en su sentido </a:t>
            </a:r>
            <a:r>
              <a:rPr lang="es-419"/>
              <a:t>más</a:t>
            </a:r>
            <a:r>
              <a:rPr lang="es-419"/>
              <a:t> amplio, ya que el aprendizaje tiene como </a:t>
            </a:r>
            <a:r>
              <a:rPr lang="es-419"/>
              <a:t>propósito</a:t>
            </a:r>
            <a:r>
              <a:rPr lang="es-419"/>
              <a:t> desarrollar su potencial cognitivo para que </a:t>
            </a:r>
            <a:r>
              <a:rPr lang="es-419"/>
              <a:t>busque</a:t>
            </a:r>
            <a:r>
              <a:rPr lang="es-419"/>
              <a:t> soluciones positivas a las </a:t>
            </a:r>
            <a:r>
              <a:rPr lang="es-419"/>
              <a:t>problemáticas</a:t>
            </a:r>
            <a:r>
              <a:rPr lang="es-419"/>
              <a:t> que se le presentan y de esta manera sea un participante social activo y prospere en una sociedad cambiante; haciendo esto se reconoce que la enseñanza es significativa siempre y cuando el aprendizaje sea verdadero.</a:t>
            </a:r>
            <a:endParaRPr/>
          </a:p>
          <a:p>
            <a:pPr indent="0" lvl="0" marL="0" rtl="0" algn="l">
              <a:spcBef>
                <a:spcPts val="1600"/>
              </a:spcBef>
              <a:spcAft>
                <a:spcPts val="1600"/>
              </a:spcAft>
              <a:buNone/>
            </a:pPr>
            <a:r>
              <a:rPr lang="es-419"/>
              <a:t>durante la pandemia es muy complicado que los alumnos tengan un aprendizaje real y significativo, pues en casa no se le brinda al alumno la importancia que debiera </a:t>
            </a:r>
            <a:r>
              <a:rPr lang="es-419"/>
              <a:t>dársele</a:t>
            </a:r>
            <a:r>
              <a:rPr lang="es-419"/>
              <a:t>, </a:t>
            </a:r>
            <a:r>
              <a:rPr lang="es-419"/>
              <a:t>además</a:t>
            </a:r>
            <a:r>
              <a:rPr lang="es-419"/>
              <a:t> en muchos casos ellos no son quienes realizan sus </a:t>
            </a:r>
            <a:r>
              <a:rPr lang="es-419"/>
              <a:t>actividades</a:t>
            </a:r>
            <a:r>
              <a:rPr lang="es-419"/>
              <a:t>, si no los padres que solo </a:t>
            </a:r>
            <a:r>
              <a:rPr lang="es-419"/>
              <a:t>tratan</a:t>
            </a:r>
            <a:r>
              <a:rPr lang="es-419"/>
              <a:t> de cumplir con las actividades solicitadas por el docente, sobretodo con los pequeños de preescolar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7"/>
          <p:cNvSpPr txBox="1"/>
          <p:nvPr>
            <p:ph idx="1" type="body"/>
          </p:nvPr>
        </p:nvSpPr>
        <p:spPr>
          <a:xfrm>
            <a:off x="311700" y="278950"/>
            <a:ext cx="8520600" cy="429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2.- Tener en cuenta los saberes previos del estudiante.</a:t>
            </a:r>
            <a:endParaRPr/>
          </a:p>
          <a:p>
            <a:pPr indent="0" lvl="0" marL="0" rtl="0" algn="l">
              <a:spcBef>
                <a:spcPts val="1600"/>
              </a:spcBef>
              <a:spcAft>
                <a:spcPts val="0"/>
              </a:spcAft>
              <a:buNone/>
            </a:pPr>
            <a:r>
              <a:rPr lang="es-419"/>
              <a:t>nosotros como docentes debemos saber que los niños no llegan con una mente en blanco al preescolar, ellos ya tienen conocimientos en base a sus experiencias vividas, </a:t>
            </a:r>
            <a:r>
              <a:rPr lang="es-419"/>
              <a:t>así</a:t>
            </a:r>
            <a:r>
              <a:rPr lang="es-419"/>
              <a:t> que hay que ayudarlos a conectar eso que ya saben con los nuevos conocimientos que va adquiriendo. En el proceso de enseñanza se va anclando lo que ya sabemos con lo que le estamos enseñando. Es de suma importancia que </a:t>
            </a:r>
            <a:r>
              <a:rPr lang="es-419"/>
              <a:t>conozcamos</a:t>
            </a:r>
            <a:r>
              <a:rPr lang="es-419"/>
              <a:t> las habilidades, actitudes y conocimientos de los niños tener un punto de partida a la hora de diseñar nuestras actividades.</a:t>
            </a:r>
            <a:endParaRPr/>
          </a:p>
          <a:p>
            <a:pPr indent="0" lvl="0" marL="0" rtl="0" algn="l">
              <a:spcBef>
                <a:spcPts val="1600"/>
              </a:spcBef>
              <a:spcAft>
                <a:spcPts val="1600"/>
              </a:spcAft>
              <a:buNone/>
            </a:pPr>
            <a:r>
              <a:rPr lang="es-419"/>
              <a:t>Actualmente y sobretodo en este ciclo escolar se vio frustrada la posibilidad de conocer a los alumnos, sobretodo a los de nuevo ingreso o primer grado, pues en casi todas las escuelas se quedaron los mismos compañeros y el maestro </a:t>
            </a:r>
            <a:r>
              <a:rPr lang="es-419"/>
              <a:t>avanzó</a:t>
            </a:r>
            <a:r>
              <a:rPr lang="es-419"/>
              <a:t> con ellos ayudando a dar seguimiento al aprendizaje de estos alumnos.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8"/>
          <p:cNvSpPr txBox="1"/>
          <p:nvPr>
            <p:ph idx="1" type="body"/>
          </p:nvPr>
        </p:nvSpPr>
        <p:spPr>
          <a:xfrm>
            <a:off x="197900" y="205725"/>
            <a:ext cx="8520600" cy="448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3.- ofrecer acompañamiento al aprendizaje</a:t>
            </a:r>
            <a:endParaRPr/>
          </a:p>
          <a:p>
            <a:pPr indent="0" lvl="0" marL="0" rtl="0" algn="l">
              <a:spcBef>
                <a:spcPts val="1600"/>
              </a:spcBef>
              <a:spcAft>
                <a:spcPts val="0"/>
              </a:spcAft>
              <a:buNone/>
            </a:pPr>
            <a:r>
              <a:rPr lang="es-419"/>
              <a:t>El aprendizaje efectivo requiere acompañamiento del docente como de los compañeros , es importante aportar ambientes y espacios que propicien el desarrollo emocional e intelectual del estudiante. las actividades </a:t>
            </a:r>
            <a:r>
              <a:rPr lang="es-419"/>
              <a:t>deben</a:t>
            </a:r>
            <a:r>
              <a:rPr lang="es-419"/>
              <a:t> organizarse de manera que todos los estudiantes tengan acceso al conocimiento eliminando las barreras para el aprendizaje y tomando en cuenta las diversas necesidades, </a:t>
            </a:r>
            <a:r>
              <a:rPr lang="es-419"/>
              <a:t>características</a:t>
            </a:r>
            <a:r>
              <a:rPr lang="es-419"/>
              <a:t> y estilos de aprendizaje. antes de remover el acompañamiento el docente debe asegurar la solidez de los aprendizajes. </a:t>
            </a:r>
            <a:endParaRPr/>
          </a:p>
          <a:p>
            <a:pPr indent="0" lvl="0" marL="0" rtl="0" algn="l">
              <a:spcBef>
                <a:spcPts val="1600"/>
              </a:spcBef>
              <a:spcAft>
                <a:spcPts val="0"/>
              </a:spcAft>
              <a:buNone/>
            </a:pPr>
            <a:r>
              <a:rPr lang="es-419"/>
              <a:t>Debido a la </a:t>
            </a:r>
            <a:r>
              <a:rPr lang="es-419"/>
              <a:t>situación</a:t>
            </a:r>
            <a:r>
              <a:rPr lang="es-419"/>
              <a:t> actual el acompañamiento se vio interrumpido, esto </a:t>
            </a:r>
            <a:r>
              <a:rPr lang="es-419"/>
              <a:t>causó</a:t>
            </a:r>
            <a:r>
              <a:rPr lang="es-419"/>
              <a:t> que los alumnos no tuvieran ese contacto con los docentes ni con sus compañeros, no cuentan con los espacios y ambientes adecuados </a:t>
            </a:r>
            <a:r>
              <a:rPr lang="es-419"/>
              <a:t>para realizar</a:t>
            </a:r>
            <a:r>
              <a:rPr lang="es-419"/>
              <a:t> sus actividades escolares, </a:t>
            </a:r>
            <a:r>
              <a:rPr lang="es-419"/>
              <a:t>además</a:t>
            </a:r>
            <a:r>
              <a:rPr lang="es-419"/>
              <a:t> de que muchos de ellos no tienen a ese adulto </a:t>
            </a:r>
            <a:r>
              <a:rPr lang="es-419"/>
              <a:t>guía</a:t>
            </a:r>
            <a:r>
              <a:rPr lang="es-419"/>
              <a:t> en este proceso, afectando </a:t>
            </a:r>
            <a:r>
              <a:rPr lang="es-419"/>
              <a:t>así</a:t>
            </a:r>
            <a:r>
              <a:rPr lang="es-419"/>
              <a:t> el desarrollo y aprendizaje. </a:t>
            </a:r>
            <a:endParaRPr/>
          </a:p>
          <a:p>
            <a:pPr indent="0" lvl="0" marL="0" rtl="0" algn="l">
              <a:spcBef>
                <a:spcPts val="1600"/>
              </a:spcBef>
              <a:spcAft>
                <a:spcPts val="1600"/>
              </a:spcAft>
              <a:buNone/>
            </a:pPr>
            <a:r>
              <a:rPr lang="es-419"/>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9"/>
          <p:cNvSpPr txBox="1"/>
          <p:nvPr>
            <p:ph type="title"/>
          </p:nvPr>
        </p:nvSpPr>
        <p:spPr>
          <a:xfrm>
            <a:off x="407225" y="220825"/>
            <a:ext cx="8520600" cy="607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s-419" sz="1800">
                <a:solidFill>
                  <a:schemeClr val="dk2"/>
                </a:solidFill>
              </a:rPr>
              <a:t>4.</a:t>
            </a:r>
            <a:r>
              <a:rPr lang="es-419" sz="1800">
                <a:solidFill>
                  <a:schemeClr val="dk2"/>
                </a:solidFill>
              </a:rPr>
              <a:t>Conocer los intereses de los estudiantes.</a:t>
            </a:r>
            <a:endParaRPr/>
          </a:p>
        </p:txBody>
      </p:sp>
      <p:sp>
        <p:nvSpPr>
          <p:cNvPr id="145" name="Google Shape;145;p19"/>
          <p:cNvSpPr txBox="1"/>
          <p:nvPr>
            <p:ph idx="1" type="body"/>
          </p:nvPr>
        </p:nvSpPr>
        <p:spPr>
          <a:xfrm>
            <a:off x="311700" y="828625"/>
            <a:ext cx="8520600" cy="358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Es necesario que el profesor establezca una relación cercana </a:t>
            </a:r>
            <a:r>
              <a:rPr lang="es-419"/>
              <a:t>hacia sus</a:t>
            </a:r>
            <a:r>
              <a:rPr lang="es-419"/>
              <a:t> estudiantes a partir de sus intereses y sus circunstancias particulares, esto se hace con la finalidad de buscar estrategias que involucren a los alumnos de manera más eficaz en las actividades.</a:t>
            </a:r>
            <a:endParaRPr/>
          </a:p>
          <a:p>
            <a:pPr indent="0" lvl="0" marL="0" rtl="0" algn="l">
              <a:spcBef>
                <a:spcPts val="1600"/>
              </a:spcBef>
              <a:spcAft>
                <a:spcPts val="1600"/>
              </a:spcAft>
              <a:buNone/>
            </a:pPr>
            <a:r>
              <a:rPr lang="es-419"/>
              <a:t>En base a nuestra situación actual, no se nos permite establecer </a:t>
            </a:r>
            <a:r>
              <a:rPr lang="es-419"/>
              <a:t>vínculos</a:t>
            </a:r>
            <a:r>
              <a:rPr lang="es-419"/>
              <a:t> tan cercanos de manera </a:t>
            </a:r>
            <a:r>
              <a:rPr lang="es-419"/>
              <a:t>física</a:t>
            </a:r>
            <a:r>
              <a:rPr lang="es-419"/>
              <a:t>, sin embargo aspectos como mostrar </a:t>
            </a:r>
            <a:r>
              <a:rPr lang="es-419"/>
              <a:t>interés</a:t>
            </a:r>
            <a:r>
              <a:rPr lang="es-419"/>
              <a:t> por los alumnos o sus situaciones no es un impedimento, ya que las </a:t>
            </a:r>
            <a:r>
              <a:rPr lang="es-419"/>
              <a:t>diversas</a:t>
            </a:r>
            <a:r>
              <a:rPr lang="es-419"/>
              <a:t> herramientas y aplicaciones que nos brindan las TIC’S nos facilitan la comunicación e </a:t>
            </a:r>
            <a:r>
              <a:rPr lang="es-419"/>
              <a:t>interacción</a:t>
            </a:r>
            <a:r>
              <a:rPr lang="es-419"/>
              <a:t> sin importar la distancia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0"/>
          <p:cNvSpPr txBox="1"/>
          <p:nvPr>
            <p:ph idx="1" type="body"/>
          </p:nvPr>
        </p:nvSpPr>
        <p:spPr>
          <a:xfrm>
            <a:off x="173525" y="173525"/>
            <a:ext cx="8658900" cy="439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5. Estimular la motivación intrínseca del alumno.</a:t>
            </a:r>
            <a:endParaRPr/>
          </a:p>
          <a:p>
            <a:pPr indent="0" lvl="0" marL="0" rtl="0" algn="l">
              <a:spcBef>
                <a:spcPts val="1600"/>
              </a:spcBef>
              <a:spcAft>
                <a:spcPts val="0"/>
              </a:spcAft>
              <a:buNone/>
            </a:pPr>
            <a:r>
              <a:rPr lang="es-419"/>
              <a:t>El docente diseña estrategias que hagan relevante el conocimiento,De esta manera favorece que el alumno tome el control de su proceso de aprendizaje.</a:t>
            </a:r>
            <a:endParaRPr/>
          </a:p>
          <a:p>
            <a:pPr indent="0" lvl="0" marL="0" rtl="0" algn="l">
              <a:spcBef>
                <a:spcPts val="1600"/>
              </a:spcBef>
              <a:spcAft>
                <a:spcPts val="1600"/>
              </a:spcAft>
              <a:buNone/>
            </a:pPr>
            <a:r>
              <a:rPr lang="es-419"/>
              <a:t>asimismo, la interrogación metacognitiva para que el estudiante conozca y reflexione sobre las estrategias de aprendizaje que él mismo utiliza para mejorar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1"/>
          <p:cNvSpPr txBox="1"/>
          <p:nvPr>
            <p:ph idx="1" type="body"/>
          </p:nvPr>
        </p:nvSpPr>
        <p:spPr>
          <a:xfrm>
            <a:off x="359425" y="185900"/>
            <a:ext cx="8472900" cy="438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419"/>
              <a:t>6. Reconocer la naturaleza social del conocimiento.</a:t>
            </a:r>
            <a:endParaRPr/>
          </a:p>
          <a:p>
            <a:pPr indent="0" lvl="0" marL="0" rtl="0" algn="l">
              <a:spcBef>
                <a:spcPts val="1600"/>
              </a:spcBef>
              <a:spcAft>
                <a:spcPts val="0"/>
              </a:spcAft>
              <a:buNone/>
            </a:pPr>
            <a:r>
              <a:rPr lang="es-419"/>
              <a:t>Es primordial fomentar la colaboración y propiciar ambientes en los que el trabajo en grupos sea central.</a:t>
            </a:r>
            <a:endParaRPr/>
          </a:p>
          <a:p>
            <a:pPr indent="0" lvl="0" marL="0" rtl="0" algn="l">
              <a:spcBef>
                <a:spcPts val="1600"/>
              </a:spcBef>
              <a:spcAft>
                <a:spcPts val="0"/>
              </a:spcAft>
              <a:buNone/>
            </a:pPr>
            <a:r>
              <a:rPr lang="es-419"/>
              <a:t>El trabajo colaborativo permite que los estudiantes debatan e intercambien ideas. Así, se fomenta el desarrollo emocional necesario para aprender a colaborar y a vivir en comunidad.</a:t>
            </a:r>
            <a:endParaRPr/>
          </a:p>
          <a:p>
            <a:pPr indent="0" lvl="0" marL="0" rtl="0" algn="l">
              <a:spcBef>
                <a:spcPts val="1600"/>
              </a:spcBef>
              <a:spcAft>
                <a:spcPts val="1600"/>
              </a:spcAft>
              <a:buNone/>
            </a:pPr>
            <a:r>
              <a:rPr lang="es-419"/>
              <a:t>El estudiante debe saber que comparte la responsabilidad de aprender con el profesor y con sus pares.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