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21" autoAdjust="0"/>
    <p:restoredTop sz="94660"/>
  </p:normalViewPr>
  <p:slideViewPr>
    <p:cSldViewPr snapToGrid="0">
      <p:cViewPr varScale="1">
        <p:scale>
          <a:sx n="72" d="100"/>
          <a:sy n="72" d="100"/>
        </p:scale>
        <p:origin x="64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10/16/2020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‹Nº›</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10/16/2020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10/16/2020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10/16/2020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7" name="Date Placeholder 6"/>
          <p:cNvSpPr>
            <a:spLocks noGrp="1"/>
          </p:cNvSpPr>
          <p:nvPr>
            <p:ph type="dt" sz="half" idx="10"/>
          </p:nvPr>
        </p:nvSpPr>
        <p:spPr/>
        <p:txBody>
          <a:bodyPr/>
          <a:lstStyle/>
          <a:p>
            <a:fld id="{1160EA64-D806-43AC-9DF2-F8C432F32B4C}" type="datetimeFigureOut">
              <a:rPr lang="en-US" dirty="0"/>
              <a:t>10/16/2020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‹Nº›</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10/16/2020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583436" y="3143250"/>
            <a:ext cx="4270248" cy="2596776"/>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7" name="Date Placeholder 6"/>
          <p:cNvSpPr>
            <a:spLocks noGrp="1"/>
          </p:cNvSpPr>
          <p:nvPr>
            <p:ph type="dt" sz="half" idx="10"/>
          </p:nvPr>
        </p:nvSpPr>
        <p:spPr/>
        <p:txBody>
          <a:bodyPr/>
          <a:lstStyle/>
          <a:p>
            <a:fld id="{4F7D4976-E339-4826-83B7-FBD03F55ECF8}" type="datetimeFigureOut">
              <a:rPr lang="en-US" dirty="0"/>
              <a:t>10/16/2020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‹Nº›</a:t>
            </a:fld>
            <a:endParaRPr lang="en-US" dirty="0"/>
          </a:p>
        </p:txBody>
      </p:sp>
      <p:sp>
        <p:nvSpPr>
          <p:cNvPr id="10" name="Title 9"/>
          <p:cNvSpPr>
            <a:spLocks noGrp="1"/>
          </p:cNvSpPr>
          <p:nvPr>
            <p:ph type="title"/>
          </p:nvPr>
        </p:nvSpPr>
        <p:spPr/>
        <p:txBody>
          <a:bodyPr/>
          <a:lstStyle/>
          <a:p>
            <a:r>
              <a:rPr lang="es-ES"/>
              <a:t>Haga clic para modificar el estilo de título del patrón</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10/16/2020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10/16/2020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9" name="Date Placeholder 8"/>
          <p:cNvSpPr>
            <a:spLocks noGrp="1"/>
          </p:cNvSpPr>
          <p:nvPr>
            <p:ph type="dt" sz="half" idx="10"/>
          </p:nvPr>
        </p:nvSpPr>
        <p:spPr/>
        <p:txBody>
          <a:bodyPr/>
          <a:lstStyle/>
          <a:p>
            <a:fld id="{D1BE4249-C0D0-4B06-8692-E8BB871AF643}" type="datetimeFigureOut">
              <a:rPr lang="en-US" dirty="0"/>
              <a:t>10/16/2020</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10/16/2020</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10/16/2020</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11F918-C794-42E0-98C4-580DBA57D729}"/>
              </a:ext>
            </a:extLst>
          </p:cNvPr>
          <p:cNvSpPr>
            <a:spLocks noGrp="1"/>
          </p:cNvSpPr>
          <p:nvPr>
            <p:ph type="ctrTitle"/>
          </p:nvPr>
        </p:nvSpPr>
        <p:spPr/>
        <p:txBody>
          <a:bodyPr/>
          <a:lstStyle/>
          <a:p>
            <a:r>
              <a:rPr lang="es-MX" dirty="0"/>
              <a:t>EDUCACIÓN FÍSICA</a:t>
            </a:r>
            <a:br>
              <a:rPr lang="es-MX" dirty="0"/>
            </a:br>
            <a:r>
              <a:rPr lang="es-MX" dirty="0"/>
              <a:t>EN Preescolar</a:t>
            </a:r>
          </a:p>
        </p:txBody>
      </p:sp>
      <p:sp>
        <p:nvSpPr>
          <p:cNvPr id="3" name="Subtítulo 2">
            <a:extLst>
              <a:ext uri="{FF2B5EF4-FFF2-40B4-BE49-F238E27FC236}">
                <a16:creationId xmlns:a16="http://schemas.microsoft.com/office/drawing/2014/main" id="{923B48D7-4000-414F-80FE-F95BE3A65016}"/>
              </a:ext>
            </a:extLst>
          </p:cNvPr>
          <p:cNvSpPr>
            <a:spLocks noGrp="1"/>
          </p:cNvSpPr>
          <p:nvPr>
            <p:ph type="subTitle" idx="1"/>
          </p:nvPr>
        </p:nvSpPr>
        <p:spPr/>
        <p:txBody>
          <a:bodyPr/>
          <a:lstStyle/>
          <a:p>
            <a:r>
              <a:rPr lang="es-MX" dirty="0"/>
              <a:t>Alumnas: Daiva Ramírez Treviño </a:t>
            </a:r>
          </a:p>
          <a:p>
            <a:r>
              <a:rPr lang="es-MX" dirty="0" err="1"/>
              <a:t>Kattya</a:t>
            </a:r>
            <a:r>
              <a:rPr lang="es-MX" dirty="0"/>
              <a:t> </a:t>
            </a:r>
          </a:p>
        </p:txBody>
      </p:sp>
    </p:spTree>
    <p:extLst>
      <p:ext uri="{BB962C8B-B14F-4D97-AF65-F5344CB8AC3E}">
        <p14:creationId xmlns:p14="http://schemas.microsoft.com/office/powerpoint/2010/main" val="27184222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FB15A01-3202-4AB1-95BA-D5F3E11708AB}"/>
              </a:ext>
            </a:extLst>
          </p:cNvPr>
          <p:cNvSpPr>
            <a:spLocks noGrp="1"/>
          </p:cNvSpPr>
          <p:nvPr>
            <p:ph type="title"/>
          </p:nvPr>
        </p:nvSpPr>
        <p:spPr>
          <a:xfrm>
            <a:off x="1192697" y="172278"/>
            <a:ext cx="9978886" cy="781879"/>
          </a:xfrm>
          <a:ln w="38100">
            <a:solidFill>
              <a:schemeClr val="accent2">
                <a:lumMod val="50000"/>
              </a:schemeClr>
            </a:solidFill>
          </a:ln>
        </p:spPr>
        <p:txBody>
          <a:bodyPr>
            <a:noAutofit/>
          </a:bodyPr>
          <a:lstStyle/>
          <a:p>
            <a:br>
              <a:rPr lang="es-MX" sz="2400" b="1" dirty="0">
                <a:effectLst/>
                <a:latin typeface="Arial Black" panose="020B0A04020102020204" pitchFamily="34" charset="0"/>
                <a:ea typeface="Calibri" panose="020F0502020204030204" pitchFamily="34" charset="0"/>
                <a:cs typeface="Times New Roman" panose="02020603050405020304" pitchFamily="18" charset="0"/>
              </a:rPr>
            </a:br>
            <a:r>
              <a:rPr lang="es-MX" sz="2400" b="1" dirty="0">
                <a:effectLst/>
                <a:latin typeface="Arial Black" panose="020B0A04020102020204" pitchFamily="34" charset="0"/>
                <a:ea typeface="Calibri" panose="020F0502020204030204" pitchFamily="34" charset="0"/>
                <a:cs typeface="Times New Roman" panose="02020603050405020304" pitchFamily="18" charset="0"/>
              </a:rPr>
              <a:t>Educación física en la educación básica</a:t>
            </a:r>
            <a:br>
              <a:rPr lang="es-MX" sz="2400" dirty="0">
                <a:effectLst/>
                <a:latin typeface="Arial Black" panose="020B0A04020102020204" pitchFamily="34" charset="0"/>
                <a:ea typeface="Calibri" panose="020F0502020204030204" pitchFamily="34" charset="0"/>
                <a:cs typeface="Times New Roman" panose="02020603050405020304" pitchFamily="18" charset="0"/>
              </a:rPr>
            </a:br>
            <a:endParaRPr lang="es-MX" sz="2400" dirty="0">
              <a:latin typeface="Arial Black" panose="020B0A04020102020204" pitchFamily="34" charset="0"/>
            </a:endParaRPr>
          </a:p>
        </p:txBody>
      </p:sp>
      <p:sp>
        <p:nvSpPr>
          <p:cNvPr id="3" name="Marcador de contenido 2">
            <a:extLst>
              <a:ext uri="{FF2B5EF4-FFF2-40B4-BE49-F238E27FC236}">
                <a16:creationId xmlns:a16="http://schemas.microsoft.com/office/drawing/2014/main" id="{53E83C2F-0613-4DA3-B878-ED17090FA801}"/>
              </a:ext>
            </a:extLst>
          </p:cNvPr>
          <p:cNvSpPr>
            <a:spLocks noGrp="1"/>
          </p:cNvSpPr>
          <p:nvPr>
            <p:ph idx="1"/>
          </p:nvPr>
        </p:nvSpPr>
        <p:spPr>
          <a:xfrm>
            <a:off x="583095" y="1192696"/>
            <a:ext cx="11092069" cy="4547332"/>
          </a:xfrm>
          <a:solidFill>
            <a:schemeClr val="accent2">
              <a:lumMod val="40000"/>
              <a:lumOff val="60000"/>
            </a:schemeClr>
          </a:solidFill>
        </p:spPr>
        <p:txBody>
          <a:bodyPr>
            <a:normAutofit/>
          </a:bodyPr>
          <a:lstStyle/>
          <a:p>
            <a:pPr marL="0" indent="0">
              <a:buNone/>
            </a:pPr>
            <a:r>
              <a:rPr lang="es-MX" sz="2000" dirty="0">
                <a:effectLst/>
                <a:latin typeface="Arial" panose="020B0604020202020204" pitchFamily="34" charset="0"/>
                <a:ea typeface="Calibri" panose="020F0502020204030204" pitchFamily="34" charset="0"/>
                <a:cs typeface="Arial" panose="020B0604020202020204" pitchFamily="34" charset="0"/>
              </a:rPr>
              <a:t>Intervención pedagógica que contribuye a la formación integral de niñas, niños y adolescentes al desarrollar su motricidad e integrar su corporeidad. Mediante el juego motor, como la expresión corporal, la iniciación deportiva y el deporte educativo, entre otras. </a:t>
            </a:r>
          </a:p>
          <a:p>
            <a:pPr marL="0" indent="0">
              <a:buNone/>
            </a:pPr>
            <a:r>
              <a:rPr lang="es-MX" sz="2000" dirty="0">
                <a:latin typeface="Arial" panose="020B0604020202020204" pitchFamily="34" charset="0"/>
                <a:ea typeface="Calibri" panose="020F0502020204030204" pitchFamily="34" charset="0"/>
                <a:cs typeface="Arial" panose="020B0604020202020204" pitchFamily="34" charset="0"/>
              </a:rPr>
              <a:t>B</a:t>
            </a:r>
            <a:r>
              <a:rPr lang="es-MX" sz="2000" dirty="0">
                <a:effectLst/>
                <a:latin typeface="Arial" panose="020B0604020202020204" pitchFamily="34" charset="0"/>
                <a:ea typeface="Calibri" panose="020F0502020204030204" pitchFamily="34" charset="0"/>
                <a:cs typeface="Arial" panose="020B0604020202020204" pitchFamily="34" charset="0"/>
              </a:rPr>
              <a:t>rinda aprendizajes y experiencias para reconocer, aceptar y cuidar el cuerpo; explorar y vivenciar las capacidades, habilidades y destrezas; proponer y solucionar problemas motores; emplear el potencial creativo y el pensamiento estratégico; asumir valores y actitudes asertivas; promover el juego limpio; establecer ambientes de convivencia sanos y pacíficos; y adquirir estilos de vida activos y saludables. Su finalidad en el contexto escolar es la edificación de la competencia motriz por medio del desarrollo de la motricidad, la integración de la corporeidad, y la creatividad en la acción motriz.</a:t>
            </a:r>
          </a:p>
          <a:p>
            <a:endParaRPr lang="es-MX" dirty="0"/>
          </a:p>
        </p:txBody>
      </p:sp>
      <p:pic>
        <p:nvPicPr>
          <p:cNvPr id="1026" name="Picture 2" descr="BASES TEÓRICAS DE LA EDUCACIÓN FÍSICA - MOVE">
            <a:extLst>
              <a:ext uri="{FF2B5EF4-FFF2-40B4-BE49-F238E27FC236}">
                <a16:creationId xmlns:a16="http://schemas.microsoft.com/office/drawing/2014/main" id="{F0EC6ECF-D306-4E5A-8911-1C3352050863}"/>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4054" b="95946" l="5000" r="95588">
                        <a14:foregroundMark x1="5588" y1="30405" x2="15882" y2="46622"/>
                        <a14:foregroundMark x1="15882" y1="46622" x2="5882" y2="37162"/>
                        <a14:foregroundMark x1="5882" y1="37162" x2="5294" y2="33784"/>
                        <a14:foregroundMark x1="5588" y1="34459" x2="6471" y2="35135"/>
                        <a14:foregroundMark x1="16765" y1="59459" x2="25588" y2="50000"/>
                        <a14:foregroundMark x1="16176" y1="95946" x2="21765" y2="74324"/>
                        <a14:foregroundMark x1="17353" y1="94595" x2="19706" y2="94595"/>
                        <a14:foregroundMark x1="16765" y1="94595" x2="15588" y2="94595"/>
                        <a14:foregroundMark x1="30588" y1="72297" x2="39118" y2="71622"/>
                        <a14:foregroundMark x1="26471" y1="37162" x2="27059" y2="18919"/>
                        <a14:foregroundMark x1="18529" y1="11486" x2="26765" y2="11486"/>
                        <a14:foregroundMark x1="22647" y1="7432" x2="22353" y2="7432"/>
                        <a14:foregroundMark x1="21176" y1="8108" x2="25588" y2="8784"/>
                        <a14:foregroundMark x1="21176" y1="21622" x2="25294" y2="56757"/>
                        <a14:foregroundMark x1="49118" y1="86486" x2="49706" y2="27703"/>
                        <a14:foregroundMark x1="49706" y1="27703" x2="54412" y2="93919"/>
                        <a14:foregroundMark x1="55294" y1="40541" x2="57647" y2="53378"/>
                        <a14:foregroundMark x1="53235" y1="35811" x2="58824" y2="45946"/>
                        <a14:foregroundMark x1="44706" y1="60135" x2="47059" y2="40541"/>
                        <a14:foregroundMark x1="44706" y1="63514" x2="45000" y2="62838"/>
                        <a14:foregroundMark x1="50882" y1="18243" x2="50294" y2="11486"/>
                        <a14:foregroundMark x1="47059" y1="16216" x2="47647" y2="40541"/>
                        <a14:foregroundMark x1="53235" y1="28378" x2="51471" y2="9459"/>
                        <a14:foregroundMark x1="90000" y1="34459" x2="72941" y2="76351"/>
                        <a14:foregroundMark x1="72941" y1="76351" x2="68235" y2="80405"/>
                        <a14:foregroundMark x1="66765" y1="90541" x2="68529" y2="85811"/>
                        <a14:foregroundMark x1="83235" y1="87838" x2="85000" y2="94595"/>
                        <a14:foregroundMark x1="82059" y1="84459" x2="80294" y2="55405"/>
                        <a14:foregroundMark x1="80882" y1="39865" x2="80000" y2="23649"/>
                        <a14:foregroundMark x1="89118" y1="40541" x2="95882" y2="68243"/>
                        <a14:foregroundMark x1="95882" y1="68243" x2="91176" y2="36486"/>
                        <a14:foregroundMark x1="46471" y1="4054" x2="53529" y2="5405"/>
                        <a14:foregroundMark x1="5882" y1="42568" x2="17353" y2="56757"/>
                        <a14:foregroundMark x1="81176" y1="19595" x2="77353" y2="29054"/>
                        <a14:foregroundMark x1="86765" y1="94595" x2="84706" y2="91216"/>
                      </a14:backgroundRemoval>
                    </a14:imgEffect>
                  </a14:imgLayer>
                </a14:imgProps>
              </a:ext>
              <a:ext uri="{28A0092B-C50C-407E-A947-70E740481C1C}">
                <a14:useLocalDpi xmlns:a14="http://schemas.microsoft.com/office/drawing/2010/main" val="0"/>
              </a:ext>
            </a:extLst>
          </a:blip>
          <a:srcRect/>
          <a:stretch>
            <a:fillRect/>
          </a:stretch>
        </p:blipFill>
        <p:spPr bwMode="auto">
          <a:xfrm>
            <a:off x="6366548" y="4202521"/>
            <a:ext cx="4542476" cy="1977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14506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9696425-FAC7-4C11-BEA3-D9B81A7A40B8}"/>
              </a:ext>
            </a:extLst>
          </p:cNvPr>
          <p:cNvSpPr>
            <a:spLocks noGrp="1"/>
          </p:cNvSpPr>
          <p:nvPr>
            <p:ph type="title"/>
          </p:nvPr>
        </p:nvSpPr>
        <p:spPr>
          <a:xfrm>
            <a:off x="2231136" y="397565"/>
            <a:ext cx="7729728" cy="1431235"/>
          </a:xfrm>
          <a:ln w="38100">
            <a:solidFill>
              <a:schemeClr val="accent1">
                <a:lumMod val="75000"/>
              </a:schemeClr>
            </a:solidFill>
          </a:ln>
        </p:spPr>
        <p:txBody>
          <a:bodyPr>
            <a:normAutofit fontScale="90000"/>
          </a:bodyPr>
          <a:lstStyle/>
          <a:p>
            <a:r>
              <a:rPr lang="es-MX" b="1" dirty="0">
                <a:effectLst/>
                <a:latin typeface="Arial Black" panose="020B0A04020102020204" pitchFamily="34" charset="0"/>
                <a:ea typeface="Calibri" panose="020F0502020204030204" pitchFamily="34" charset="0"/>
                <a:cs typeface="Times New Roman" panose="02020603050405020304" pitchFamily="18" charset="0"/>
              </a:rPr>
              <a:t>Propósitos para la educación preescolar </a:t>
            </a:r>
            <a:br>
              <a:rPr lang="es-MX" dirty="0">
                <a:effectLst/>
                <a:latin typeface="Arial Black" panose="020B0A04020102020204" pitchFamily="34" charset="0"/>
                <a:ea typeface="Calibri" panose="020F0502020204030204" pitchFamily="34" charset="0"/>
                <a:cs typeface="Times New Roman" panose="02020603050405020304" pitchFamily="18" charset="0"/>
              </a:rPr>
            </a:br>
            <a:endParaRPr lang="es-MX" sz="4000" dirty="0">
              <a:latin typeface="Arial Black" panose="020B0A04020102020204" pitchFamily="34" charset="0"/>
            </a:endParaRPr>
          </a:p>
        </p:txBody>
      </p:sp>
      <p:sp>
        <p:nvSpPr>
          <p:cNvPr id="3" name="Marcador de contenido 2">
            <a:extLst>
              <a:ext uri="{FF2B5EF4-FFF2-40B4-BE49-F238E27FC236}">
                <a16:creationId xmlns:a16="http://schemas.microsoft.com/office/drawing/2014/main" id="{02390B0B-D3A0-43D7-ACC1-1A404B444BDD}"/>
              </a:ext>
            </a:extLst>
          </p:cNvPr>
          <p:cNvSpPr>
            <a:spLocks noGrp="1"/>
          </p:cNvSpPr>
          <p:nvPr>
            <p:ph idx="1"/>
          </p:nvPr>
        </p:nvSpPr>
        <p:spPr>
          <a:xfrm>
            <a:off x="2231136" y="2067340"/>
            <a:ext cx="7729728" cy="3672688"/>
          </a:xfrm>
          <a:solidFill>
            <a:schemeClr val="accent1">
              <a:lumMod val="40000"/>
              <a:lumOff val="60000"/>
            </a:schemeClr>
          </a:solidFill>
        </p:spPr>
        <p:txBody>
          <a:bodyPr>
            <a:normAutofit fontScale="92500" lnSpcReduction="20000"/>
          </a:bodyPr>
          <a:lstStyle/>
          <a:p>
            <a:pPr marL="342900" lvl="0" indent="-342900">
              <a:lnSpc>
                <a:spcPct val="107000"/>
              </a:lnSpc>
              <a:buFont typeface="+mj-lt"/>
              <a:buAutoNum type="arabicPeriod"/>
            </a:pPr>
            <a:r>
              <a:rPr lang="es-MX" sz="1800" dirty="0">
                <a:effectLst/>
                <a:latin typeface="Arial "/>
                <a:ea typeface="Calibri" panose="020F0502020204030204" pitchFamily="34" charset="0"/>
                <a:cs typeface="Times New Roman" panose="02020603050405020304" pitchFamily="18" charset="0"/>
              </a:rPr>
              <a:t>Identificar y ejecutar movimientos de locomoción, manipulación y estabilidad en diversas situaciones, juegos y actividades para favorecer su confianza.</a:t>
            </a:r>
          </a:p>
          <a:p>
            <a:pPr marL="342900" lvl="0" indent="-342900">
              <a:lnSpc>
                <a:spcPct val="107000"/>
              </a:lnSpc>
              <a:buFont typeface="+mj-lt"/>
              <a:buAutoNum type="arabicPeriod"/>
            </a:pPr>
            <a:r>
              <a:rPr lang="es-MX" sz="1800" dirty="0">
                <a:effectLst/>
                <a:latin typeface="Arial "/>
                <a:ea typeface="Calibri" panose="020F0502020204030204" pitchFamily="34" charset="0"/>
                <a:cs typeface="Times New Roman" panose="02020603050405020304" pitchFamily="18" charset="0"/>
              </a:rPr>
              <a:t>Explorar y reconocer sus posibilidades motrices, de expresión y relación con los otros para fortalecer el conocimiento de sí. </a:t>
            </a:r>
          </a:p>
          <a:p>
            <a:pPr marL="342900" lvl="0" indent="-342900">
              <a:lnSpc>
                <a:spcPct val="107000"/>
              </a:lnSpc>
              <a:buFont typeface="+mj-lt"/>
              <a:buAutoNum type="arabicPeriod"/>
            </a:pPr>
            <a:r>
              <a:rPr lang="es-MX" sz="1800" dirty="0">
                <a:effectLst/>
                <a:latin typeface="Arial "/>
                <a:ea typeface="Calibri" panose="020F0502020204030204" pitchFamily="34" charset="0"/>
                <a:cs typeface="Times New Roman" panose="02020603050405020304" pitchFamily="18" charset="0"/>
              </a:rPr>
              <a:t>Ordenar y distinguir diferentes respuestas motrices ante retos y situaciones, individuales y colectivas, que implican imaginación y creatividad. </a:t>
            </a:r>
          </a:p>
          <a:p>
            <a:pPr marL="342900" lvl="0" indent="-342900">
              <a:lnSpc>
                <a:spcPct val="107000"/>
              </a:lnSpc>
              <a:buFont typeface="+mj-lt"/>
              <a:buAutoNum type="arabicPeriod"/>
            </a:pPr>
            <a:r>
              <a:rPr lang="es-MX" sz="1800" dirty="0">
                <a:effectLst/>
                <a:latin typeface="Arial "/>
                <a:ea typeface="Calibri" panose="020F0502020204030204" pitchFamily="34" charset="0"/>
                <a:cs typeface="Times New Roman" panose="02020603050405020304" pitchFamily="18" charset="0"/>
              </a:rPr>
              <a:t>Realizar actividad física para favorecer estilos de vida activos y saludables. </a:t>
            </a:r>
          </a:p>
          <a:p>
            <a:pPr marL="342900" lvl="0" indent="-342900">
              <a:lnSpc>
                <a:spcPct val="107000"/>
              </a:lnSpc>
              <a:spcAft>
                <a:spcPts val="800"/>
              </a:spcAft>
              <a:buFont typeface="+mj-lt"/>
              <a:buAutoNum type="arabicPeriod"/>
            </a:pPr>
            <a:r>
              <a:rPr lang="es-MX" sz="1800" dirty="0">
                <a:effectLst/>
                <a:latin typeface="Arial "/>
                <a:ea typeface="Calibri" panose="020F0502020204030204" pitchFamily="34" charset="0"/>
                <a:cs typeface="Times New Roman" panose="02020603050405020304" pitchFamily="18" charset="0"/>
              </a:rPr>
              <a:t>Desarrollar actitudes que les permitan una mejor convivencia y la toma de acuerdos en el juego, la escuela y su vida diaria.</a:t>
            </a:r>
          </a:p>
          <a:p>
            <a:endParaRPr lang="es-MX" dirty="0"/>
          </a:p>
        </p:txBody>
      </p:sp>
      <p:pic>
        <p:nvPicPr>
          <p:cNvPr id="2050" name="Picture 2" descr="Educación física">
            <a:extLst>
              <a:ext uri="{FF2B5EF4-FFF2-40B4-BE49-F238E27FC236}">
                <a16:creationId xmlns:a16="http://schemas.microsoft.com/office/drawing/2014/main" id="{A7464AF0-4097-4DBA-A819-6E17132237E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2270" r="949"/>
          <a:stretch/>
        </p:blipFill>
        <p:spPr bwMode="auto">
          <a:xfrm>
            <a:off x="1" y="5740028"/>
            <a:ext cx="4951828" cy="1117972"/>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Educación física">
            <a:extLst>
              <a:ext uri="{FF2B5EF4-FFF2-40B4-BE49-F238E27FC236}">
                <a16:creationId xmlns:a16="http://schemas.microsoft.com/office/drawing/2014/main" id="{8681711C-64BA-45C0-828E-796EBC292CB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2270" r="949"/>
          <a:stretch/>
        </p:blipFill>
        <p:spPr bwMode="auto">
          <a:xfrm>
            <a:off x="4951829" y="5740028"/>
            <a:ext cx="4951828" cy="1117972"/>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Educación física">
            <a:extLst>
              <a:ext uri="{FF2B5EF4-FFF2-40B4-BE49-F238E27FC236}">
                <a16:creationId xmlns:a16="http://schemas.microsoft.com/office/drawing/2014/main" id="{41A463CB-8BF5-4400-9297-4EAA34CCBC7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2270" r="48458"/>
          <a:stretch/>
        </p:blipFill>
        <p:spPr bwMode="auto">
          <a:xfrm>
            <a:off x="9615268" y="5740028"/>
            <a:ext cx="2576731" cy="11179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0454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DC8B67C-A816-41CE-B638-B896BB396A78}"/>
              </a:ext>
            </a:extLst>
          </p:cNvPr>
          <p:cNvSpPr>
            <a:spLocks noGrp="1"/>
          </p:cNvSpPr>
          <p:nvPr>
            <p:ph type="title"/>
          </p:nvPr>
        </p:nvSpPr>
        <p:spPr>
          <a:xfrm>
            <a:off x="0" y="0"/>
            <a:ext cx="12192000" cy="834887"/>
          </a:xfrm>
          <a:ln w="38100">
            <a:solidFill>
              <a:srgbClr val="FFC000"/>
            </a:solidFill>
          </a:ln>
        </p:spPr>
        <p:txBody>
          <a:bodyPr>
            <a:noAutofit/>
          </a:bodyPr>
          <a:lstStyle/>
          <a:p>
            <a:br>
              <a:rPr lang="es-MX" sz="2400" b="1" dirty="0">
                <a:effectLst/>
                <a:latin typeface="Arial "/>
                <a:ea typeface="Calibri" panose="020F0502020204030204" pitchFamily="34" charset="0"/>
                <a:cs typeface="Times New Roman" panose="02020603050405020304" pitchFamily="18" charset="0"/>
              </a:rPr>
            </a:br>
            <a:r>
              <a:rPr lang="es-MX" sz="2400" b="1" dirty="0">
                <a:effectLst/>
                <a:latin typeface="Arial "/>
                <a:ea typeface="Calibri" panose="020F0502020204030204" pitchFamily="34" charset="0"/>
                <a:cs typeface="Times New Roman" panose="02020603050405020304" pitchFamily="18" charset="0"/>
              </a:rPr>
              <a:t>Enfoque pedagógico para preescolar</a:t>
            </a:r>
            <a:br>
              <a:rPr lang="es-MX" sz="2400" dirty="0">
                <a:effectLst/>
                <a:latin typeface="Arial "/>
                <a:ea typeface="Calibri" panose="020F0502020204030204" pitchFamily="34" charset="0"/>
                <a:cs typeface="Times New Roman" panose="02020603050405020304" pitchFamily="18" charset="0"/>
              </a:rPr>
            </a:br>
            <a:endParaRPr lang="es-MX" sz="2400" dirty="0">
              <a:latin typeface="Arial "/>
            </a:endParaRPr>
          </a:p>
        </p:txBody>
      </p:sp>
      <p:sp>
        <p:nvSpPr>
          <p:cNvPr id="3" name="Marcador de contenido 2">
            <a:extLst>
              <a:ext uri="{FF2B5EF4-FFF2-40B4-BE49-F238E27FC236}">
                <a16:creationId xmlns:a16="http://schemas.microsoft.com/office/drawing/2014/main" id="{B6609D13-D5E7-4C03-9929-6EE3E9203DC7}"/>
              </a:ext>
            </a:extLst>
          </p:cNvPr>
          <p:cNvSpPr>
            <a:spLocks noGrp="1"/>
          </p:cNvSpPr>
          <p:nvPr>
            <p:ph idx="1"/>
          </p:nvPr>
        </p:nvSpPr>
        <p:spPr>
          <a:xfrm>
            <a:off x="278295" y="1099930"/>
            <a:ext cx="11714921" cy="5314122"/>
          </a:xfrm>
          <a:solidFill>
            <a:schemeClr val="accent6">
              <a:lumMod val="40000"/>
              <a:lumOff val="60000"/>
            </a:schemeClr>
          </a:solidFill>
        </p:spPr>
        <p:txBody>
          <a:bodyPr>
            <a:normAutofit lnSpcReduction="10000"/>
          </a:bodyPr>
          <a:lstStyle/>
          <a:p>
            <a:pPr>
              <a:lnSpc>
                <a:spcPct val="107000"/>
              </a:lnSpc>
              <a:spcAft>
                <a:spcPts val="800"/>
              </a:spcAft>
            </a:pPr>
            <a:r>
              <a:rPr lang="es-MX" sz="1800" dirty="0">
                <a:effectLst/>
                <a:latin typeface="Arial "/>
                <a:ea typeface="Calibri" panose="020F0502020204030204" pitchFamily="34" charset="0"/>
                <a:cs typeface="Times New Roman" panose="02020603050405020304" pitchFamily="18" charset="0"/>
              </a:rPr>
              <a:t>Se centra en las capacidades del </a:t>
            </a:r>
            <a:r>
              <a:rPr lang="es-MX" sz="1800" i="1" dirty="0">
                <a:effectLst/>
                <a:latin typeface="Arial "/>
                <a:ea typeface="Calibri" panose="020F0502020204030204" pitchFamily="34" charset="0"/>
                <a:cs typeface="Times New Roman" panose="02020603050405020304" pitchFamily="18" charset="0"/>
              </a:rPr>
              <a:t>desarrollo físico </a:t>
            </a:r>
            <a:r>
              <a:rPr lang="es-MX" sz="1800" dirty="0">
                <a:effectLst/>
                <a:latin typeface="Arial "/>
                <a:ea typeface="Calibri" panose="020F0502020204030204" pitchFamily="34" charset="0"/>
                <a:cs typeface="Times New Roman" panose="02020603050405020304" pitchFamily="18" charset="0"/>
              </a:rPr>
              <a:t>de los niños: locomoción, coordinación, equilibrio y manipulación, además en la consolidación de la conciencia corporal. Pretendiendo mejor el control y conocimiento de sus habilidades y posibilidades de movimiento.</a:t>
            </a:r>
          </a:p>
          <a:p>
            <a:pPr marL="0" indent="0">
              <a:lnSpc>
                <a:spcPct val="107000"/>
              </a:lnSpc>
              <a:spcAft>
                <a:spcPts val="800"/>
              </a:spcAft>
              <a:buNone/>
            </a:pPr>
            <a:r>
              <a:rPr lang="es-MX" sz="1800" dirty="0">
                <a:effectLst/>
                <a:latin typeface="Arial "/>
                <a:ea typeface="Calibri" panose="020F0502020204030204" pitchFamily="34" charset="0"/>
                <a:cs typeface="Times New Roman" panose="02020603050405020304" pitchFamily="18" charset="0"/>
              </a:rPr>
              <a:t>Las situaciones en la escuela deben ser oportunidades que permitan a los niños: </a:t>
            </a:r>
          </a:p>
          <a:p>
            <a:pPr marL="0" indent="0">
              <a:lnSpc>
                <a:spcPct val="107000"/>
              </a:lnSpc>
              <a:spcAft>
                <a:spcPts val="800"/>
              </a:spcAft>
              <a:buNone/>
            </a:pPr>
            <a:r>
              <a:rPr lang="es-MX" sz="1800" dirty="0">
                <a:effectLst/>
                <a:latin typeface="Arial "/>
                <a:ea typeface="Calibri" panose="020F0502020204030204" pitchFamily="34" charset="0"/>
                <a:cs typeface="Times New Roman" panose="02020603050405020304" pitchFamily="18" charset="0"/>
              </a:rPr>
              <a:t>• Tener experiencias dinámicas y lúdicas en las que puedan correr, saltar, brincar, rodar, girar, reptar, trepar, marchar. </a:t>
            </a:r>
          </a:p>
          <a:p>
            <a:pPr marL="0" indent="0">
              <a:lnSpc>
                <a:spcPct val="107000"/>
              </a:lnSpc>
              <a:spcAft>
                <a:spcPts val="800"/>
              </a:spcAft>
              <a:buNone/>
            </a:pPr>
            <a:r>
              <a:rPr lang="es-MX" sz="1800" dirty="0">
                <a:effectLst/>
                <a:latin typeface="Arial "/>
                <a:ea typeface="Calibri" panose="020F0502020204030204" pitchFamily="34" charset="0"/>
                <a:cs typeface="Times New Roman" panose="02020603050405020304" pitchFamily="18" charset="0"/>
              </a:rPr>
              <a:t>• Participar en juegos y actividades que impliquen acciones combinadas y niveles complejos de coordinación, como saltar con un pie, caminar sobre líneas rectas, pedalear un triciclo, brincar obstáculos, brincar y atrapar, entre otras. </a:t>
            </a:r>
          </a:p>
          <a:p>
            <a:pPr marL="0" indent="0">
              <a:lnSpc>
                <a:spcPct val="107000"/>
              </a:lnSpc>
              <a:spcAft>
                <a:spcPts val="800"/>
              </a:spcAft>
              <a:buNone/>
            </a:pPr>
            <a:r>
              <a:rPr lang="es-MX" sz="1800" dirty="0">
                <a:effectLst/>
                <a:latin typeface="Arial "/>
                <a:ea typeface="Calibri" panose="020F0502020204030204" pitchFamily="34" charset="0"/>
                <a:cs typeface="Times New Roman" panose="02020603050405020304" pitchFamily="18" charset="0"/>
              </a:rPr>
              <a:t>• Manipular objetos de diversas formas (regulares e irregulares) en actividades como armar rompecabezas, construir juguetes y estructuras; lanzar y atrapar objetos de manera segura, empujar, jalar y patear objetos de diferente peso y tamaño; usar instrumentos y herramientas (como pinceles, pinturas, etc.), mejorando el control y precisión. </a:t>
            </a:r>
          </a:p>
          <a:p>
            <a:pPr marL="0" indent="0">
              <a:lnSpc>
                <a:spcPct val="107000"/>
              </a:lnSpc>
              <a:spcAft>
                <a:spcPts val="800"/>
              </a:spcAft>
              <a:buNone/>
            </a:pPr>
            <a:r>
              <a:rPr lang="es-MX" sz="1800" dirty="0">
                <a:effectLst/>
                <a:latin typeface="Arial "/>
                <a:ea typeface="Calibri" panose="020F0502020204030204" pitchFamily="34" charset="0"/>
                <a:cs typeface="Times New Roman" panose="02020603050405020304" pitchFamily="18" charset="0"/>
              </a:rPr>
              <a:t>• Identificar las sensaciones que experimentan después de una actividad física.</a:t>
            </a:r>
          </a:p>
          <a:p>
            <a:endParaRPr lang="es-MX" dirty="0"/>
          </a:p>
        </p:txBody>
      </p:sp>
    </p:spTree>
    <p:extLst>
      <p:ext uri="{BB962C8B-B14F-4D97-AF65-F5344CB8AC3E}">
        <p14:creationId xmlns:p14="http://schemas.microsoft.com/office/powerpoint/2010/main" val="1859655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8D63402-B635-42B1-B6C7-79371A2838DF}"/>
              </a:ext>
            </a:extLst>
          </p:cNvPr>
          <p:cNvSpPr>
            <a:spLocks noGrp="1"/>
          </p:cNvSpPr>
          <p:nvPr>
            <p:ph type="title"/>
          </p:nvPr>
        </p:nvSpPr>
        <p:spPr>
          <a:xfrm>
            <a:off x="5156459" y="134716"/>
            <a:ext cx="5925310" cy="470196"/>
          </a:xfrm>
        </p:spPr>
        <p:txBody>
          <a:bodyPr>
            <a:normAutofit fontScale="90000"/>
          </a:bodyPr>
          <a:lstStyle/>
          <a:p>
            <a:r>
              <a:rPr lang="es-MX" sz="2400" dirty="0"/>
              <a:t>Intervención docente</a:t>
            </a:r>
          </a:p>
        </p:txBody>
      </p:sp>
      <p:pic>
        <p:nvPicPr>
          <p:cNvPr id="3074" name="Picture 2" descr="ᐈ Profesores animados imágenes de stock, dibujos dibujos animados de  maestro | descargar en Depositphotos®">
            <a:extLst>
              <a:ext uri="{FF2B5EF4-FFF2-40B4-BE49-F238E27FC236}">
                <a16:creationId xmlns:a16="http://schemas.microsoft.com/office/drawing/2014/main" id="{88451A94-B5F3-4843-B28B-DD53B5377D6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8593" r="21933"/>
          <a:stretch/>
        </p:blipFill>
        <p:spPr bwMode="auto">
          <a:xfrm>
            <a:off x="20" y="10"/>
            <a:ext cx="4657325" cy="6857990"/>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contenido 2">
            <a:extLst>
              <a:ext uri="{FF2B5EF4-FFF2-40B4-BE49-F238E27FC236}">
                <a16:creationId xmlns:a16="http://schemas.microsoft.com/office/drawing/2014/main" id="{B6F00CAE-3A2A-44EC-81B6-0BF3A5649264}"/>
              </a:ext>
            </a:extLst>
          </p:cNvPr>
          <p:cNvSpPr>
            <a:spLocks noGrp="1"/>
          </p:cNvSpPr>
          <p:nvPr>
            <p:ph idx="1"/>
          </p:nvPr>
        </p:nvSpPr>
        <p:spPr>
          <a:xfrm>
            <a:off x="4867421" y="759655"/>
            <a:ext cx="6991643" cy="5669280"/>
          </a:xfrm>
        </p:spPr>
        <p:txBody>
          <a:bodyPr>
            <a:normAutofit/>
          </a:bodyPr>
          <a:lstStyle/>
          <a:p>
            <a:pPr marL="0" indent="0">
              <a:lnSpc>
                <a:spcPct val="90000"/>
              </a:lnSpc>
              <a:buNone/>
            </a:pPr>
            <a:r>
              <a:rPr lang="es-MX" sz="1600" dirty="0">
                <a:latin typeface="Arial "/>
              </a:rPr>
              <a:t>• Reconocer que los niños han desarrollado capacidades motoras en su vida cotidiana ,el docente debe buscar actividades con intencionalidad educativa para propiciar su fortalecimiento, teniendo en cuenta sus características personales, ritmos de desarrollo y condiciones en que se desenvuelven en el ambiente familiar. </a:t>
            </a:r>
          </a:p>
          <a:p>
            <a:pPr marL="0" indent="0">
              <a:lnSpc>
                <a:spcPct val="90000"/>
              </a:lnSpc>
              <a:buNone/>
            </a:pPr>
            <a:r>
              <a:rPr lang="es-MX" sz="1600" dirty="0">
                <a:latin typeface="Arial "/>
              </a:rPr>
              <a:t>• Considerar que los niños con discapacidad deben ser incluidos en las actividades de juego y movimiento y recibir apoyo para que participen en ellas a partir de sus propias posibilidades; tener en cuenta que algunos necesitan atención particular. Alentarlos a superar inhibiciones o temores, así como propiciar que se sientan cada vez más capaces, seguros y que se den cuenta de sus logros, son actitudes positivas que la educadora debe asumir hacia ellos y fomentar en todos los compañeros del grupo.. </a:t>
            </a:r>
          </a:p>
          <a:p>
            <a:pPr marL="0" indent="0">
              <a:lnSpc>
                <a:spcPct val="90000"/>
              </a:lnSpc>
              <a:buNone/>
            </a:pPr>
            <a:r>
              <a:rPr lang="es-MX" sz="1600" dirty="0">
                <a:latin typeface="Arial "/>
              </a:rPr>
              <a:t>• Proponer actividades de movimiento y juego para todos sus alumnos y atender las condiciones particulares de cada niña y niño; evitar estereotipos asociados al género masculino o femenino. </a:t>
            </a:r>
          </a:p>
          <a:p>
            <a:pPr marL="0" indent="0">
              <a:lnSpc>
                <a:spcPct val="90000"/>
              </a:lnSpc>
              <a:buNone/>
            </a:pPr>
            <a:r>
              <a:rPr lang="es-MX" sz="1600" dirty="0">
                <a:latin typeface="Arial "/>
              </a:rPr>
              <a:t>• Prever actividades físicas durante la jornada diaria. Nos solo que estén sentados, activarlos.</a:t>
            </a:r>
          </a:p>
          <a:p>
            <a:pPr marL="0" indent="0">
              <a:lnSpc>
                <a:spcPct val="90000"/>
              </a:lnSpc>
              <a:buNone/>
            </a:pPr>
            <a:r>
              <a:rPr lang="es-MX" sz="1600" dirty="0">
                <a:latin typeface="Arial "/>
              </a:rPr>
              <a:t>• Considerar momentos de relajación posteriores a las actividades físicas para que los niños se recuperen e incorporen a otras actividades. </a:t>
            </a:r>
          </a:p>
          <a:p>
            <a:pPr marL="0" indent="0">
              <a:lnSpc>
                <a:spcPct val="90000"/>
              </a:lnSpc>
              <a:buNone/>
            </a:pPr>
            <a:r>
              <a:rPr lang="es-MX" sz="1600" dirty="0">
                <a:latin typeface="Arial "/>
              </a:rPr>
              <a:t>• Dar a los niños tiempo para persistir y aprender de sus intentos en experiencias variadas que les permitan poner en juego sus acciones y movimientos, de tal manera que refinen sus destrezas.</a:t>
            </a:r>
          </a:p>
        </p:txBody>
      </p:sp>
    </p:spTree>
    <p:extLst>
      <p:ext uri="{BB962C8B-B14F-4D97-AF65-F5344CB8AC3E}">
        <p14:creationId xmlns:p14="http://schemas.microsoft.com/office/powerpoint/2010/main" val="3912399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865444C-0B1E-43D1-BF1A-8427DCCE1368}"/>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4F423380-7742-4DB9-BA2F-B9AB81BB8DBE}"/>
              </a:ext>
            </a:extLst>
          </p:cNvPr>
          <p:cNvSpPr>
            <a:spLocks noGrp="1"/>
          </p:cNvSpPr>
          <p:nvPr>
            <p:ph idx="1"/>
          </p:nvPr>
        </p:nvSpPr>
        <p:spPr/>
        <p:txBody>
          <a:bodyPr/>
          <a:lstStyle/>
          <a:p>
            <a:endParaRPr lang="es-MX"/>
          </a:p>
        </p:txBody>
      </p:sp>
    </p:spTree>
    <p:extLst>
      <p:ext uri="{BB962C8B-B14F-4D97-AF65-F5344CB8AC3E}">
        <p14:creationId xmlns:p14="http://schemas.microsoft.com/office/powerpoint/2010/main" val="780876869"/>
      </p:ext>
    </p:extLst>
  </p:cSld>
  <p:clrMapOvr>
    <a:masterClrMapping/>
  </p:clrMapOvr>
</p:sld>
</file>

<file path=ppt/theme/theme1.xml><?xml version="1.0" encoding="utf-8"?>
<a:theme xmlns:a="http://schemas.openxmlformats.org/drawingml/2006/main" name="Paquete">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otalTime>1</TotalTime>
  <Words>715</Words>
  <Application>Microsoft Office PowerPoint</Application>
  <PresentationFormat>Panorámica</PresentationFormat>
  <Paragraphs>26</Paragraphs>
  <Slides>6</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6</vt:i4>
      </vt:variant>
    </vt:vector>
  </HeadingPairs>
  <TitlesOfParts>
    <vt:vector size="11" baseType="lpstr">
      <vt:lpstr>Arial</vt:lpstr>
      <vt:lpstr>Arial </vt:lpstr>
      <vt:lpstr>Arial Black</vt:lpstr>
      <vt:lpstr>Gill Sans MT</vt:lpstr>
      <vt:lpstr>Paquete</vt:lpstr>
      <vt:lpstr>EDUCACIÓN FÍSICA EN Preescolar</vt:lpstr>
      <vt:lpstr> Educación física en la educación básica </vt:lpstr>
      <vt:lpstr>Propósitos para la educación preescolar  </vt:lpstr>
      <vt:lpstr> Enfoque pedagógico para preescolar </vt:lpstr>
      <vt:lpstr>Intervención docente</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EDUCACIÓN FÍSICA EN Preescolar</dc:title>
  <dc:creator>Daiva Treviño</dc:creator>
  <cp:lastModifiedBy>Daiva Treviño</cp:lastModifiedBy>
  <cp:revision>1</cp:revision>
  <dcterms:created xsi:type="dcterms:W3CDTF">2020-10-16T20:19:43Z</dcterms:created>
  <dcterms:modified xsi:type="dcterms:W3CDTF">2020-10-16T20:20:47Z</dcterms:modified>
</cp:coreProperties>
</file>