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5143500" type="screen16x9"/>
  <p:notesSz cx="6858000" cy="9144000"/>
  <p:embeddedFontLst>
    <p:embeddedFont>
      <p:font typeface="Roboto" panose="020B0604020202020204" charset="0"/>
      <p:regular r:id="rId20"/>
      <p:bold r:id="rId21"/>
      <p:italic r:id="rId22"/>
      <p:boldItalic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756" y="7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a3b87650b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a3b87650b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a3b87650b2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 name="Google Shape;163;ga3b87650b2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a3b87650b2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a3b87650b2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a3b87650b2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a3b87650b2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a3b87650b2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a3b87650b2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a3b87650b2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a3b87650b2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a3b87650b2_1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a3b87650b2_1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a3b87650b2_1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a3b87650b2_1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a399fbb44c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a399fbb44c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a399fbb44c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a399fbb44c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a399fbb44c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6" name="Google Shape;126;ga399fbb44c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a399fbb44c_4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a399fbb44c_4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a399fbb44c_4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a399fbb44c_4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a38ff7abe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a38ff7abe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a38ff7abe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a38ff7abe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a3b87650b2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a3b87650b2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6" name="Google Shape;76;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1600"/>
              </a:spcBef>
              <a:spcAft>
                <a:spcPts val="0"/>
              </a:spcAft>
              <a:buClr>
                <a:schemeClr val="lt1"/>
              </a:buClr>
              <a:buSzPts val="1400"/>
              <a:buChar char="○"/>
              <a:defRPr>
                <a:solidFill>
                  <a:schemeClr val="lt1"/>
                </a:solidFill>
              </a:defRPr>
            </a:lvl2pPr>
            <a:lvl3pPr marL="1371600" lvl="2" indent="-317500" algn="ctr">
              <a:spcBef>
                <a:spcPts val="1600"/>
              </a:spcBef>
              <a:spcAft>
                <a:spcPts val="0"/>
              </a:spcAft>
              <a:buClr>
                <a:schemeClr val="lt1"/>
              </a:buClr>
              <a:buSzPts val="1400"/>
              <a:buChar char="■"/>
              <a:defRPr>
                <a:solidFill>
                  <a:schemeClr val="lt1"/>
                </a:solidFill>
              </a:defRPr>
            </a:lvl3pPr>
            <a:lvl4pPr marL="1828800" lvl="3" indent="-317500" algn="ctr">
              <a:spcBef>
                <a:spcPts val="1600"/>
              </a:spcBef>
              <a:spcAft>
                <a:spcPts val="0"/>
              </a:spcAft>
              <a:buClr>
                <a:schemeClr val="lt1"/>
              </a:buClr>
              <a:buSzPts val="1400"/>
              <a:buChar char="●"/>
              <a:defRPr>
                <a:solidFill>
                  <a:schemeClr val="lt1"/>
                </a:solidFill>
              </a:defRPr>
            </a:lvl4pPr>
            <a:lvl5pPr marL="2286000" lvl="4" indent="-317500" algn="ctr">
              <a:spcBef>
                <a:spcPts val="1600"/>
              </a:spcBef>
              <a:spcAft>
                <a:spcPts val="0"/>
              </a:spcAft>
              <a:buClr>
                <a:schemeClr val="lt1"/>
              </a:buClr>
              <a:buSzPts val="1400"/>
              <a:buChar char="○"/>
              <a:defRPr>
                <a:solidFill>
                  <a:schemeClr val="lt1"/>
                </a:solidFill>
              </a:defRPr>
            </a:lvl5pPr>
            <a:lvl6pPr marL="2743200" lvl="5" indent="-317500" algn="ctr">
              <a:spcBef>
                <a:spcPts val="1600"/>
              </a:spcBef>
              <a:spcAft>
                <a:spcPts val="0"/>
              </a:spcAft>
              <a:buClr>
                <a:schemeClr val="lt1"/>
              </a:buClr>
              <a:buSzPts val="1400"/>
              <a:buChar char="■"/>
              <a:defRPr>
                <a:solidFill>
                  <a:schemeClr val="lt1"/>
                </a:solidFill>
              </a:defRPr>
            </a:lvl6pPr>
            <a:lvl7pPr marL="3200400" lvl="6" indent="-317500" algn="ctr">
              <a:spcBef>
                <a:spcPts val="1600"/>
              </a:spcBef>
              <a:spcAft>
                <a:spcPts val="0"/>
              </a:spcAft>
              <a:buClr>
                <a:schemeClr val="lt1"/>
              </a:buClr>
              <a:buSzPts val="1400"/>
              <a:buChar char="●"/>
              <a:defRPr>
                <a:solidFill>
                  <a:schemeClr val="lt1"/>
                </a:solidFill>
              </a:defRPr>
            </a:lvl7pPr>
            <a:lvl8pPr marL="3657600" lvl="7" indent="-317500" algn="ctr">
              <a:spcBef>
                <a:spcPts val="1600"/>
              </a:spcBef>
              <a:spcAft>
                <a:spcPts val="0"/>
              </a:spcAft>
              <a:buClr>
                <a:schemeClr val="lt1"/>
              </a:buClr>
              <a:buSzPts val="1400"/>
              <a:buChar char="○"/>
              <a:defRPr>
                <a:solidFill>
                  <a:schemeClr val="lt1"/>
                </a:solidFill>
              </a:defRPr>
            </a:lvl8pPr>
            <a:lvl9pPr marL="4114800" lvl="8" indent="-317500" algn="ctr">
              <a:spcBef>
                <a:spcPts val="1600"/>
              </a:spcBef>
              <a:spcAft>
                <a:spcPts val="1600"/>
              </a:spcAft>
              <a:buClr>
                <a:schemeClr val="lt1"/>
              </a:buClr>
              <a:buSzPts val="1400"/>
              <a:buChar char="■"/>
              <a:defRPr>
                <a:solidFill>
                  <a:schemeClr val="lt1"/>
                </a:solidFill>
              </a:defRPr>
            </a:lvl9pPr>
          </a:lstStyle>
          <a:p>
            <a:endParaRPr/>
          </a:p>
        </p:txBody>
      </p:sp>
      <p:sp>
        <p:nvSpPr>
          <p:cNvPr id="78" name="Google Shape;78;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9"/>
        <p:cNvGrpSpPr/>
        <p:nvPr/>
      </p:nvGrpSpPr>
      <p:grpSpPr>
        <a:xfrm>
          <a:off x="0" y="0"/>
          <a:ext cx="0" cy="0"/>
          <a:chOff x="0" y="0"/>
          <a:chExt cx="0" cy="0"/>
        </a:xfrm>
      </p:grpSpPr>
      <p:sp>
        <p:nvSpPr>
          <p:cNvPr id="80" name="Google Shape;80;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4"/>
            <p:cNvSpPr/>
            <p:nvPr/>
          </p:nvSpPr>
          <p:spPr>
            <a:xfrm>
              <a:off x="7170274" y="3903669"/>
              <a:ext cx="989100" cy="987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5" name="Google Shape;35;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6" name="Google Shape;36;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37" name="Google Shape;37;p4"/>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0" name="Google Shape;40;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2" name="Google Shape;42;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45" name="Google Shape;45;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6"/>
        <p:cNvGrpSpPr/>
        <p:nvPr/>
      </p:nvGrpSpPr>
      <p:grpSpPr>
        <a:xfrm>
          <a:off x="0" y="0"/>
          <a:ext cx="0" cy="0"/>
          <a:chOff x="0" y="0"/>
          <a:chExt cx="0" cy="0"/>
        </a:xfrm>
      </p:grpSpPr>
      <p:sp>
        <p:nvSpPr>
          <p:cNvPr id="47" name="Google Shape;47;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8" name="Google Shape;48;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9" name="Google Shape;49;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 name="Google Shape;57;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8" name="Google Shape;58;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61" name="Google Shape;6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62" name="Google Shape;62;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63" name="Google Shape;63;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64" name="Google Shape;6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65" name="Google Shape;65;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6"/>
        <p:cNvGrpSpPr/>
        <p:nvPr/>
      </p:nvGrpSpPr>
      <p:grpSpPr>
        <a:xfrm>
          <a:off x="0" y="0"/>
          <a:ext cx="0" cy="0"/>
          <a:chOff x="0" y="0"/>
          <a:chExt cx="0" cy="0"/>
        </a:xfrm>
      </p:grpSpPr>
      <p:sp>
        <p:nvSpPr>
          <p:cNvPr id="67" name="Google Shape;67;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68" name="Google Shape;68;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s-419"/>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s-419"/>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s-419"/>
              <a:t>Innovación y trabajo docente </a:t>
            </a:r>
            <a:endParaRPr/>
          </a:p>
        </p:txBody>
      </p:sp>
      <p:sp>
        <p:nvSpPr>
          <p:cNvPr id="86" name="Google Shape;86;p13"/>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dirty="0"/>
              <a:t>Principios pedagógicos (planes de estudio vigentes</a:t>
            </a:r>
            <a:r>
              <a:rPr lang="es-419" dirty="0" smtClean="0"/>
              <a:t>)</a:t>
            </a:r>
          </a:p>
          <a:p>
            <a:pPr marL="0" lvl="0" indent="0" algn="l" rtl="0">
              <a:spcBef>
                <a:spcPts val="0"/>
              </a:spcBef>
              <a:spcAft>
                <a:spcPts val="0"/>
              </a:spcAft>
              <a:buNone/>
            </a:pPr>
            <a:r>
              <a:rPr lang="es-419" dirty="0" smtClean="0"/>
              <a:t>Maria Jose Palacios</a:t>
            </a:r>
          </a:p>
          <a:p>
            <a:pPr marL="0" lvl="0" indent="0" algn="l" rtl="0">
              <a:spcBef>
                <a:spcPts val="0"/>
              </a:spcBef>
              <a:spcAft>
                <a:spcPts val="0"/>
              </a:spcAft>
              <a:buNone/>
            </a:pPr>
            <a:r>
              <a:rPr lang="es-419" dirty="0" smtClean="0"/>
              <a:t>Paola </a:t>
            </a:r>
            <a:r>
              <a:rPr lang="es-419" dirty="0" err="1" smtClean="0"/>
              <a:t>Arisbeth</a:t>
            </a:r>
            <a:r>
              <a:rPr lang="es-419" dirty="0" smtClean="0"/>
              <a:t> Cisneros </a:t>
            </a:r>
          </a:p>
          <a:p>
            <a:pPr marL="0" lvl="0" indent="0" algn="l" rtl="0">
              <a:spcBef>
                <a:spcPts val="0"/>
              </a:spcBef>
              <a:spcAft>
                <a:spcPts val="0"/>
              </a:spcAft>
              <a:buNone/>
            </a:pPr>
            <a:r>
              <a:rPr lang="es-419" dirty="0" smtClean="0"/>
              <a:t>Argelia </a:t>
            </a:r>
            <a:r>
              <a:rPr lang="es-419" smtClean="0"/>
              <a:t>Azucena Castillo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2"/>
          <p:cNvSpPr txBox="1">
            <a:spLocks noGrp="1"/>
          </p:cNvSpPr>
          <p:nvPr>
            <p:ph type="body" idx="1"/>
          </p:nvPr>
        </p:nvSpPr>
        <p:spPr>
          <a:xfrm>
            <a:off x="111550" y="235500"/>
            <a:ext cx="8671200" cy="432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7. Propiciar el aprendizaje situado.</a:t>
            </a:r>
            <a:endParaRPr/>
          </a:p>
          <a:p>
            <a:pPr marL="0" lvl="0" indent="0" algn="l" rtl="0">
              <a:spcBef>
                <a:spcPts val="1600"/>
              </a:spcBef>
              <a:spcAft>
                <a:spcPts val="0"/>
              </a:spcAft>
              <a:buNone/>
            </a:pPr>
            <a:r>
              <a:rPr lang="es-419"/>
              <a:t>El profesor busca que el estudiante aprenda en circunstancias que lo acerquen a la realidad, estimulando variadas formas de aprendizaje que se originan en la vida cotidiana.</a:t>
            </a:r>
            <a:endParaRPr/>
          </a:p>
          <a:p>
            <a:pPr marL="0" lvl="0" indent="0" algn="l" rtl="0">
              <a:spcBef>
                <a:spcPts val="1600"/>
              </a:spcBef>
              <a:spcAft>
                <a:spcPts val="0"/>
              </a:spcAft>
              <a:buNone/>
            </a:pPr>
            <a:r>
              <a:rPr lang="es-419"/>
              <a:t>Esta flexibilidad, dan cabida a la diversidad de conocimientos, intereses y habilidades del estudiante.</a:t>
            </a:r>
            <a:endParaRPr/>
          </a:p>
          <a:p>
            <a:pPr marL="0" lvl="0" indent="0" algn="l" rtl="0">
              <a:spcBef>
                <a:spcPts val="1600"/>
              </a:spcBef>
              <a:spcAft>
                <a:spcPts val="0"/>
              </a:spcAft>
              <a:buNone/>
            </a:pPr>
            <a:r>
              <a:rPr lang="es-419"/>
              <a:t>El reto reside en hacer de la escuela un lugar social de conocimiento, donde el estudiante afronta circunstancias “auténticas”.</a:t>
            </a:r>
            <a:endParaRPr/>
          </a:p>
          <a:p>
            <a:pPr marL="0" lvl="0" indent="0" algn="l" rtl="0">
              <a:spcBef>
                <a:spcPts val="1600"/>
              </a:spcBef>
              <a:spcAft>
                <a:spcPts val="16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23"/>
          <p:cNvSpPr txBox="1">
            <a:spLocks noGrp="1"/>
          </p:cNvSpPr>
          <p:nvPr>
            <p:ph type="body" idx="1"/>
          </p:nvPr>
        </p:nvSpPr>
        <p:spPr>
          <a:xfrm>
            <a:off x="136325" y="223100"/>
            <a:ext cx="8696100" cy="4345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8. Entender la evaluación como un proceso relacionado con la planeación del aprendizaje.</a:t>
            </a:r>
            <a:endParaRPr/>
          </a:p>
          <a:p>
            <a:pPr marL="0" lvl="0" indent="0" algn="l" rtl="0">
              <a:spcBef>
                <a:spcPts val="1600"/>
              </a:spcBef>
              <a:spcAft>
                <a:spcPts val="0"/>
              </a:spcAft>
              <a:buNone/>
            </a:pPr>
            <a:r>
              <a:rPr lang="es-419"/>
              <a:t>Es un proceso que resulta de aplicar una diversidad de instrumentos y de los aspectos que se estima.</a:t>
            </a:r>
            <a:endParaRPr/>
          </a:p>
          <a:p>
            <a:pPr marL="0" lvl="0" indent="0" algn="l" rtl="0">
              <a:spcBef>
                <a:spcPts val="1600"/>
              </a:spcBef>
              <a:spcAft>
                <a:spcPts val="0"/>
              </a:spcAft>
              <a:buNone/>
            </a:pPr>
            <a:r>
              <a:rPr lang="es-419"/>
              <a:t>La evaluación del aprendizaje tiene en cuenta cuatro variables: las situaciones didácticas, las actividades del estudiante, los contenidos y la reflexión del docente sobre su práctica.</a:t>
            </a:r>
            <a:endParaRPr/>
          </a:p>
          <a:p>
            <a:pPr marL="0" lvl="0" indent="0" algn="l" rtl="0">
              <a:spcBef>
                <a:spcPts val="1600"/>
              </a:spcBef>
              <a:spcAft>
                <a:spcPts val="1600"/>
              </a:spcAft>
              <a:buNone/>
            </a:pPr>
            <a:r>
              <a:rPr lang="es-419"/>
              <a:t>La evaluación parte de la planeación, el profesor define los Aprendizajes esperados y la evaluación medirá si el estudiante los alcanza.</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4"/>
          <p:cNvSpPr txBox="1">
            <a:spLocks noGrp="1"/>
          </p:cNvSpPr>
          <p:nvPr>
            <p:ph type="body" idx="1"/>
          </p:nvPr>
        </p:nvSpPr>
        <p:spPr>
          <a:xfrm>
            <a:off x="311700" y="131025"/>
            <a:ext cx="8520600" cy="4437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9. Modelar el aprendizaje</a:t>
            </a:r>
            <a:endParaRPr/>
          </a:p>
          <a:p>
            <a:pPr marL="0" lvl="0" indent="0" algn="l" rtl="0">
              <a:spcBef>
                <a:spcPts val="1600"/>
              </a:spcBef>
              <a:spcAft>
                <a:spcPts val="0"/>
              </a:spcAft>
              <a:buNone/>
            </a:pPr>
            <a:r>
              <a:rPr lang="es-419"/>
              <a:t>Los maestros son modelos de conducta para sus estudiantes, por lo que han de ser vistos ejecutando comportamientos positivos que quieran reproducir sus estudiantes. se deberá explicar a los alumnos el proceso con el que se trabajará teniendo en cuenta el andamiaje del pensamiento de los niños. </a:t>
            </a:r>
            <a:endParaRPr/>
          </a:p>
          <a:p>
            <a:pPr marL="0" lvl="0" indent="0" algn="l" rtl="0">
              <a:spcBef>
                <a:spcPts val="1600"/>
              </a:spcBef>
              <a:spcAft>
                <a:spcPts val="0"/>
              </a:spcAft>
              <a:buNone/>
            </a:pPr>
            <a:r>
              <a:rPr lang="es-419"/>
              <a:t>Por lo tanto ahora son los padres de familia quienes además de enseñar valores y actitudes positivas en casa también deben cumplir con el rol de docentes, y enseñarles verdaderamente actitudes que los ayuden a desarrollarse de manera positiva y activa dentro de la sociedad. </a:t>
            </a:r>
            <a:endParaRPr/>
          </a:p>
          <a:p>
            <a:pPr marL="0" lvl="0" indent="0" algn="l" rtl="0">
              <a:spcBef>
                <a:spcPts val="1600"/>
              </a:spcBef>
              <a:spcAft>
                <a:spcPts val="160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5"/>
          <p:cNvSpPr txBox="1">
            <a:spLocks noGrp="1"/>
          </p:cNvSpPr>
          <p:nvPr>
            <p:ph type="body" idx="1"/>
          </p:nvPr>
        </p:nvSpPr>
        <p:spPr>
          <a:xfrm>
            <a:off x="311700" y="256200"/>
            <a:ext cx="8520600" cy="431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10. Valorar el aprendizaje informal</a:t>
            </a:r>
            <a:endParaRPr/>
          </a:p>
          <a:p>
            <a:pPr marL="0" lvl="0" indent="0" algn="l" rtl="0">
              <a:spcBef>
                <a:spcPts val="1600"/>
              </a:spcBef>
              <a:spcAft>
                <a:spcPts val="0"/>
              </a:spcAft>
              <a:buNone/>
            </a:pPr>
            <a:r>
              <a:rPr lang="es-419"/>
              <a:t>Se debe tener en cuenta que no solo se aprende en la escuela, si no que los niños cuentan con diversas fuentes informales de información.</a:t>
            </a:r>
            <a:endParaRPr/>
          </a:p>
          <a:p>
            <a:pPr marL="0" lvl="0" indent="0" algn="l" rtl="0">
              <a:spcBef>
                <a:spcPts val="1600"/>
              </a:spcBef>
              <a:spcAft>
                <a:spcPts val="0"/>
              </a:spcAft>
              <a:buNone/>
            </a:pPr>
            <a:r>
              <a:rPr lang="es-419"/>
              <a:t>Por eso es importante que el docente fomente el interés de los alumnos por aprender.   </a:t>
            </a:r>
            <a:endParaRPr/>
          </a:p>
          <a:p>
            <a:pPr marL="0" lvl="0" indent="0" algn="l" rtl="0">
              <a:spcBef>
                <a:spcPts val="1600"/>
              </a:spcBef>
              <a:spcAft>
                <a:spcPts val="1600"/>
              </a:spcAft>
              <a:buNone/>
            </a:pPr>
            <a:r>
              <a:rPr lang="es-419"/>
              <a:t>ahora los docentes hacen lo posible por capacitarse y hacer actividades innovadoras utilizando como primer y único recurso las TIC´s, esto para aquellos jardines que cuentan con los aparatos tecnológicos necesarios para incentivarlos y motivarlos a aprender.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6"/>
          <p:cNvSpPr txBox="1">
            <a:spLocks noGrp="1"/>
          </p:cNvSpPr>
          <p:nvPr>
            <p:ph type="body" idx="1"/>
          </p:nvPr>
        </p:nvSpPr>
        <p:spPr>
          <a:xfrm>
            <a:off x="311700" y="213150"/>
            <a:ext cx="8520600" cy="4355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11. Promover la interdisciplina. </a:t>
            </a:r>
            <a:endParaRPr/>
          </a:p>
          <a:p>
            <a:pPr marL="0" lvl="0" indent="0" algn="l" rtl="0">
              <a:spcBef>
                <a:spcPts val="1600"/>
              </a:spcBef>
              <a:spcAft>
                <a:spcPts val="0"/>
              </a:spcAft>
              <a:buNone/>
            </a:pPr>
            <a:r>
              <a:rPr lang="es-419"/>
              <a:t>Emplear el trabajo mediante proyectos puede facilitar dicho principio, ya que promueve y facilita la relación entre diversas asignaturas, áreas y ámbitos.</a:t>
            </a:r>
            <a:endParaRPr/>
          </a:p>
          <a:p>
            <a:pPr marL="0" lvl="0" indent="0" algn="l" rtl="0">
              <a:spcBef>
                <a:spcPts val="1600"/>
              </a:spcBef>
              <a:spcAft>
                <a:spcPts val="0"/>
              </a:spcAft>
              <a:buNone/>
            </a:pPr>
            <a:r>
              <a:rPr lang="es-419"/>
              <a:t>Esto moviliza los aprendizajes y potencializa su utilidad en la sociedad, ya que remite a la idea del intercambio y cooperación, de ideas.</a:t>
            </a:r>
            <a:endParaRPr/>
          </a:p>
          <a:p>
            <a:pPr marL="0" lvl="0" indent="0" algn="l" rtl="0">
              <a:spcBef>
                <a:spcPts val="1600"/>
              </a:spcBef>
              <a:spcAft>
                <a:spcPts val="1600"/>
              </a:spcAft>
              <a:buNone/>
            </a:pPr>
            <a:r>
              <a:rPr lang="es-419"/>
              <a:t>El principal objetivo de este principio es ver el conocimiento como un todo y no como algo fraccionario.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27"/>
          <p:cNvSpPr txBox="1">
            <a:spLocks noGrp="1"/>
          </p:cNvSpPr>
          <p:nvPr>
            <p:ph type="body" idx="1"/>
          </p:nvPr>
        </p:nvSpPr>
        <p:spPr>
          <a:xfrm>
            <a:off x="311700" y="256200"/>
            <a:ext cx="8520600" cy="431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12. Favorecer la cultura del aprendizaje</a:t>
            </a:r>
            <a:endParaRPr/>
          </a:p>
          <a:p>
            <a:pPr marL="0" lvl="0" indent="0" algn="l" rtl="0">
              <a:spcBef>
                <a:spcPts val="1600"/>
              </a:spcBef>
              <a:spcAft>
                <a:spcPts val="0"/>
              </a:spcAft>
              <a:buNone/>
            </a:pPr>
            <a:r>
              <a:rPr lang="es-419"/>
              <a:t>Debemos promover situaciones en las que los alumnos adquiera la habilidad de generar conocimientos de manera tanto individual como colectiva.</a:t>
            </a:r>
            <a:endParaRPr/>
          </a:p>
          <a:p>
            <a:pPr marL="0" lvl="0" indent="0" algn="l" rtl="0">
              <a:spcBef>
                <a:spcPts val="1600"/>
              </a:spcBef>
              <a:spcAft>
                <a:spcPts val="0"/>
              </a:spcAft>
              <a:buNone/>
            </a:pPr>
            <a:r>
              <a:rPr lang="es-419"/>
              <a:t>Al interactuar con más sujetos beneficiamos el aprendizaje entre iguales, de tal forma que contribuya al proceso de construcción de conocimientos tanto suyo como de otros.</a:t>
            </a:r>
            <a:endParaRPr/>
          </a:p>
          <a:p>
            <a:pPr marL="0" lvl="0" indent="0" algn="l" rtl="0">
              <a:spcBef>
                <a:spcPts val="1600"/>
              </a:spcBef>
              <a:spcAft>
                <a:spcPts val="0"/>
              </a:spcAft>
              <a:buNone/>
            </a:pPr>
            <a:r>
              <a:rPr lang="es-419"/>
              <a:t>Pueden emplearse estrategias como el aprendizaje por prueba y error.</a:t>
            </a:r>
            <a:endParaRPr/>
          </a:p>
          <a:p>
            <a:pPr marL="0" lvl="0" indent="0" algn="l" rtl="0">
              <a:spcBef>
                <a:spcPts val="1600"/>
              </a:spcBef>
              <a:spcAft>
                <a:spcPts val="1600"/>
              </a:spcAft>
              <a:buNone/>
            </a:pPr>
            <a:r>
              <a:rPr lang="es-419"/>
              <a:t>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8"/>
          <p:cNvSpPr txBox="1">
            <a:spLocks noGrp="1"/>
          </p:cNvSpPr>
          <p:nvPr>
            <p:ph type="body" idx="1"/>
          </p:nvPr>
        </p:nvSpPr>
        <p:spPr>
          <a:xfrm>
            <a:off x="311700" y="199300"/>
            <a:ext cx="8520600" cy="436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13. Apreciar la diversidad como fuente de riqueza para el aprendizaje</a:t>
            </a:r>
            <a:endParaRPr/>
          </a:p>
          <a:p>
            <a:pPr marL="0" lvl="0" indent="0" algn="l" rtl="0">
              <a:spcBef>
                <a:spcPts val="1600"/>
              </a:spcBef>
              <a:spcAft>
                <a:spcPts val="0"/>
              </a:spcAft>
              <a:buNone/>
            </a:pPr>
            <a:r>
              <a:rPr lang="es-419"/>
              <a:t>Es importante que al momento de llevar a cabo el diseño de nuestras planeaciones sustentamos nuestras prácticas a partir de la inclusión, mediante el análisis, reconocimiento y valoración de aspectos que nos brinda la diversidad tanto individual como cultural,</a:t>
            </a:r>
            <a:endParaRPr/>
          </a:p>
          <a:p>
            <a:pPr marL="0" lvl="0" indent="0" algn="l" rtl="0">
              <a:spcBef>
                <a:spcPts val="1600"/>
              </a:spcBef>
              <a:spcAft>
                <a:spcPts val="0"/>
              </a:spcAft>
              <a:buNone/>
            </a:pPr>
            <a:r>
              <a:rPr lang="es-419"/>
              <a:t>Todas las situaciones y/o actividades a realizar deben tener ambientes de respeto y trato justo entre los participantes.</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29"/>
          <p:cNvSpPr txBox="1">
            <a:spLocks noGrp="1"/>
          </p:cNvSpPr>
          <p:nvPr>
            <p:ph type="body" idx="1"/>
          </p:nvPr>
        </p:nvSpPr>
        <p:spPr>
          <a:xfrm>
            <a:off x="311700" y="233425"/>
            <a:ext cx="8520600" cy="4335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14. Usar la disciplina como apoyo al aprendizaje.</a:t>
            </a:r>
            <a:endParaRPr/>
          </a:p>
          <a:p>
            <a:pPr marL="0" lvl="0" indent="0" algn="l" rtl="0">
              <a:spcBef>
                <a:spcPts val="1600"/>
              </a:spcBef>
              <a:spcAft>
                <a:spcPts val="0"/>
              </a:spcAft>
              <a:buNone/>
            </a:pPr>
            <a:r>
              <a:rPr lang="es-419"/>
              <a:t>Se refiere a considerar a la institución educativa como un lugar para promover el orden y confianza  durante el proceso de enseñanza, enriqueciendo los aspectos  como el desarrollo del conocimiento y la convivencia a partir de reglamentos que regulen los comportamientos.</a:t>
            </a:r>
            <a:endParaRPr/>
          </a:p>
          <a:p>
            <a:pPr marL="0" lvl="0" indent="0" algn="l" rtl="0">
              <a:spcBef>
                <a:spcPts val="1600"/>
              </a:spcBef>
              <a:spcAft>
                <a:spcPts val="0"/>
              </a:spcAft>
              <a:buNone/>
            </a:pPr>
            <a:r>
              <a:rPr lang="es-419"/>
              <a:t>Esto se hace con el fin de facilitar la forma en  que los individuos se relacionan, haciendo el proceso de interacción/socialización más fluido.</a:t>
            </a:r>
            <a:endParaRPr/>
          </a:p>
          <a:p>
            <a:pPr marL="0" lvl="0" indent="0" algn="l" rtl="0">
              <a:spcBef>
                <a:spcPts val="1600"/>
              </a:spcBef>
              <a:spcAft>
                <a:spcPts val="1600"/>
              </a:spcAft>
              <a:buNone/>
            </a:pPr>
            <a:r>
              <a:rPr lang="es-419"/>
              <a:t>La disciplina parte primordialmente del ámbito familiar,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body" idx="1"/>
          </p:nvPr>
        </p:nvSpPr>
        <p:spPr>
          <a:xfrm>
            <a:off x="173525" y="297450"/>
            <a:ext cx="5998800" cy="427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La Secretaría de Educación Pública (SEP) presentó el Nuevo Modelo Educativo con sus nuevos programas y planes de estudio</a:t>
            </a:r>
            <a:endParaRPr/>
          </a:p>
          <a:p>
            <a:pPr marL="0" lvl="0" indent="0" algn="l" rtl="0">
              <a:spcBef>
                <a:spcPts val="1600"/>
              </a:spcBef>
              <a:spcAft>
                <a:spcPts val="0"/>
              </a:spcAft>
              <a:buNone/>
            </a:pPr>
            <a:r>
              <a:rPr lang="es-419"/>
              <a:t>El Nuevo Modelo Educativo contiene nuevos programas, textos y técnicas de enseñanza y aprendizaje que tienen como objetivo que los estudiantes puedan adquirir las competencias necesarias para hacer frente a los nuevos desafíos del mundo actual.</a:t>
            </a:r>
            <a:endParaRPr/>
          </a:p>
          <a:p>
            <a:pPr marL="0" lvl="0" indent="0" algn="l" rtl="0">
              <a:spcBef>
                <a:spcPts val="1600"/>
              </a:spcBef>
              <a:spcAft>
                <a:spcPts val="0"/>
              </a:spcAft>
              <a:buNone/>
            </a:pPr>
            <a:r>
              <a:rPr lang="es-419"/>
              <a:t>Este modelo tiene el propósito de transformar la educación para que esta acompañe los desafíos actuales; es decir, que las nuevas generaciones puedan formarse en las competencias y habilidades requeridas en el siglo XXI.</a:t>
            </a:r>
            <a:endParaRPr/>
          </a:p>
          <a:p>
            <a:pPr marL="0" lvl="0" indent="0" algn="l" rtl="0">
              <a:spcBef>
                <a:spcPts val="1600"/>
              </a:spcBef>
              <a:spcAft>
                <a:spcPts val="1600"/>
              </a:spcAft>
              <a:buNone/>
            </a:pPr>
            <a:endParaRPr/>
          </a:p>
        </p:txBody>
      </p:sp>
      <p:pic>
        <p:nvPicPr>
          <p:cNvPr id="92" name="Google Shape;92;p14"/>
          <p:cNvPicPr preferRelativeResize="0"/>
          <p:nvPr/>
        </p:nvPicPr>
        <p:blipFill>
          <a:blip r:embed="rId3">
            <a:alphaModFix/>
          </a:blip>
          <a:stretch>
            <a:fillRect/>
          </a:stretch>
        </p:blipFill>
        <p:spPr>
          <a:xfrm>
            <a:off x="6436275" y="495750"/>
            <a:ext cx="2337125" cy="30117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p:nvPr/>
        </p:nvSpPr>
        <p:spPr>
          <a:xfrm>
            <a:off x="3297500" y="1165742"/>
            <a:ext cx="2540100" cy="2540100"/>
          </a:xfrm>
          <a:prstGeom prst="donut">
            <a:avLst>
              <a:gd name="adj" fmla="val 16067"/>
            </a:avLst>
          </a:prstGeom>
          <a:solidFill>
            <a:srgbClr val="000000">
              <a:alpha val="107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8" name="Google Shape;98;p15"/>
          <p:cNvGrpSpPr/>
          <p:nvPr/>
        </p:nvGrpSpPr>
        <p:grpSpPr>
          <a:xfrm>
            <a:off x="5214050" y="193675"/>
            <a:ext cx="2820200" cy="1338397"/>
            <a:chOff x="5214050" y="193675"/>
            <a:chExt cx="2820200" cy="1338397"/>
          </a:xfrm>
        </p:grpSpPr>
        <p:cxnSp>
          <p:nvCxnSpPr>
            <p:cNvPr id="99" name="Google Shape;99;p15"/>
            <p:cNvCxnSpPr/>
            <p:nvPr/>
          </p:nvCxnSpPr>
          <p:spPr>
            <a:xfrm flipH="1">
              <a:off x="5214050" y="1153772"/>
              <a:ext cx="273000" cy="378300"/>
            </a:xfrm>
            <a:prstGeom prst="straightConnector1">
              <a:avLst/>
            </a:prstGeom>
            <a:noFill/>
            <a:ln w="19050" cap="flat" cmpd="sng">
              <a:solidFill>
                <a:srgbClr val="085631"/>
              </a:solidFill>
              <a:prstDash val="solid"/>
              <a:round/>
              <a:headEnd type="oval" w="med" len="med"/>
              <a:tailEnd type="none" w="sm" len="sm"/>
            </a:ln>
          </p:spPr>
        </p:cxnSp>
        <p:sp>
          <p:nvSpPr>
            <p:cNvPr id="100" name="Google Shape;100;p15"/>
            <p:cNvSpPr txBox="1"/>
            <p:nvPr/>
          </p:nvSpPr>
          <p:spPr>
            <a:xfrm>
              <a:off x="5494150" y="193675"/>
              <a:ext cx="2540100" cy="669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s-419" sz="1200">
                  <a:latin typeface="Roboto"/>
                  <a:ea typeface="Roboto"/>
                  <a:cs typeface="Roboto"/>
                  <a:sym typeface="Roboto"/>
                </a:rPr>
                <a:t>Apuesta a la menor extensión y mayor profundidad en los contenidos</a:t>
              </a:r>
              <a:endParaRPr sz="1200">
                <a:latin typeface="Roboto"/>
                <a:ea typeface="Roboto"/>
                <a:cs typeface="Roboto"/>
                <a:sym typeface="Roboto"/>
              </a:endParaRPr>
            </a:p>
            <a:p>
              <a:pPr marL="0" lvl="0" indent="0" algn="l" rtl="0">
                <a:lnSpc>
                  <a:spcPct val="115000"/>
                </a:lnSpc>
                <a:spcBef>
                  <a:spcPts val="0"/>
                </a:spcBef>
                <a:spcAft>
                  <a:spcPts val="0"/>
                </a:spcAft>
                <a:buNone/>
              </a:pPr>
              <a:r>
                <a:rPr lang="es-419" sz="1200">
                  <a:latin typeface="Roboto"/>
                  <a:ea typeface="Roboto"/>
                  <a:cs typeface="Roboto"/>
                  <a:sym typeface="Roboto"/>
                </a:rPr>
                <a:t>La enseñanza del idioma inglés,será obligatorio en todo el país</a:t>
              </a:r>
              <a:endParaRPr sz="1200">
                <a:latin typeface="Roboto"/>
                <a:ea typeface="Roboto"/>
                <a:cs typeface="Roboto"/>
                <a:sym typeface="Roboto"/>
              </a:endParaRPr>
            </a:p>
            <a:p>
              <a:pPr marL="0" lvl="0" indent="0" algn="l" rtl="0">
                <a:lnSpc>
                  <a:spcPct val="115000"/>
                </a:lnSpc>
                <a:spcBef>
                  <a:spcPts val="0"/>
                </a:spcBef>
                <a:spcAft>
                  <a:spcPts val="0"/>
                </a:spcAft>
                <a:buNone/>
              </a:pPr>
              <a:endParaRPr sz="800">
                <a:latin typeface="Roboto"/>
                <a:ea typeface="Roboto"/>
                <a:cs typeface="Roboto"/>
                <a:sym typeface="Roboto"/>
              </a:endParaRPr>
            </a:p>
            <a:p>
              <a:pPr marL="0" lvl="0" indent="0" algn="l" rtl="0">
                <a:lnSpc>
                  <a:spcPct val="115000"/>
                </a:lnSpc>
                <a:spcBef>
                  <a:spcPts val="0"/>
                </a:spcBef>
                <a:spcAft>
                  <a:spcPts val="0"/>
                </a:spcAft>
                <a:buNone/>
              </a:pPr>
              <a:endParaRPr sz="800">
                <a:latin typeface="Roboto"/>
                <a:ea typeface="Roboto"/>
                <a:cs typeface="Roboto"/>
                <a:sym typeface="Roboto"/>
              </a:endParaRPr>
            </a:p>
          </p:txBody>
        </p:sp>
      </p:grpSp>
      <p:grpSp>
        <p:nvGrpSpPr>
          <p:cNvPr id="101" name="Google Shape;101;p15"/>
          <p:cNvGrpSpPr/>
          <p:nvPr/>
        </p:nvGrpSpPr>
        <p:grpSpPr>
          <a:xfrm>
            <a:off x="1843050" y="282575"/>
            <a:ext cx="2064912" cy="1249497"/>
            <a:chOff x="1843050" y="282575"/>
            <a:chExt cx="2064912" cy="1249497"/>
          </a:xfrm>
        </p:grpSpPr>
        <p:cxnSp>
          <p:nvCxnSpPr>
            <p:cNvPr id="102" name="Google Shape;102;p15"/>
            <p:cNvCxnSpPr/>
            <p:nvPr/>
          </p:nvCxnSpPr>
          <p:spPr>
            <a:xfrm>
              <a:off x="3634961" y="1153772"/>
              <a:ext cx="273000" cy="378300"/>
            </a:xfrm>
            <a:prstGeom prst="straightConnector1">
              <a:avLst/>
            </a:prstGeom>
            <a:noFill/>
            <a:ln w="19050" cap="flat" cmpd="sng">
              <a:solidFill>
                <a:srgbClr val="65F0AD"/>
              </a:solidFill>
              <a:prstDash val="solid"/>
              <a:round/>
              <a:headEnd type="oval" w="med" len="med"/>
              <a:tailEnd type="none" w="sm" len="sm"/>
            </a:ln>
          </p:spPr>
        </p:cxnSp>
        <p:sp>
          <p:nvSpPr>
            <p:cNvPr id="103" name="Google Shape;103;p15"/>
            <p:cNvSpPr txBox="1"/>
            <p:nvPr/>
          </p:nvSpPr>
          <p:spPr>
            <a:xfrm>
              <a:off x="1843050" y="282575"/>
              <a:ext cx="1795200" cy="669600"/>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0"/>
                </a:spcAft>
                <a:buNone/>
              </a:pPr>
              <a:r>
                <a:rPr lang="es-419" sz="1200">
                  <a:latin typeface="Roboto"/>
                  <a:ea typeface="Roboto"/>
                  <a:cs typeface="Roboto"/>
                  <a:sym typeface="Roboto"/>
                </a:rPr>
                <a:t>En el Nuevo Modelo Educativo, el estudiante está en el centro del proceso</a:t>
              </a:r>
              <a:endParaRPr sz="1200">
                <a:latin typeface="Roboto"/>
                <a:ea typeface="Roboto"/>
                <a:cs typeface="Roboto"/>
                <a:sym typeface="Roboto"/>
              </a:endParaRPr>
            </a:p>
          </p:txBody>
        </p:sp>
      </p:grpSp>
      <p:grpSp>
        <p:nvGrpSpPr>
          <p:cNvPr id="104" name="Google Shape;104;p15"/>
          <p:cNvGrpSpPr/>
          <p:nvPr/>
        </p:nvGrpSpPr>
        <p:grpSpPr>
          <a:xfrm>
            <a:off x="5625475" y="2586175"/>
            <a:ext cx="2616375" cy="804300"/>
            <a:chOff x="5625475" y="2586175"/>
            <a:chExt cx="2616375" cy="804300"/>
          </a:xfrm>
        </p:grpSpPr>
        <p:cxnSp>
          <p:nvCxnSpPr>
            <p:cNvPr id="105" name="Google Shape;105;p15"/>
            <p:cNvCxnSpPr/>
            <p:nvPr/>
          </p:nvCxnSpPr>
          <p:spPr>
            <a:xfrm rot="10800000">
              <a:off x="5625475" y="2771675"/>
              <a:ext cx="442200" cy="153300"/>
            </a:xfrm>
            <a:prstGeom prst="straightConnector1">
              <a:avLst/>
            </a:prstGeom>
            <a:noFill/>
            <a:ln w="19050" cap="flat" cmpd="sng">
              <a:solidFill>
                <a:srgbClr val="0E9453"/>
              </a:solidFill>
              <a:prstDash val="solid"/>
              <a:round/>
              <a:headEnd type="oval" w="med" len="med"/>
              <a:tailEnd type="none" w="sm" len="sm"/>
            </a:ln>
          </p:spPr>
        </p:cxnSp>
        <p:sp>
          <p:nvSpPr>
            <p:cNvPr id="106" name="Google Shape;106;p15"/>
            <p:cNvSpPr txBox="1"/>
            <p:nvPr/>
          </p:nvSpPr>
          <p:spPr>
            <a:xfrm>
              <a:off x="6077350" y="2586175"/>
              <a:ext cx="2164500" cy="804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s-419" sz="1200">
                  <a:latin typeface="Roboto"/>
                  <a:ea typeface="Roboto"/>
                  <a:cs typeface="Roboto"/>
                  <a:sym typeface="Roboto"/>
                </a:rPr>
                <a:t>Trabaja las habilidades socioemocionales para formar niños seguros de sí mismos, libres y felices</a:t>
              </a:r>
              <a:endParaRPr sz="1200">
                <a:latin typeface="Roboto"/>
                <a:ea typeface="Roboto"/>
                <a:cs typeface="Roboto"/>
                <a:sym typeface="Roboto"/>
              </a:endParaRPr>
            </a:p>
            <a:p>
              <a:pPr marL="0" lvl="0" indent="0" algn="l" rtl="0">
                <a:lnSpc>
                  <a:spcPct val="115000"/>
                </a:lnSpc>
                <a:spcBef>
                  <a:spcPts val="0"/>
                </a:spcBef>
                <a:spcAft>
                  <a:spcPts val="0"/>
                </a:spcAft>
                <a:buNone/>
              </a:pPr>
              <a:endParaRPr sz="800">
                <a:latin typeface="Roboto"/>
                <a:ea typeface="Roboto"/>
                <a:cs typeface="Roboto"/>
                <a:sym typeface="Roboto"/>
              </a:endParaRPr>
            </a:p>
          </p:txBody>
        </p:sp>
      </p:grpSp>
      <p:grpSp>
        <p:nvGrpSpPr>
          <p:cNvPr id="107" name="Google Shape;107;p15"/>
          <p:cNvGrpSpPr/>
          <p:nvPr/>
        </p:nvGrpSpPr>
        <p:grpSpPr>
          <a:xfrm>
            <a:off x="-58475" y="2106950"/>
            <a:ext cx="3568150" cy="2082226"/>
            <a:chOff x="-58475" y="2282429"/>
            <a:chExt cx="3568150" cy="1906800"/>
          </a:xfrm>
        </p:grpSpPr>
        <p:cxnSp>
          <p:nvCxnSpPr>
            <p:cNvPr id="108" name="Google Shape;108;p15"/>
            <p:cNvCxnSpPr/>
            <p:nvPr/>
          </p:nvCxnSpPr>
          <p:spPr>
            <a:xfrm rot="10800000" flipH="1">
              <a:off x="3059375" y="2771675"/>
              <a:ext cx="450300" cy="145200"/>
            </a:xfrm>
            <a:prstGeom prst="straightConnector1">
              <a:avLst/>
            </a:prstGeom>
            <a:noFill/>
            <a:ln w="19050" cap="flat" cmpd="sng">
              <a:solidFill>
                <a:srgbClr val="0E9453"/>
              </a:solidFill>
              <a:prstDash val="solid"/>
              <a:round/>
              <a:headEnd type="oval" w="med" len="med"/>
              <a:tailEnd type="none" w="sm" len="sm"/>
            </a:ln>
          </p:spPr>
        </p:cxnSp>
        <p:sp>
          <p:nvSpPr>
            <p:cNvPr id="109" name="Google Shape;109;p15"/>
            <p:cNvSpPr txBox="1"/>
            <p:nvPr/>
          </p:nvSpPr>
          <p:spPr>
            <a:xfrm>
              <a:off x="-58475" y="2282429"/>
              <a:ext cx="3138000" cy="1906800"/>
            </a:xfrm>
            <a:prstGeom prst="rect">
              <a:avLst/>
            </a:prstGeom>
            <a:noFill/>
            <a:ln>
              <a:noFill/>
            </a:ln>
          </p:spPr>
          <p:txBody>
            <a:bodyPr spcFirstLastPara="1" wrap="square" lIns="91425" tIns="91425" rIns="91425" bIns="91425" anchor="t" anchorCtr="0">
              <a:noAutofit/>
            </a:bodyPr>
            <a:lstStyle/>
            <a:p>
              <a:pPr marL="0" lvl="0" indent="0" algn="r" rtl="0">
                <a:lnSpc>
                  <a:spcPct val="115000"/>
                </a:lnSpc>
                <a:spcBef>
                  <a:spcPts val="0"/>
                </a:spcBef>
                <a:spcAft>
                  <a:spcPts val="0"/>
                </a:spcAft>
                <a:buNone/>
              </a:pPr>
              <a:r>
                <a:rPr lang="es-419" sz="1100">
                  <a:latin typeface="Roboto"/>
                  <a:ea typeface="Roboto"/>
                  <a:cs typeface="Roboto"/>
                  <a:sym typeface="Roboto"/>
                </a:rPr>
                <a:t>Articula los distintos niveles, con un plan que desarrolle un proceso de aprendizaje continuo basado en todos los ámbitos necesarios para formar “mexicanos del futuro”: Lenguaje y comunicación; pensamiento matemático; exploración y comprensión del mundo natural y social; pensamiento crítico y solución de problemas; habilidades socioemocionales y proyecto de vida; colaboración y trabajo en equipo; convivencia y ciudadanía, apreciación y expresión artísticas; atención al cuerpo y la salud; cuidado del ambiente y habilidades digitales.</a:t>
              </a:r>
              <a:endParaRPr sz="1100" b="1">
                <a:latin typeface="Roboto"/>
                <a:ea typeface="Roboto"/>
                <a:cs typeface="Roboto"/>
                <a:sym typeface="Roboto"/>
              </a:endParaRPr>
            </a:p>
          </p:txBody>
        </p:sp>
      </p:grpSp>
      <p:grpSp>
        <p:nvGrpSpPr>
          <p:cNvPr id="110" name="Google Shape;110;p15"/>
          <p:cNvGrpSpPr/>
          <p:nvPr/>
        </p:nvGrpSpPr>
        <p:grpSpPr>
          <a:xfrm>
            <a:off x="3423575" y="3541000"/>
            <a:ext cx="3138000" cy="1243850"/>
            <a:chOff x="3423575" y="3541000"/>
            <a:chExt cx="3138000" cy="1243850"/>
          </a:xfrm>
        </p:grpSpPr>
        <p:cxnSp>
          <p:nvCxnSpPr>
            <p:cNvPr id="111" name="Google Shape;111;p15"/>
            <p:cNvCxnSpPr/>
            <p:nvPr/>
          </p:nvCxnSpPr>
          <p:spPr>
            <a:xfrm rot="10800000">
              <a:off x="4563402" y="3541000"/>
              <a:ext cx="0" cy="489600"/>
            </a:xfrm>
            <a:prstGeom prst="straightConnector1">
              <a:avLst/>
            </a:prstGeom>
            <a:noFill/>
            <a:ln w="19050" cap="flat" cmpd="sng">
              <a:solidFill>
                <a:srgbClr val="085631"/>
              </a:solidFill>
              <a:prstDash val="solid"/>
              <a:round/>
              <a:headEnd type="oval" w="med" len="med"/>
              <a:tailEnd type="none" w="sm" len="sm"/>
            </a:ln>
          </p:spPr>
        </p:cxnSp>
        <p:sp>
          <p:nvSpPr>
            <p:cNvPr id="112" name="Google Shape;112;p15"/>
            <p:cNvSpPr txBox="1"/>
            <p:nvPr/>
          </p:nvSpPr>
          <p:spPr>
            <a:xfrm>
              <a:off x="3423575" y="3980550"/>
              <a:ext cx="3138000" cy="804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s-419" sz="1200">
                  <a:latin typeface="Roboto"/>
                  <a:ea typeface="Roboto"/>
                  <a:cs typeface="Roboto"/>
                  <a:sym typeface="Roboto"/>
                </a:rPr>
                <a:t>Apuesta a la autonomía curricular para reforzar aprendizajes clave, abordar contenidos regionales y desarrollar proyectos de impacto social</a:t>
              </a:r>
              <a:endParaRPr sz="1200" b="1">
                <a:latin typeface="Roboto"/>
                <a:ea typeface="Roboto"/>
                <a:cs typeface="Roboto"/>
                <a:sym typeface="Roboto"/>
              </a:endParaRPr>
            </a:p>
          </p:txBody>
        </p:sp>
      </p:grpSp>
      <p:sp>
        <p:nvSpPr>
          <p:cNvPr id="113" name="Google Shape;113;p15"/>
          <p:cNvSpPr/>
          <p:nvPr/>
        </p:nvSpPr>
        <p:spPr>
          <a:xfrm rot="1800047">
            <a:off x="3219843" y="1086434"/>
            <a:ext cx="2690936" cy="2690936"/>
          </a:xfrm>
          <a:prstGeom prst="blockArc">
            <a:avLst>
              <a:gd name="adj1" fmla="val 14414370"/>
              <a:gd name="adj2" fmla="val 18998613"/>
              <a:gd name="adj3" fmla="val 8907"/>
            </a:avLst>
          </a:prstGeom>
          <a:solidFill>
            <a:srgbClr val="085631"/>
          </a:solidFill>
          <a:ln>
            <a:noFill/>
          </a:ln>
          <a:effectLst>
            <a:outerShdw blurRad="71438" dist="9525" dir="5400000" algn="bl"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5"/>
          <p:cNvSpPr/>
          <p:nvPr/>
        </p:nvSpPr>
        <p:spPr>
          <a:xfrm rot="-9000757" flipH="1">
            <a:off x="3225716" y="1084808"/>
            <a:ext cx="2690226" cy="2690226"/>
          </a:xfrm>
          <a:prstGeom prst="blockArc">
            <a:avLst>
              <a:gd name="adj1" fmla="val 20178804"/>
              <a:gd name="adj2" fmla="val 2623923"/>
              <a:gd name="adj3" fmla="val 8858"/>
            </a:avLst>
          </a:prstGeom>
          <a:solidFill>
            <a:srgbClr val="0E9453"/>
          </a:solidFill>
          <a:ln>
            <a:noFill/>
          </a:ln>
          <a:effectLst>
            <a:outerShdw blurRad="71438" dist="9525" dir="5400000" algn="bl"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5"/>
          <p:cNvSpPr txBox="1"/>
          <p:nvPr/>
        </p:nvSpPr>
        <p:spPr>
          <a:xfrm>
            <a:off x="3627475" y="2056450"/>
            <a:ext cx="1878600" cy="945300"/>
          </a:xfrm>
          <a:prstGeom prst="rect">
            <a:avLst/>
          </a:prstGeom>
          <a:noFill/>
          <a:ln>
            <a:noFill/>
          </a:ln>
        </p:spPr>
        <p:txBody>
          <a:bodyPr spcFirstLastPara="1" wrap="square" lIns="91425" tIns="91425" rIns="91425" bIns="91425" anchor="ctr" anchorCtr="0">
            <a:noAutofit/>
          </a:bodyPr>
          <a:lstStyle/>
          <a:p>
            <a:pPr marL="0" lvl="0" indent="0" algn="ctr" rtl="0">
              <a:lnSpc>
                <a:spcPct val="115000"/>
              </a:lnSpc>
              <a:spcBef>
                <a:spcPts val="0"/>
              </a:spcBef>
              <a:spcAft>
                <a:spcPts val="1600"/>
              </a:spcAft>
              <a:buNone/>
            </a:pPr>
            <a:r>
              <a:rPr lang="es-419" sz="1800">
                <a:solidFill>
                  <a:schemeClr val="dk2"/>
                </a:solidFill>
                <a:latin typeface="Roboto"/>
                <a:ea typeface="Roboto"/>
                <a:cs typeface="Roboto"/>
                <a:sym typeface="Roboto"/>
              </a:rPr>
              <a:t>¿Qué tiene de innovador el Nuevo Modelo Educativo?</a:t>
            </a:r>
            <a:endParaRPr sz="1800">
              <a:solidFill>
                <a:schemeClr val="dk2"/>
              </a:solidFill>
              <a:latin typeface="Roboto"/>
              <a:ea typeface="Roboto"/>
              <a:cs typeface="Roboto"/>
              <a:sym typeface="Roboto"/>
            </a:endParaRPr>
          </a:p>
        </p:txBody>
      </p:sp>
      <p:sp>
        <p:nvSpPr>
          <p:cNvPr id="116" name="Google Shape;116;p15"/>
          <p:cNvSpPr/>
          <p:nvPr/>
        </p:nvSpPr>
        <p:spPr>
          <a:xfrm rot="-3781968">
            <a:off x="5556765" y="1857984"/>
            <a:ext cx="363191" cy="363191"/>
          </a:xfrm>
          <a:prstGeom prst="rtTriangle">
            <a:avLst/>
          </a:prstGeom>
          <a:solidFill>
            <a:srgbClr val="0856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5"/>
          <p:cNvSpPr/>
          <p:nvPr/>
        </p:nvSpPr>
        <p:spPr>
          <a:xfrm rot="-1800109" flipH="1">
            <a:off x="3215030" y="1082474"/>
            <a:ext cx="2696852" cy="2696852"/>
          </a:xfrm>
          <a:prstGeom prst="blockArc">
            <a:avLst>
              <a:gd name="adj1" fmla="val 14334136"/>
              <a:gd name="adj2" fmla="val 18854681"/>
              <a:gd name="adj3" fmla="val 8846"/>
            </a:avLst>
          </a:prstGeom>
          <a:solidFill>
            <a:srgbClr val="65F0AD"/>
          </a:solidFill>
          <a:ln>
            <a:noFill/>
          </a:ln>
          <a:effectLst>
            <a:outerShdw blurRad="71438" dist="9525" dir="5400000" algn="bl"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5"/>
          <p:cNvSpPr/>
          <p:nvPr/>
        </p:nvSpPr>
        <p:spPr>
          <a:xfrm rot="9000757">
            <a:off x="3207432" y="1087633"/>
            <a:ext cx="2690226" cy="2690226"/>
          </a:xfrm>
          <a:prstGeom prst="blockArc">
            <a:avLst>
              <a:gd name="adj1" fmla="val 20184517"/>
              <a:gd name="adj2" fmla="val 3007258"/>
              <a:gd name="adj3" fmla="val 9336"/>
            </a:avLst>
          </a:prstGeom>
          <a:solidFill>
            <a:srgbClr val="0E9453"/>
          </a:solidFill>
          <a:ln w="9525" cap="flat" cmpd="sng">
            <a:solidFill>
              <a:srgbClr val="0E9453"/>
            </a:solidFill>
            <a:prstDash val="solid"/>
            <a:round/>
            <a:headEnd type="none" w="sm" len="sm"/>
            <a:tailEnd type="none" w="sm" len="sm"/>
          </a:ln>
          <a:effectLst>
            <a:outerShdw blurRad="71438" dist="9525" dir="5400000" algn="bl"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5"/>
          <p:cNvSpPr/>
          <p:nvPr/>
        </p:nvSpPr>
        <p:spPr>
          <a:xfrm rot="-9000757" flipH="1">
            <a:off x="3207528" y="1089158"/>
            <a:ext cx="2690226" cy="2690226"/>
          </a:xfrm>
          <a:prstGeom prst="blockArc">
            <a:avLst>
              <a:gd name="adj1" fmla="val 15738599"/>
              <a:gd name="adj2" fmla="val 20008131"/>
              <a:gd name="adj3" fmla="val 9063"/>
            </a:avLst>
          </a:prstGeom>
          <a:solidFill>
            <a:srgbClr val="085631"/>
          </a:solidFill>
          <a:ln>
            <a:noFill/>
          </a:ln>
          <a:effectLst>
            <a:outerShdw blurRad="71438" dist="9525" dir="5400000" algn="bl" rotWithShape="0">
              <a:srgbClr val="000000">
                <a:alpha val="40000"/>
              </a:srgb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5"/>
          <p:cNvSpPr/>
          <p:nvPr/>
        </p:nvSpPr>
        <p:spPr>
          <a:xfrm rot="9240359">
            <a:off x="3213511" y="1857690"/>
            <a:ext cx="363469" cy="363469"/>
          </a:xfrm>
          <a:prstGeom prst="rtTriangle">
            <a:avLst/>
          </a:prstGeom>
          <a:solidFill>
            <a:srgbClr val="0E94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5"/>
          <p:cNvSpPr/>
          <p:nvPr/>
        </p:nvSpPr>
        <p:spPr>
          <a:xfrm rot="476150">
            <a:off x="5119958" y="3239200"/>
            <a:ext cx="362875" cy="362875"/>
          </a:xfrm>
          <a:prstGeom prst="rtTriangle">
            <a:avLst/>
          </a:prstGeom>
          <a:solidFill>
            <a:srgbClr val="0E94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5"/>
          <p:cNvSpPr/>
          <p:nvPr/>
        </p:nvSpPr>
        <p:spPr>
          <a:xfrm rot="4857950">
            <a:off x="3653723" y="3239151"/>
            <a:ext cx="363003" cy="363003"/>
          </a:xfrm>
          <a:prstGeom prst="rtTriangle">
            <a:avLst/>
          </a:prstGeom>
          <a:solidFill>
            <a:srgbClr val="08563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5"/>
          <p:cNvSpPr/>
          <p:nvPr/>
        </p:nvSpPr>
        <p:spPr>
          <a:xfrm rot="-8100000">
            <a:off x="4382715" y="1027393"/>
            <a:ext cx="363170" cy="363170"/>
          </a:xfrm>
          <a:prstGeom prst="rtTriangle">
            <a:avLst/>
          </a:prstGeom>
          <a:solidFill>
            <a:srgbClr val="65F0A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p16"/>
          <p:cNvSpPr txBox="1">
            <a:spLocks noGrp="1"/>
          </p:cNvSpPr>
          <p:nvPr>
            <p:ph type="title"/>
          </p:nvPr>
        </p:nvSpPr>
        <p:spPr>
          <a:xfrm>
            <a:off x="311700" y="171025"/>
            <a:ext cx="8520600" cy="60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419"/>
              <a:t>PRINCIPIOS PEDAGÓGICOS  </a:t>
            </a:r>
            <a:endParaRPr/>
          </a:p>
        </p:txBody>
      </p:sp>
      <p:sp>
        <p:nvSpPr>
          <p:cNvPr id="129" name="Google Shape;129;p16"/>
          <p:cNvSpPr txBox="1">
            <a:spLocks noGrp="1"/>
          </p:cNvSpPr>
          <p:nvPr>
            <p:ph type="body" idx="1"/>
          </p:nvPr>
        </p:nvSpPr>
        <p:spPr>
          <a:xfrm>
            <a:off x="235500" y="683325"/>
            <a:ext cx="8520600" cy="3339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1.- Poner al estudiante y su aprendizaje en el centro del proceso educativo.</a:t>
            </a:r>
            <a:endParaRPr/>
          </a:p>
          <a:p>
            <a:pPr marL="0" lvl="0" indent="0" algn="l" rtl="0">
              <a:spcBef>
                <a:spcPts val="1600"/>
              </a:spcBef>
              <a:spcAft>
                <a:spcPts val="0"/>
              </a:spcAft>
              <a:buNone/>
            </a:pPr>
            <a:r>
              <a:rPr lang="es-419"/>
              <a:t>la educación habilita a los estudiantes para la vida en su sentido más amplio, ya que el aprendizaje tiene como propósito desarrollar su potencial cognitivo para que busque soluciones positivas a las problemáticas que se le presentan y de esta manera sea un participante social activo y prospere en una sociedad cambiante; haciendo esto se reconoce que la enseñanza es significativa siempre y cuando el aprendizaje sea verdadero.</a:t>
            </a:r>
            <a:endParaRPr/>
          </a:p>
          <a:p>
            <a:pPr marL="0" lvl="0" indent="0" algn="l" rtl="0">
              <a:spcBef>
                <a:spcPts val="1600"/>
              </a:spcBef>
              <a:spcAft>
                <a:spcPts val="1600"/>
              </a:spcAft>
              <a:buNone/>
            </a:pPr>
            <a:r>
              <a:rPr lang="es-419"/>
              <a:t>durante la pandemia es muy complicado que los alumnos tengan un aprendizaje real y significativo, pues en casa no se le brinda al alumno la importancia que debiera dársele, además en muchos casos ellos no son quienes realizan sus actividades, si no los padres que solo tratan de cumplir con las actividades solicitadas por el docente, sobretodo con los pequeños de preescolar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7"/>
          <p:cNvSpPr txBox="1">
            <a:spLocks noGrp="1"/>
          </p:cNvSpPr>
          <p:nvPr>
            <p:ph type="body" idx="1"/>
          </p:nvPr>
        </p:nvSpPr>
        <p:spPr>
          <a:xfrm>
            <a:off x="311700" y="278950"/>
            <a:ext cx="8520600" cy="4290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2.- Tener en cuenta los saberes previos del estudiante.</a:t>
            </a:r>
            <a:endParaRPr/>
          </a:p>
          <a:p>
            <a:pPr marL="0" lvl="0" indent="0" algn="l" rtl="0">
              <a:spcBef>
                <a:spcPts val="1600"/>
              </a:spcBef>
              <a:spcAft>
                <a:spcPts val="0"/>
              </a:spcAft>
              <a:buNone/>
            </a:pPr>
            <a:r>
              <a:rPr lang="es-419"/>
              <a:t>nosotros como docentes debemos saber que los niños no llegan con una mente en blanco al preescolar, ellos ya tienen conocimientos en base a sus experiencias vividas, así que hay que ayudarlos a conectar eso que ya saben con los nuevos conocimientos que va adquiriendo. En el proceso de enseñanza se va anclando lo que ya sabemos con lo que le estamos enseñando. Es de suma importancia que conozcamos las habilidades, actitudes y conocimientos de los niños tener un punto de partida a la hora de diseñar nuestras actividades.</a:t>
            </a:r>
            <a:endParaRPr/>
          </a:p>
          <a:p>
            <a:pPr marL="0" lvl="0" indent="0" algn="l" rtl="0">
              <a:spcBef>
                <a:spcPts val="1600"/>
              </a:spcBef>
              <a:spcAft>
                <a:spcPts val="1600"/>
              </a:spcAft>
              <a:buNone/>
            </a:pPr>
            <a:r>
              <a:rPr lang="es-419"/>
              <a:t>Actualmente y sobretodo en este ciclo escolar se vio frustrada la posibilidad de conocer a los alumnos, sobretodo a los de nuevo ingreso o primer grado, pues en casi todas las escuelas se quedaron los mismos compañeros y el maestro avanzó con ellos ayudando a dar seguimiento al aprendizaje de estos alumnos.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8"/>
          <p:cNvSpPr txBox="1">
            <a:spLocks noGrp="1"/>
          </p:cNvSpPr>
          <p:nvPr>
            <p:ph type="body" idx="1"/>
          </p:nvPr>
        </p:nvSpPr>
        <p:spPr>
          <a:xfrm>
            <a:off x="197900" y="205725"/>
            <a:ext cx="8520600" cy="448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3.- ofrecer acompañamiento al aprendizaje</a:t>
            </a:r>
            <a:endParaRPr/>
          </a:p>
          <a:p>
            <a:pPr marL="0" lvl="0" indent="0" algn="l" rtl="0">
              <a:spcBef>
                <a:spcPts val="1600"/>
              </a:spcBef>
              <a:spcAft>
                <a:spcPts val="0"/>
              </a:spcAft>
              <a:buNone/>
            </a:pPr>
            <a:r>
              <a:rPr lang="es-419"/>
              <a:t>El aprendizaje efectivo requiere acompañamiento del docente como de los compañeros , es importante aportar ambientes y espacios que propicien el desarrollo emocional e intelectual del estudiante. las actividades deben organizarse de manera que todos los estudiantes tengan acceso al conocimiento eliminando las barreras para el aprendizaje y tomando en cuenta las diversas necesidades, características y estilos de aprendizaje. antes de remover el acompañamiento el docente debe asegurar la solidez de los aprendizajes. </a:t>
            </a:r>
            <a:endParaRPr/>
          </a:p>
          <a:p>
            <a:pPr marL="0" lvl="0" indent="0" algn="l" rtl="0">
              <a:spcBef>
                <a:spcPts val="1600"/>
              </a:spcBef>
              <a:spcAft>
                <a:spcPts val="0"/>
              </a:spcAft>
              <a:buNone/>
            </a:pPr>
            <a:r>
              <a:rPr lang="es-419"/>
              <a:t>Debido a la situación actual el acompañamiento se vio interrumpido, esto causó que los alumnos no tuvieran ese contacto con los docentes ni con sus compañeros, no cuentan con los espacios y ambientes adecuados para realizar sus actividades escolares, además de que muchos de ellos no tienen a ese adulto guía en este proceso, afectando así el desarrollo y aprendizaje. </a:t>
            </a:r>
            <a:endParaRPr/>
          </a:p>
          <a:p>
            <a:pPr marL="0" lvl="0" indent="0" algn="l" rtl="0">
              <a:spcBef>
                <a:spcPts val="1600"/>
              </a:spcBef>
              <a:spcAft>
                <a:spcPts val="1600"/>
              </a:spcAft>
              <a:buNone/>
            </a:pPr>
            <a:r>
              <a:rPr lang="es-419"/>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19"/>
          <p:cNvSpPr txBox="1">
            <a:spLocks noGrp="1"/>
          </p:cNvSpPr>
          <p:nvPr>
            <p:ph type="title"/>
          </p:nvPr>
        </p:nvSpPr>
        <p:spPr>
          <a:xfrm>
            <a:off x="407225" y="220825"/>
            <a:ext cx="8520600" cy="607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s-419" sz="1800">
                <a:solidFill>
                  <a:schemeClr val="dk2"/>
                </a:solidFill>
              </a:rPr>
              <a:t>4.Conocer los intereses de los estudiantes.</a:t>
            </a:r>
            <a:endParaRPr/>
          </a:p>
        </p:txBody>
      </p:sp>
      <p:sp>
        <p:nvSpPr>
          <p:cNvPr id="145" name="Google Shape;145;p19"/>
          <p:cNvSpPr txBox="1">
            <a:spLocks noGrp="1"/>
          </p:cNvSpPr>
          <p:nvPr>
            <p:ph type="body" idx="1"/>
          </p:nvPr>
        </p:nvSpPr>
        <p:spPr>
          <a:xfrm>
            <a:off x="311700" y="828625"/>
            <a:ext cx="8520600" cy="3581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Es necesario que el profesor establezca una relación cercana hacia sus estudiantes a partir de sus intereses y sus circunstancias particulares, esto se hace con la finalidad de buscar estrategias que involucren a los alumnos de manera más eficaz en las actividades.</a:t>
            </a:r>
            <a:endParaRPr/>
          </a:p>
          <a:p>
            <a:pPr marL="0" lvl="0" indent="0" algn="l" rtl="0">
              <a:spcBef>
                <a:spcPts val="1600"/>
              </a:spcBef>
              <a:spcAft>
                <a:spcPts val="1600"/>
              </a:spcAft>
              <a:buNone/>
            </a:pPr>
            <a:r>
              <a:rPr lang="es-419"/>
              <a:t>En base a nuestra situación actual, no se nos permite establecer vínculos tan cercanos de manera física, sin embargo aspectos como mostrar interés por los alumnos o sus situaciones no es un impedimento, ya que las diversas herramientas y aplicaciones que nos brindan las TIC’S nos facilitan la comunicación e interacción sin importar la distancia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0"/>
          <p:cNvSpPr txBox="1">
            <a:spLocks noGrp="1"/>
          </p:cNvSpPr>
          <p:nvPr>
            <p:ph type="body" idx="1"/>
          </p:nvPr>
        </p:nvSpPr>
        <p:spPr>
          <a:xfrm>
            <a:off x="173525" y="173525"/>
            <a:ext cx="8658900" cy="4395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5. Estimular la motivación intrínseca del alumno.</a:t>
            </a:r>
            <a:endParaRPr/>
          </a:p>
          <a:p>
            <a:pPr marL="0" lvl="0" indent="0" algn="l" rtl="0">
              <a:spcBef>
                <a:spcPts val="1600"/>
              </a:spcBef>
              <a:spcAft>
                <a:spcPts val="0"/>
              </a:spcAft>
              <a:buNone/>
            </a:pPr>
            <a:r>
              <a:rPr lang="es-419"/>
              <a:t>El docente diseña estrategias que hagan relevante el conocimiento,De esta manera favorece que el alumno tome el control de su proceso de aprendizaje.</a:t>
            </a:r>
            <a:endParaRPr/>
          </a:p>
          <a:p>
            <a:pPr marL="0" lvl="0" indent="0" algn="l" rtl="0">
              <a:spcBef>
                <a:spcPts val="1600"/>
              </a:spcBef>
              <a:spcAft>
                <a:spcPts val="1600"/>
              </a:spcAft>
              <a:buNone/>
            </a:pPr>
            <a:r>
              <a:rPr lang="es-419"/>
              <a:t>asimismo, la interrogación metacognitiva para que el estudiante conozca y reflexione sobre las estrategias de aprendizaje que él mismo utiliza para mejorar</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1"/>
          <p:cNvSpPr txBox="1">
            <a:spLocks noGrp="1"/>
          </p:cNvSpPr>
          <p:nvPr>
            <p:ph type="body" idx="1"/>
          </p:nvPr>
        </p:nvSpPr>
        <p:spPr>
          <a:xfrm>
            <a:off x="359425" y="185900"/>
            <a:ext cx="8472900" cy="4383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419"/>
              <a:t>6. Reconocer la naturaleza social del conocimiento.</a:t>
            </a:r>
            <a:endParaRPr/>
          </a:p>
          <a:p>
            <a:pPr marL="0" lvl="0" indent="0" algn="l" rtl="0">
              <a:spcBef>
                <a:spcPts val="1600"/>
              </a:spcBef>
              <a:spcAft>
                <a:spcPts val="0"/>
              </a:spcAft>
              <a:buNone/>
            </a:pPr>
            <a:r>
              <a:rPr lang="es-419"/>
              <a:t>Es primordial fomentar la colaboración y propiciar ambientes en los que el trabajo en grupos sea central.</a:t>
            </a:r>
            <a:endParaRPr/>
          </a:p>
          <a:p>
            <a:pPr marL="0" lvl="0" indent="0" algn="l" rtl="0">
              <a:spcBef>
                <a:spcPts val="1600"/>
              </a:spcBef>
              <a:spcAft>
                <a:spcPts val="0"/>
              </a:spcAft>
              <a:buNone/>
            </a:pPr>
            <a:r>
              <a:rPr lang="es-419"/>
              <a:t>El trabajo colaborativo permite que los estudiantes debatan e intercambien ideas. Así, se fomenta el desarrollo emocional necesario para aprender a colaborar y a vivir en comunidad.</a:t>
            </a:r>
            <a:endParaRPr/>
          </a:p>
          <a:p>
            <a:pPr marL="0" lvl="0" indent="0" algn="l" rtl="0">
              <a:spcBef>
                <a:spcPts val="1600"/>
              </a:spcBef>
              <a:spcAft>
                <a:spcPts val="1600"/>
              </a:spcAft>
              <a:buNone/>
            </a:pPr>
            <a:r>
              <a:rPr lang="es-419"/>
              <a:t>El estudiante debe saber que comparte la responsabilidad de aprender con el profesor y con sus pares.</a:t>
            </a:r>
            <a:endParaRPr/>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1642</Words>
  <Application>Microsoft Office PowerPoint</Application>
  <PresentationFormat>Presentación en pantalla (16:9)</PresentationFormat>
  <Paragraphs>67</Paragraphs>
  <Slides>17</Slides>
  <Notes>17</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17</vt:i4>
      </vt:variant>
    </vt:vector>
  </HeadingPairs>
  <TitlesOfParts>
    <vt:vector size="20" baseType="lpstr">
      <vt:lpstr>Arial</vt:lpstr>
      <vt:lpstr>Roboto</vt:lpstr>
      <vt:lpstr>Geometric</vt:lpstr>
      <vt:lpstr>Innovación y trabajo docente </vt:lpstr>
      <vt:lpstr>Presentación de PowerPoint</vt:lpstr>
      <vt:lpstr>Presentación de PowerPoint</vt:lpstr>
      <vt:lpstr>PRINCIPIOS PEDAGÓGICOS  </vt:lpstr>
      <vt:lpstr>Presentación de PowerPoint</vt:lpstr>
      <vt:lpstr>Presentación de PowerPoint</vt:lpstr>
      <vt:lpstr>4.Conocer los intereses de los estudiantes.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Innovación y trabajo docente </dc:title>
  <cp:lastModifiedBy>Maria Jose</cp:lastModifiedBy>
  <cp:revision>1</cp:revision>
  <dcterms:modified xsi:type="dcterms:W3CDTF">2020-10-17T01:07:04Z</dcterms:modified>
</cp:coreProperties>
</file>