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15625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188241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10930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16087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B80882-42E0-4DF6-BDD7-841FB4AC8949}" type="datetimeFigureOut">
              <a:rPr lang="es-ES" smtClean="0"/>
              <a:t>05/10/2020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41763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84887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3B80882-42E0-4DF6-BDD7-841FB4AC8949}" type="datetimeFigureOut">
              <a:rPr lang="es-ES" smtClean="0"/>
              <a:t>05/10/2020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23147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3B80882-42E0-4DF6-BDD7-841FB4AC8949}" type="datetimeFigureOut">
              <a:rPr lang="es-ES" smtClean="0"/>
              <a:t>05/10/2020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81520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B80882-42E0-4DF6-BDD7-841FB4AC8949}" type="datetimeFigureOut">
              <a:rPr lang="es-ES" smtClean="0"/>
              <a:t>05/10/2020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207692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4389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B80882-42E0-4DF6-BDD7-841FB4AC8949}" type="datetimeFigureOut">
              <a:rPr lang="es-ES" smtClean="0"/>
              <a:t>05/10/2020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471683E-FEDC-46B8-94BC-CA7B91F667E2}" type="slidenum">
              <a:rPr lang="es-ES" smtClean="0"/>
              <a:t>‹Nº›</a:t>
            </a:fld>
            <a:endParaRPr lang="es-ES"/>
          </a:p>
        </p:txBody>
      </p:sp>
    </p:spTree>
    <p:extLst>
      <p:ext uri="{BB962C8B-B14F-4D97-AF65-F5344CB8AC3E}">
        <p14:creationId xmlns:p14="http://schemas.microsoft.com/office/powerpoint/2010/main" val="325532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80882-42E0-4DF6-BDD7-841FB4AC8949}" type="datetimeFigureOut">
              <a:rPr lang="es-ES" smtClean="0"/>
              <a:t>05/10/2020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1683E-FEDC-46B8-94BC-CA7B91F667E2}" type="slidenum">
              <a:rPr lang="es-ES" smtClean="0"/>
              <a:t>‹Nº›</a:t>
            </a:fld>
            <a:endParaRPr lang="es-ES"/>
          </a:p>
        </p:txBody>
      </p:sp>
    </p:spTree>
    <p:extLst>
      <p:ext uri="{BB962C8B-B14F-4D97-AF65-F5344CB8AC3E}">
        <p14:creationId xmlns:p14="http://schemas.microsoft.com/office/powerpoint/2010/main" val="388759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2000" cy="6858001"/>
          </a:xfrm>
          <a:prstGeom prst="rect">
            <a:avLst/>
          </a:prstGeom>
        </p:spPr>
      </p:pic>
      <p:sp>
        <p:nvSpPr>
          <p:cNvPr id="5" name="CuadroTexto 4"/>
          <p:cNvSpPr txBox="1"/>
          <p:nvPr/>
        </p:nvSpPr>
        <p:spPr>
          <a:xfrm>
            <a:off x="231820" y="631065"/>
            <a:ext cx="13033420" cy="5401479"/>
          </a:xfrm>
          <a:prstGeom prst="rect">
            <a:avLst/>
          </a:prstGeom>
          <a:noFill/>
        </p:spPr>
        <p:txBody>
          <a:bodyPr wrap="square" rtlCol="0">
            <a:spAutoFit/>
          </a:bodyPr>
          <a:lstStyle/>
          <a:p>
            <a:r>
              <a:rPr lang="es-ES" sz="11500" dirty="0">
                <a:latin typeface="Berlin Sans FB Demi" panose="020E0802020502020306" pitchFamily="34" charset="0"/>
              </a:rPr>
              <a:t>Rules</a:t>
            </a:r>
            <a:r>
              <a:rPr lang="es-ES" sz="11500" dirty="0">
                <a:latin typeface="Algerian" panose="04020705040A02060702" pitchFamily="82" charset="0"/>
              </a:rPr>
              <a:t> </a:t>
            </a:r>
          </a:p>
          <a:p>
            <a:r>
              <a:rPr lang="es-ES" sz="11500" dirty="0">
                <a:latin typeface="Algerian" panose="04020705040A02060702" pitchFamily="82" charset="0"/>
              </a:rPr>
              <a:t>       GOING TO</a:t>
            </a:r>
          </a:p>
          <a:p>
            <a:r>
              <a:rPr lang="es-ES" sz="11500" dirty="0">
                <a:latin typeface="Berlin Sans FB Demi" panose="020E0802020502020306" pitchFamily="34" charset="0"/>
              </a:rPr>
              <a:t>                    Future</a:t>
            </a:r>
          </a:p>
        </p:txBody>
      </p:sp>
      <p:pic>
        <p:nvPicPr>
          <p:cNvPr id="6" name="Imagen 5"/>
          <p:cNvPicPr>
            <a:picLocks noChangeAspect="1"/>
          </p:cNvPicPr>
          <p:nvPr/>
        </p:nvPicPr>
        <p:blipFill>
          <a:blip r:embed="rId3"/>
          <a:stretch>
            <a:fillRect/>
          </a:stretch>
        </p:blipFill>
        <p:spPr>
          <a:xfrm>
            <a:off x="231820" y="5026256"/>
            <a:ext cx="3658378" cy="1419016"/>
          </a:xfrm>
          <a:prstGeom prst="rect">
            <a:avLst/>
          </a:prstGeom>
        </p:spPr>
      </p:pic>
      <p:sp>
        <p:nvSpPr>
          <p:cNvPr id="2" name="Rectángulo 1">
            <a:extLst>
              <a:ext uri="{FF2B5EF4-FFF2-40B4-BE49-F238E27FC236}">
                <a16:creationId xmlns:a16="http://schemas.microsoft.com/office/drawing/2014/main" id="{9B13214C-0E78-4B87-89FD-417C5CBA17E1}"/>
              </a:ext>
            </a:extLst>
          </p:cNvPr>
          <p:cNvSpPr/>
          <p:nvPr/>
        </p:nvSpPr>
        <p:spPr>
          <a:xfrm>
            <a:off x="8514429" y="1"/>
            <a:ext cx="3677571" cy="2756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0" i="0" dirty="0">
                <a:solidFill>
                  <a:srgbClr val="000000"/>
                </a:solidFill>
                <a:effectLst/>
                <a:latin typeface="Tw Cen MT Condensed Extra Bold" panose="020B0803020202020204" pitchFamily="34" charset="0"/>
              </a:rPr>
              <a:t>OLIVO MALDONADO LORENA FERNANDA</a:t>
            </a:r>
          </a:p>
          <a:p>
            <a:pPr algn="ctr"/>
            <a:endParaRPr lang="es-MX" dirty="0">
              <a:solidFill>
                <a:srgbClr val="000000"/>
              </a:solidFill>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MORALES MENDOZA MARIA GUADALUPE.</a:t>
            </a:r>
          </a:p>
          <a:p>
            <a:pPr algn="ctr"/>
            <a:endParaRPr lang="es-MX" dirty="0">
              <a:solidFill>
                <a:srgbClr val="000000"/>
              </a:solidFill>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JIMENEZ RAMIREZ JULIA FAELA</a:t>
            </a:r>
          </a:p>
          <a:p>
            <a:pPr algn="ctr"/>
            <a:endParaRPr lang="es-MX" dirty="0">
              <a:solidFill>
                <a:srgbClr val="000000"/>
              </a:solidFill>
              <a:latin typeface="Tw Cen MT Condensed Extra Bold" panose="020B0803020202020204" pitchFamily="34" charset="0"/>
            </a:endParaRPr>
          </a:p>
          <a:p>
            <a:pPr algn="ctr"/>
            <a:r>
              <a:rPr lang="es-MX" i="0" dirty="0">
                <a:solidFill>
                  <a:srgbClr val="000000"/>
                </a:solidFill>
                <a:effectLst/>
                <a:latin typeface="Tw Cen MT Condensed Extra Bold" panose="020B0803020202020204" pitchFamily="34" charset="0"/>
              </a:rPr>
              <a:t>OCHOA RAMOS JESSICA ANAHÍ</a:t>
            </a:r>
          </a:p>
          <a:p>
            <a:pPr algn="ctr"/>
            <a:endParaRPr lang="es-MX" i="0" dirty="0">
              <a:solidFill>
                <a:srgbClr val="000000"/>
              </a:solidFill>
              <a:effectLst/>
              <a:latin typeface="Tw Cen MT Condensed Extra Bold" panose="020B0803020202020204" pitchFamily="34" charset="0"/>
            </a:endParaRPr>
          </a:p>
          <a:p>
            <a:pPr algn="ctr"/>
            <a:r>
              <a:rPr lang="es-MX" b="0" i="0" dirty="0">
                <a:solidFill>
                  <a:srgbClr val="000000"/>
                </a:solidFill>
                <a:effectLst/>
                <a:latin typeface="Tw Cen MT Condensed Extra Bold" panose="020B0803020202020204" pitchFamily="34" charset="0"/>
              </a:rPr>
              <a:t>IBARRA CEPEDA BRENDA GUADALUPE</a:t>
            </a:r>
            <a:endParaRPr lang="es-MX" dirty="0">
              <a:latin typeface="Tw Cen MT Condensed Extra Bold" panose="020B0803020202020204" pitchFamily="34" charset="0"/>
            </a:endParaRPr>
          </a:p>
        </p:txBody>
      </p:sp>
    </p:spTree>
    <p:extLst>
      <p:ext uri="{BB962C8B-B14F-4D97-AF65-F5344CB8AC3E}">
        <p14:creationId xmlns:p14="http://schemas.microsoft.com/office/powerpoint/2010/main" val="324481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ángulo 1"/>
          <p:cNvSpPr/>
          <p:nvPr/>
        </p:nvSpPr>
        <p:spPr>
          <a:xfrm>
            <a:off x="0" y="1878149"/>
            <a:ext cx="12192000" cy="2431435"/>
          </a:xfrm>
          <a:prstGeom prst="rect">
            <a:avLst/>
          </a:prstGeom>
        </p:spPr>
        <p:txBody>
          <a:bodyPr wrap="square">
            <a:spAutoFit/>
          </a:bodyPr>
          <a:lstStyle/>
          <a:p>
            <a:r>
              <a:rPr lang="es-ES" sz="15200" b="1" dirty="0">
                <a:solidFill>
                  <a:prstClr val="black"/>
                </a:solidFill>
                <a:latin typeface="Myriad Pro Light" panose="020B0603030403020204" pitchFamily="34" charset="0"/>
              </a:rPr>
              <a:t>COMPLEMENT</a:t>
            </a:r>
            <a:endParaRPr lang="es-ES" sz="15200" dirty="0"/>
          </a:p>
        </p:txBody>
      </p:sp>
    </p:spTree>
    <p:extLst>
      <p:ext uri="{BB962C8B-B14F-4D97-AF65-F5344CB8AC3E}">
        <p14:creationId xmlns:p14="http://schemas.microsoft.com/office/powerpoint/2010/main" val="73324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C54F34-109F-4DDC-9A73-5DDB8ECDA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335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12192000" cy="6858000"/>
          </a:xfrm>
          <a:prstGeom prst="rect">
            <a:avLst/>
          </a:prstGeom>
        </p:spPr>
      </p:pic>
      <p:sp>
        <p:nvSpPr>
          <p:cNvPr id="2" name="Rectángulo 1"/>
          <p:cNvSpPr/>
          <p:nvPr/>
        </p:nvSpPr>
        <p:spPr>
          <a:xfrm>
            <a:off x="562376" y="223930"/>
            <a:ext cx="11118762" cy="5940088"/>
          </a:xfrm>
          <a:prstGeom prst="rect">
            <a:avLst/>
          </a:prstGeom>
        </p:spPr>
        <p:txBody>
          <a:bodyPr wrap="square">
            <a:spAutoFit/>
          </a:bodyPr>
          <a:lstStyle/>
          <a:p>
            <a:pPr algn="ctr"/>
            <a:r>
              <a:rPr lang="en-US" sz="6000" dirty="0">
                <a:latin typeface="Broadway" panose="04040905080B02020502" pitchFamily="82" charset="0"/>
              </a:rPr>
              <a:t>EXAPLES</a:t>
            </a:r>
          </a:p>
          <a:p>
            <a:r>
              <a:rPr lang="en-US" sz="4000" dirty="0">
                <a:latin typeface="Bauhaus 93" panose="04030905020B02020C02" pitchFamily="82" charset="0"/>
              </a:rPr>
              <a:t>Is Freddy going to buy a new car soon?</a:t>
            </a:r>
          </a:p>
          <a:p>
            <a:r>
              <a:rPr lang="en-US" sz="4000" dirty="0">
                <a:latin typeface="Bauhaus 93" panose="04030905020B02020C02" pitchFamily="82" charset="0"/>
              </a:rPr>
              <a:t>Are John and Pam going to visit Milan when they are in Italy?</a:t>
            </a:r>
          </a:p>
          <a:p>
            <a:r>
              <a:rPr lang="en-US" sz="4000" dirty="0">
                <a:latin typeface="Bauhaus 93" panose="04030905020B02020C02" pitchFamily="82" charset="0"/>
              </a:rPr>
              <a:t>I think Nigel and Mary are going to have a party next week.</a:t>
            </a:r>
          </a:p>
          <a:p>
            <a:r>
              <a:rPr lang="en-US" sz="4000" dirty="0">
                <a:latin typeface="Bauhaus 93" panose="04030905020B02020C02" pitchFamily="82" charset="0"/>
              </a:rPr>
              <a:t>We are going to have dinner together tomorrow.</a:t>
            </a:r>
          </a:p>
          <a:p>
            <a:r>
              <a:rPr lang="en-US" sz="4000" dirty="0">
                <a:latin typeface="Bauhaus 93" panose="04030905020B02020C02" pitchFamily="82" charset="0"/>
              </a:rPr>
              <a:t>Aren't you going to stay at the library until your report is finished?</a:t>
            </a:r>
            <a:endParaRPr lang="es-ES" sz="4000" dirty="0">
              <a:latin typeface="Bauhaus 93" panose="04030905020B02020C02" pitchFamily="82" charset="0"/>
            </a:endParaRPr>
          </a:p>
        </p:txBody>
      </p:sp>
    </p:spTree>
    <p:extLst>
      <p:ext uri="{BB962C8B-B14F-4D97-AF65-F5344CB8AC3E}">
        <p14:creationId xmlns:p14="http://schemas.microsoft.com/office/powerpoint/2010/main" val="190718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7999"/>
          </a:xfrm>
          <a:prstGeom prst="rect">
            <a:avLst/>
          </a:prstGeom>
        </p:spPr>
      </p:pic>
      <p:sp>
        <p:nvSpPr>
          <p:cNvPr id="2" name="Título 1"/>
          <p:cNvSpPr>
            <a:spLocks noGrp="1"/>
          </p:cNvSpPr>
          <p:nvPr>
            <p:ph type="title"/>
          </p:nvPr>
        </p:nvSpPr>
        <p:spPr>
          <a:xfrm>
            <a:off x="838200" y="365125"/>
            <a:ext cx="10515600" cy="5069760"/>
          </a:xfrm>
        </p:spPr>
        <p:txBody>
          <a:bodyPr>
            <a:noAutofit/>
          </a:bodyPr>
          <a:lstStyle/>
          <a:p>
            <a:br>
              <a:rPr lang="en-US" sz="5400" dirty="0">
                <a:latin typeface="Bodoni MT Black" panose="02070A03080606020203" pitchFamily="18" charset="0"/>
              </a:rPr>
            </a:br>
            <a:r>
              <a:rPr lang="en-US" sz="5400" dirty="0">
                <a:latin typeface="Bodoni MT Black" panose="02070A03080606020203" pitchFamily="18" charset="0"/>
              </a:rPr>
              <a:t>It is used to express forceful plans or events for the future.</a:t>
            </a:r>
            <a:br>
              <a:rPr lang="en-US" sz="5400" dirty="0">
                <a:latin typeface="Bodoni MT Black" panose="02070A03080606020203" pitchFamily="18" charset="0"/>
              </a:rPr>
            </a:br>
            <a:br>
              <a:rPr lang="en-US" sz="5400" dirty="0">
                <a:latin typeface="Bodoni MT Black" panose="02070A03080606020203" pitchFamily="18" charset="0"/>
              </a:rPr>
            </a:br>
            <a:r>
              <a:rPr lang="en-US" sz="5400" dirty="0">
                <a:latin typeface="Bodoni MT Black" panose="02070A03080606020203" pitchFamily="18" charset="0"/>
              </a:rPr>
              <a:t>It is important to note that in this form of the future tense, the verb to be is used in the present form.</a:t>
            </a:r>
            <a:endParaRPr lang="es-ES" sz="5400" dirty="0">
              <a:latin typeface="Bodoni MT Black" panose="02070A03080606020203" pitchFamily="18" charset="0"/>
            </a:endParaRPr>
          </a:p>
        </p:txBody>
      </p:sp>
    </p:spTree>
    <p:extLst>
      <p:ext uri="{BB962C8B-B14F-4D97-AF65-F5344CB8AC3E}">
        <p14:creationId xmlns:p14="http://schemas.microsoft.com/office/powerpoint/2010/main" val="250222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0" y="0"/>
            <a:ext cx="12192000" cy="6858000"/>
          </a:xfrm>
          <a:prstGeom prst="rect">
            <a:avLst/>
          </a:prstGeom>
        </p:spPr>
      </p:pic>
      <p:sp>
        <p:nvSpPr>
          <p:cNvPr id="3" name="Marcador de contenido 2"/>
          <p:cNvSpPr>
            <a:spLocks noGrp="1"/>
          </p:cNvSpPr>
          <p:nvPr>
            <p:ph idx="1"/>
          </p:nvPr>
        </p:nvSpPr>
        <p:spPr>
          <a:xfrm>
            <a:off x="310165" y="206062"/>
            <a:ext cx="11744459" cy="6439437"/>
          </a:xfrm>
        </p:spPr>
        <p:txBody>
          <a:bodyPr>
            <a:normAutofit fontScale="77500" lnSpcReduction="20000"/>
          </a:bodyPr>
          <a:lstStyle/>
          <a:p>
            <a:pPr marL="0" indent="0" algn="ctr">
              <a:buNone/>
            </a:pPr>
            <a:r>
              <a:rPr lang="en-US" sz="4600" b="1" dirty="0">
                <a:latin typeface="Bernard MT Condensed" panose="02050806060905020404" pitchFamily="18" charset="0"/>
              </a:rPr>
              <a:t>Going to uses:</a:t>
            </a:r>
          </a:p>
          <a:p>
            <a:pPr marL="0" indent="0">
              <a:buNone/>
            </a:pPr>
            <a:r>
              <a:rPr lang="en-US" sz="4200" b="1" dirty="0">
                <a:latin typeface="Bradley Hand ITC" panose="03070402050302030203" pitchFamily="66" charset="0"/>
              </a:rPr>
              <a:t>1. To express a plan:</a:t>
            </a:r>
          </a:p>
          <a:p>
            <a:pPr marL="0" indent="0">
              <a:buNone/>
            </a:pPr>
            <a:r>
              <a:rPr lang="en-US" sz="4200" b="1" dirty="0">
                <a:latin typeface="Bradley Hand ITC" panose="03070402050302030203" pitchFamily="66" charset="0"/>
              </a:rPr>
              <a:t>Lucas is going to make another movie.</a:t>
            </a:r>
          </a:p>
          <a:p>
            <a:pPr marL="0" indent="0">
              <a:buNone/>
            </a:pPr>
            <a:r>
              <a:rPr lang="es-419" sz="4200" b="1" dirty="0">
                <a:latin typeface="Bradley Hand ITC" panose="03070402050302030203" pitchFamily="66" charset="0"/>
              </a:rPr>
              <a:t>Lucas va a hacer otra película.</a:t>
            </a:r>
          </a:p>
          <a:p>
            <a:pPr marL="0" indent="0">
              <a:buNone/>
            </a:pPr>
            <a:endParaRPr lang="en-US" sz="4200" b="1" dirty="0">
              <a:latin typeface="Bradley Hand ITC" panose="03070402050302030203" pitchFamily="66" charset="0"/>
            </a:endParaRPr>
          </a:p>
          <a:p>
            <a:pPr marL="0" indent="0">
              <a:buNone/>
            </a:pPr>
            <a:r>
              <a:rPr lang="en-US" sz="4200" b="1" dirty="0">
                <a:latin typeface="Bradley Hand ITC" panose="03070402050302030203" pitchFamily="66" charset="0"/>
              </a:rPr>
              <a:t>2. It expresses the intention of a person to do something in future tense:</a:t>
            </a:r>
          </a:p>
          <a:p>
            <a:pPr marL="0" indent="0">
              <a:buNone/>
            </a:pPr>
            <a:r>
              <a:rPr lang="en-US" sz="4200" b="1" dirty="0">
                <a:latin typeface="Bradley Hand ITC" panose="03070402050302030203" pitchFamily="66" charset="0"/>
              </a:rPr>
              <a:t>Miss. Anderson is going to be a jury in the contest.</a:t>
            </a:r>
          </a:p>
          <a:p>
            <a:pPr marL="0" indent="0">
              <a:buNone/>
            </a:pPr>
            <a:r>
              <a:rPr lang="es-419" sz="4200" b="1" dirty="0">
                <a:latin typeface="Bradley Hand ITC" panose="03070402050302030203" pitchFamily="66" charset="0"/>
              </a:rPr>
              <a:t>La señorita Anderson va a ser jurado en el concurso.</a:t>
            </a:r>
          </a:p>
          <a:p>
            <a:pPr marL="0" indent="0">
              <a:buNone/>
            </a:pPr>
            <a:endParaRPr lang="es-419" sz="4200" b="1" dirty="0">
              <a:latin typeface="Bradley Hand ITC" panose="03070402050302030203" pitchFamily="66" charset="0"/>
            </a:endParaRPr>
          </a:p>
          <a:p>
            <a:pPr marL="0" indent="0">
              <a:buNone/>
            </a:pPr>
            <a:r>
              <a:rPr lang="en-US" sz="4200" b="1" dirty="0">
                <a:latin typeface="Bradley Hand ITC" panose="03070402050302030203" pitchFamily="66" charset="0"/>
              </a:rPr>
              <a:t>3. State something you are certain about:</a:t>
            </a:r>
          </a:p>
          <a:p>
            <a:pPr marL="0" indent="0">
              <a:buNone/>
            </a:pPr>
            <a:r>
              <a:rPr lang="en-US" sz="4200" b="1" dirty="0">
                <a:latin typeface="Bradley Hand ITC" panose="03070402050302030203" pitchFamily="66" charset="0"/>
              </a:rPr>
              <a:t>It's going to rain.</a:t>
            </a:r>
          </a:p>
          <a:p>
            <a:pPr marL="0" indent="0">
              <a:buNone/>
            </a:pPr>
            <a:r>
              <a:rPr lang="en-US" sz="4200" b="1" dirty="0">
                <a:latin typeface="Bradley Hand ITC" panose="03070402050302030203" pitchFamily="66" charset="0"/>
              </a:rPr>
              <a:t>Va a llover.</a:t>
            </a:r>
          </a:p>
          <a:p>
            <a:pPr marL="0" indent="0">
              <a:buNone/>
            </a:pPr>
            <a:endParaRPr lang="es-ES" dirty="0"/>
          </a:p>
        </p:txBody>
      </p:sp>
    </p:spTree>
    <p:extLst>
      <p:ext uri="{BB962C8B-B14F-4D97-AF65-F5344CB8AC3E}">
        <p14:creationId xmlns:p14="http://schemas.microsoft.com/office/powerpoint/2010/main" val="162683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2442" y="1297592"/>
            <a:ext cx="10515600" cy="4060020"/>
          </a:xfrm>
          <a:prstGeom prst="rect">
            <a:avLst/>
          </a:prstGeom>
        </p:spPr>
      </p:pic>
      <p:sp>
        <p:nvSpPr>
          <p:cNvPr id="3" name="Marcador de contenido 2"/>
          <p:cNvSpPr>
            <a:spLocks noGrp="1"/>
          </p:cNvSpPr>
          <p:nvPr>
            <p:ph idx="1"/>
          </p:nvPr>
        </p:nvSpPr>
        <p:spPr>
          <a:xfrm>
            <a:off x="812442" y="1297592"/>
            <a:ext cx="10515600" cy="4351338"/>
          </a:xfrm>
        </p:spPr>
        <p:txBody>
          <a:bodyPr/>
          <a:lstStyle/>
          <a:p>
            <a:pPr marL="0" indent="0">
              <a:buNone/>
            </a:pPr>
            <a:r>
              <a:rPr lang="en-US" sz="4400" dirty="0">
                <a:solidFill>
                  <a:srgbClr val="00FF00"/>
                </a:solidFill>
                <a:latin typeface="Berlin Sans FB Demi" panose="020E0802020502020306" pitchFamily="34" charset="0"/>
              </a:rPr>
              <a:t>Function</a:t>
            </a:r>
          </a:p>
          <a:p>
            <a:pPr marL="0" indent="0">
              <a:buNone/>
            </a:pPr>
            <a:r>
              <a:rPr lang="en-US" dirty="0">
                <a:latin typeface="Impact" panose="020B0806030902050204" pitchFamily="34" charset="0"/>
              </a:rPr>
              <a:t>The use of "going to" to refer to future events suggests a very strong link to the present. The precise moment is not relevant, it is after the now, but the attitude implies that said event depends on something we know about the current situation. "Going to" is mostly used to talk about our plans and intentions, or to make predictions based on current evidence. In everyday speech, "going to" is often shortened to "gonna", especially in American English, although it is never written that way.</a:t>
            </a:r>
            <a:endParaRPr lang="es-ES" dirty="0">
              <a:latin typeface="Impact" panose="020B0806030902050204" pitchFamily="34" charset="0"/>
            </a:endParaRPr>
          </a:p>
        </p:txBody>
      </p:sp>
    </p:spTree>
    <p:extLst>
      <p:ext uri="{BB962C8B-B14F-4D97-AF65-F5344CB8AC3E}">
        <p14:creationId xmlns:p14="http://schemas.microsoft.com/office/powerpoint/2010/main" val="243831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93596215"/>
              </p:ext>
            </p:extLst>
          </p:nvPr>
        </p:nvGraphicFramePr>
        <p:xfrm>
          <a:off x="606380" y="824076"/>
          <a:ext cx="10515600" cy="1280160"/>
        </p:xfrm>
        <a:graphic>
          <a:graphicData uri="http://schemas.openxmlformats.org/drawingml/2006/table">
            <a:tbl>
              <a:tblPr>
                <a:tableStyleId>{D113A9D2-9D6B-4929-AA2D-F23B5EE8CBE7}</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0">
                <a:tc>
                  <a:txBody>
                    <a:bodyPr/>
                    <a:lstStyle/>
                    <a:p>
                      <a:pPr algn="l" fontAlgn="t"/>
                      <a:r>
                        <a:rPr lang="es-ES" dirty="0">
                          <a:effectLst/>
                        </a:rPr>
                        <a:t>Sujeto</a:t>
                      </a:r>
                      <a:endParaRPr lang="es-ES" dirty="0">
                        <a:solidFill>
                          <a:srgbClr val="191919"/>
                        </a:solidFill>
                        <a:effectLst/>
                        <a:latin typeface="EF Circular Latin"/>
                      </a:endParaRPr>
                    </a:p>
                  </a:txBody>
                  <a:tcPr marL="76200" marR="76200" marT="76200" marB="76200"/>
                </a:tc>
                <a:tc>
                  <a:txBody>
                    <a:bodyPr/>
                    <a:lstStyle/>
                    <a:p>
                      <a:pPr algn="l" fontAlgn="t"/>
                      <a:r>
                        <a:rPr lang="es-ES" dirty="0">
                          <a:effectLst/>
                        </a:rPr>
                        <a:t>+ to be (conjugado)</a:t>
                      </a:r>
                      <a:endParaRPr lang="es-ES" dirty="0">
                        <a:solidFill>
                          <a:srgbClr val="191919"/>
                        </a:solidFill>
                        <a:effectLst/>
                        <a:latin typeface="EF Circular Latin"/>
                      </a:endParaRPr>
                    </a:p>
                  </a:txBody>
                  <a:tcPr marL="76200" marR="76200" marT="76200" marB="76200"/>
                </a:tc>
                <a:tc>
                  <a:txBody>
                    <a:bodyPr/>
                    <a:lstStyle/>
                    <a:p>
                      <a:pPr algn="l" fontAlgn="t"/>
                      <a:r>
                        <a:rPr lang="es-ES">
                          <a:effectLst/>
                        </a:rPr>
                        <a:t>+ going</a:t>
                      </a:r>
                      <a:endParaRPr lang="es-ES">
                        <a:solidFill>
                          <a:srgbClr val="191919"/>
                        </a:solidFill>
                        <a:effectLst/>
                        <a:latin typeface="EF Circular Latin"/>
                      </a:endParaRPr>
                    </a:p>
                  </a:txBody>
                  <a:tcPr marL="76200" marR="76200" marT="76200" marB="76200"/>
                </a:tc>
                <a:tc>
                  <a:txBody>
                    <a:bodyPr/>
                    <a:lstStyle/>
                    <a:p>
                      <a:pPr algn="l" fontAlgn="t"/>
                      <a:r>
                        <a:rPr lang="es-ES">
                          <a:effectLst/>
                        </a:rPr>
                        <a:t>+ infinitivo</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val="10000"/>
                  </a:ext>
                </a:extLst>
              </a:tr>
              <a:tr h="0">
                <a:tc>
                  <a:txBody>
                    <a:bodyPr/>
                    <a:lstStyle/>
                    <a:p>
                      <a:pPr fontAlgn="t"/>
                      <a:r>
                        <a:rPr lang="es-ES">
                          <a:effectLst/>
                        </a:rPr>
                        <a:t>She</a:t>
                      </a:r>
                      <a:endParaRPr lang="es-ES">
                        <a:solidFill>
                          <a:srgbClr val="191919"/>
                        </a:solidFill>
                        <a:effectLst/>
                        <a:latin typeface="EF Circular Latin"/>
                      </a:endParaRPr>
                    </a:p>
                  </a:txBody>
                  <a:tcPr marL="76200" marR="76200" marT="76200" marB="76200"/>
                </a:tc>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leave.</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val="10001"/>
                  </a:ext>
                </a:extLst>
              </a:tr>
              <a:tr h="0">
                <a:tc>
                  <a:txBody>
                    <a:bodyPr/>
                    <a:lstStyle/>
                    <a:p>
                      <a:pPr fontAlgn="t"/>
                      <a:r>
                        <a:rPr lang="es-ES">
                          <a:effectLst/>
                        </a:rPr>
                        <a:t>I</a:t>
                      </a:r>
                      <a:endParaRPr lang="es-ES">
                        <a:solidFill>
                          <a:srgbClr val="191919"/>
                        </a:solidFill>
                        <a:effectLst/>
                        <a:latin typeface="EF Circular Latin"/>
                      </a:endParaRPr>
                    </a:p>
                  </a:txBody>
                  <a:tcPr marL="76200" marR="76200" marT="76200" marB="76200"/>
                </a:tc>
                <a:tc>
                  <a:txBody>
                    <a:bodyPr/>
                    <a:lstStyle/>
                    <a:p>
                      <a:pPr fontAlgn="t"/>
                      <a:r>
                        <a:rPr lang="es-ES" dirty="0">
                          <a:effectLst/>
                        </a:rPr>
                        <a:t>am</a:t>
                      </a:r>
                      <a:endParaRPr lang="es-ES" dirty="0">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stay.</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val="1000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14559070"/>
              </p:ext>
            </p:extLst>
          </p:nvPr>
        </p:nvGraphicFramePr>
        <p:xfrm>
          <a:off x="645017" y="2357735"/>
          <a:ext cx="10515600" cy="3261360"/>
        </p:xfrm>
        <a:graphic>
          <a:graphicData uri="http://schemas.openxmlformats.org/drawingml/2006/table">
            <a:tbl>
              <a:tblPr>
                <a:tableStyleId>{E269D01E-BC32-4049-B463-5C60D7B0CCD2}</a:tableStyleId>
              </a:tblPr>
              <a:tblGrid>
                <a:gridCol w="2520863">
                  <a:extLst>
                    <a:ext uri="{9D8B030D-6E8A-4147-A177-3AD203B41FA5}">
                      <a16:colId xmlns:a16="http://schemas.microsoft.com/office/drawing/2014/main" val="20000"/>
                    </a:ext>
                  </a:extLst>
                </a:gridCol>
                <a:gridCol w="2520863">
                  <a:extLst>
                    <a:ext uri="{9D8B030D-6E8A-4147-A177-3AD203B41FA5}">
                      <a16:colId xmlns:a16="http://schemas.microsoft.com/office/drawing/2014/main" val="20001"/>
                    </a:ext>
                  </a:extLst>
                </a:gridCol>
                <a:gridCol w="2520863">
                  <a:extLst>
                    <a:ext uri="{9D8B030D-6E8A-4147-A177-3AD203B41FA5}">
                      <a16:colId xmlns:a16="http://schemas.microsoft.com/office/drawing/2014/main" val="20002"/>
                    </a:ext>
                  </a:extLst>
                </a:gridCol>
                <a:gridCol w="2953011">
                  <a:extLst>
                    <a:ext uri="{9D8B030D-6E8A-4147-A177-3AD203B41FA5}">
                      <a16:colId xmlns:a16="http://schemas.microsoft.com/office/drawing/2014/main" val="20003"/>
                    </a:ext>
                  </a:extLst>
                </a:gridCol>
              </a:tblGrid>
              <a:tr h="0">
                <a:tc>
                  <a:txBody>
                    <a:bodyPr/>
                    <a:lstStyle/>
                    <a:p>
                      <a:pPr fontAlgn="t"/>
                      <a:br>
                        <a:rPr lang="es-ES">
                          <a:effectLst/>
                        </a:rPr>
                      </a:br>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val="10000"/>
                  </a:ext>
                </a:extLst>
              </a:tr>
              <a:tr h="0">
                <a:tc gridSpan="3">
                  <a:txBody>
                    <a:bodyPr/>
                    <a:lstStyle/>
                    <a:p>
                      <a:pPr fontAlgn="t"/>
                      <a:r>
                        <a:rPr lang="es-ES">
                          <a:effectLst/>
                        </a:rPr>
                        <a:t>Negativa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val="10001"/>
                  </a:ext>
                </a:extLst>
              </a:tr>
              <a:tr h="0">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is not</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val="10002"/>
                  </a:ext>
                </a:extLst>
              </a:tr>
              <a:tr h="0">
                <a:tc gridSpan="3">
                  <a:txBody>
                    <a:bodyPr/>
                    <a:lstStyle/>
                    <a:p>
                      <a:pPr fontAlgn="t"/>
                      <a:r>
                        <a:rPr lang="es-ES">
                          <a:effectLst/>
                        </a:rPr>
                        <a:t>Interrogativa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val="10003"/>
                  </a:ext>
                </a:extLst>
              </a:tr>
              <a:tr h="0">
                <a:tc>
                  <a:txBody>
                    <a:bodyPr/>
                    <a:lstStyle/>
                    <a:p>
                      <a:pPr fontAlgn="t"/>
                      <a:r>
                        <a:rPr lang="es-ES">
                          <a:effectLst/>
                        </a:rPr>
                        <a:t>Is</a:t>
                      </a:r>
                      <a:endParaRPr lang="es-ES">
                        <a:solidFill>
                          <a:srgbClr val="191919"/>
                        </a:solidFill>
                        <a:effectLst/>
                        <a:latin typeface="EF Circular Latin"/>
                      </a:endParaRPr>
                    </a:p>
                  </a:txBody>
                  <a:tcPr marL="76200" marR="76200" marT="76200" marB="76200"/>
                </a:tc>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a:effectLst/>
                        </a:rPr>
                        <a:t>to jog?</a:t>
                      </a:r>
                      <a:endParaRPr lang="es-ES">
                        <a:solidFill>
                          <a:srgbClr val="191919"/>
                        </a:solidFill>
                        <a:effectLst/>
                        <a:latin typeface="EF Circular Latin"/>
                      </a:endParaRPr>
                    </a:p>
                  </a:txBody>
                  <a:tcPr marL="76200" marR="76200" marT="76200" marB="76200"/>
                </a:tc>
                <a:extLst>
                  <a:ext uri="{0D108BD9-81ED-4DB2-BD59-A6C34878D82A}">
                    <a16:rowId xmlns:a16="http://schemas.microsoft.com/office/drawing/2014/main" val="10004"/>
                  </a:ext>
                </a:extLst>
              </a:tr>
              <a:tr h="0">
                <a:tc gridSpan="3">
                  <a:txBody>
                    <a:bodyPr/>
                    <a:lstStyle/>
                    <a:p>
                      <a:pPr fontAlgn="t"/>
                      <a:r>
                        <a:rPr lang="es-ES">
                          <a:effectLst/>
                        </a:rPr>
                        <a:t>Interrogativa negativa</a:t>
                      </a:r>
                      <a:endParaRPr lang="es-ES">
                        <a:solidFill>
                          <a:srgbClr val="191919"/>
                        </a:solidFill>
                        <a:effectLst/>
                        <a:latin typeface="EF Circular Latin"/>
                      </a:endParaRPr>
                    </a:p>
                  </a:txBody>
                  <a:tcPr marL="76200" marR="76200" marT="76200" marB="76200"/>
                </a:tc>
                <a:tc hMerge="1">
                  <a:txBody>
                    <a:bodyPr/>
                    <a:lstStyle/>
                    <a:p>
                      <a:endParaRPr lang="es-ES"/>
                    </a:p>
                  </a:txBody>
                  <a:tcPr/>
                </a:tc>
                <a:tc hMerge="1">
                  <a:txBody>
                    <a:bodyPr/>
                    <a:lstStyle/>
                    <a:p>
                      <a:endParaRPr lang="es-ES"/>
                    </a:p>
                  </a:txBody>
                  <a:tcPr/>
                </a:tc>
                <a:tc>
                  <a:txBody>
                    <a:bodyPr/>
                    <a:lstStyle/>
                    <a:p>
                      <a:endParaRPr lang="es-ES"/>
                    </a:p>
                  </a:txBody>
                  <a:tcPr/>
                </a:tc>
                <a:extLst>
                  <a:ext uri="{0D108BD9-81ED-4DB2-BD59-A6C34878D82A}">
                    <a16:rowId xmlns:a16="http://schemas.microsoft.com/office/drawing/2014/main" val="10005"/>
                  </a:ext>
                </a:extLst>
              </a:tr>
              <a:tr h="0">
                <a:tc>
                  <a:txBody>
                    <a:bodyPr/>
                    <a:lstStyle/>
                    <a:p>
                      <a:pPr fontAlgn="t"/>
                      <a:r>
                        <a:rPr lang="es-ES">
                          <a:effectLst/>
                        </a:rPr>
                        <a:t>Isn't</a:t>
                      </a:r>
                      <a:endParaRPr lang="es-ES">
                        <a:solidFill>
                          <a:srgbClr val="191919"/>
                        </a:solidFill>
                        <a:effectLst/>
                        <a:latin typeface="EF Circular Latin"/>
                      </a:endParaRPr>
                    </a:p>
                  </a:txBody>
                  <a:tcPr marL="76200" marR="76200" marT="76200" marB="76200"/>
                </a:tc>
                <a:tc>
                  <a:txBody>
                    <a:bodyPr/>
                    <a:lstStyle/>
                    <a:p>
                      <a:pPr fontAlgn="t"/>
                      <a:r>
                        <a:rPr lang="es-ES">
                          <a:effectLst/>
                        </a:rPr>
                        <a:t>he</a:t>
                      </a:r>
                      <a:endParaRPr lang="es-ES">
                        <a:solidFill>
                          <a:srgbClr val="191919"/>
                        </a:solidFill>
                        <a:effectLst/>
                        <a:latin typeface="EF Circular Latin"/>
                      </a:endParaRPr>
                    </a:p>
                  </a:txBody>
                  <a:tcPr marL="76200" marR="76200" marT="76200" marB="76200"/>
                </a:tc>
                <a:tc>
                  <a:txBody>
                    <a:bodyPr/>
                    <a:lstStyle/>
                    <a:p>
                      <a:pPr fontAlgn="t"/>
                      <a:r>
                        <a:rPr lang="es-ES">
                          <a:effectLst/>
                        </a:rPr>
                        <a:t>going</a:t>
                      </a:r>
                      <a:endParaRPr lang="es-ES">
                        <a:solidFill>
                          <a:srgbClr val="191919"/>
                        </a:solidFill>
                        <a:effectLst/>
                        <a:latin typeface="EF Circular Latin"/>
                      </a:endParaRPr>
                    </a:p>
                  </a:txBody>
                  <a:tcPr marL="76200" marR="76200" marT="76200" marB="76200"/>
                </a:tc>
                <a:tc>
                  <a:txBody>
                    <a:bodyPr/>
                    <a:lstStyle/>
                    <a:p>
                      <a:pPr fontAlgn="t"/>
                      <a:r>
                        <a:rPr lang="es-ES" dirty="0">
                          <a:effectLst/>
                        </a:rPr>
                        <a:t>to </a:t>
                      </a:r>
                      <a:r>
                        <a:rPr lang="es-ES" dirty="0" err="1">
                          <a:effectLst/>
                        </a:rPr>
                        <a:t>jog</a:t>
                      </a:r>
                      <a:r>
                        <a:rPr lang="es-ES" dirty="0">
                          <a:effectLst/>
                        </a:rPr>
                        <a:t>?</a:t>
                      </a:r>
                      <a:endParaRPr lang="es-ES" dirty="0">
                        <a:solidFill>
                          <a:srgbClr val="191919"/>
                        </a:solidFill>
                        <a:effectLst/>
                        <a:latin typeface="EF Circular Latin"/>
                      </a:endParaRPr>
                    </a:p>
                  </a:txBody>
                  <a:tcPr marL="76200" marR="76200" marT="76200" marB="762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590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CuadroTexto 3"/>
          <p:cNvSpPr txBox="1"/>
          <p:nvPr/>
        </p:nvSpPr>
        <p:spPr>
          <a:xfrm>
            <a:off x="989621" y="1798936"/>
            <a:ext cx="9884181" cy="3154710"/>
          </a:xfrm>
          <a:prstGeom prst="rect">
            <a:avLst/>
          </a:prstGeom>
          <a:noFill/>
        </p:spPr>
        <p:txBody>
          <a:bodyPr wrap="none" rtlCol="0">
            <a:spAutoFit/>
          </a:bodyPr>
          <a:lstStyle/>
          <a:p>
            <a:r>
              <a:rPr lang="es-ES" sz="19900" b="1" dirty="0">
                <a:latin typeface="Myriad Pro Light" panose="020B0603030403020204" pitchFamily="34" charset="0"/>
              </a:rPr>
              <a:t>SUBJECT</a:t>
            </a:r>
          </a:p>
        </p:txBody>
      </p:sp>
    </p:spTree>
    <p:extLst>
      <p:ext uri="{BB962C8B-B14F-4D97-AF65-F5344CB8AC3E}">
        <p14:creationId xmlns:p14="http://schemas.microsoft.com/office/powerpoint/2010/main" val="107401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Rectángulo 5"/>
          <p:cNvSpPr/>
          <p:nvPr/>
        </p:nvSpPr>
        <p:spPr>
          <a:xfrm>
            <a:off x="2616055" y="1813009"/>
            <a:ext cx="6563720" cy="3154710"/>
          </a:xfrm>
          <a:prstGeom prst="rect">
            <a:avLst/>
          </a:prstGeom>
        </p:spPr>
        <p:txBody>
          <a:bodyPr wrap="none">
            <a:spAutoFit/>
          </a:bodyPr>
          <a:lstStyle/>
          <a:p>
            <a:r>
              <a:rPr lang="es-ES" sz="19900" b="1" dirty="0">
                <a:solidFill>
                  <a:prstClr val="black"/>
                </a:solidFill>
                <a:latin typeface="Myriad Pro Light" panose="020B0603030403020204" pitchFamily="34" charset="0"/>
              </a:rPr>
              <a:t>TO BE</a:t>
            </a:r>
            <a:endParaRPr lang="es-ES" dirty="0"/>
          </a:p>
        </p:txBody>
      </p:sp>
    </p:spTree>
    <p:extLst>
      <p:ext uri="{BB962C8B-B14F-4D97-AF65-F5344CB8AC3E}">
        <p14:creationId xmlns:p14="http://schemas.microsoft.com/office/powerpoint/2010/main" val="76133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ángulo 1"/>
          <p:cNvSpPr/>
          <p:nvPr/>
        </p:nvSpPr>
        <p:spPr>
          <a:xfrm>
            <a:off x="0" y="791472"/>
            <a:ext cx="12192000" cy="5201424"/>
          </a:xfrm>
          <a:prstGeom prst="rect">
            <a:avLst/>
          </a:prstGeom>
        </p:spPr>
        <p:txBody>
          <a:bodyPr wrap="square">
            <a:spAutoFit/>
          </a:bodyPr>
          <a:lstStyle/>
          <a:p>
            <a:pPr algn="ctr"/>
            <a:r>
              <a:rPr lang="es-ES" sz="16600" b="1" dirty="0">
                <a:solidFill>
                  <a:prstClr val="black"/>
                </a:solidFill>
                <a:latin typeface="Myriad Pro Light" panose="020B0603030403020204" pitchFamily="34" charset="0"/>
              </a:rPr>
              <a:t>AUXILIARY</a:t>
            </a:r>
          </a:p>
          <a:p>
            <a:pPr algn="ctr"/>
            <a:r>
              <a:rPr lang="es-ES" sz="16600" b="1" dirty="0">
                <a:solidFill>
                  <a:prstClr val="black"/>
                </a:solidFill>
                <a:latin typeface="Myriad Pro Light" panose="020B0603030403020204" pitchFamily="34" charset="0"/>
              </a:rPr>
              <a:t>VERB</a:t>
            </a:r>
            <a:endParaRPr lang="es-ES" sz="1600" dirty="0"/>
          </a:p>
        </p:txBody>
      </p:sp>
    </p:spTree>
    <p:extLst>
      <p:ext uri="{BB962C8B-B14F-4D97-AF65-F5344CB8AC3E}">
        <p14:creationId xmlns:p14="http://schemas.microsoft.com/office/powerpoint/2010/main" val="7360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ángulo 1"/>
          <p:cNvSpPr/>
          <p:nvPr/>
        </p:nvSpPr>
        <p:spPr>
          <a:xfrm>
            <a:off x="0" y="711958"/>
            <a:ext cx="12192000" cy="5201424"/>
          </a:xfrm>
          <a:prstGeom prst="rect">
            <a:avLst/>
          </a:prstGeom>
        </p:spPr>
        <p:txBody>
          <a:bodyPr wrap="square">
            <a:spAutoFit/>
          </a:bodyPr>
          <a:lstStyle/>
          <a:p>
            <a:pPr algn="ctr"/>
            <a:r>
              <a:rPr lang="es-ES" sz="16600" b="1" dirty="0">
                <a:solidFill>
                  <a:prstClr val="black"/>
                </a:solidFill>
                <a:latin typeface="Myriad Pro Light" panose="020B0603030403020204" pitchFamily="34" charset="0"/>
              </a:rPr>
              <a:t>PRINCIPAL </a:t>
            </a:r>
          </a:p>
          <a:p>
            <a:pPr algn="ctr"/>
            <a:r>
              <a:rPr lang="es-ES" sz="16600" b="1" dirty="0">
                <a:solidFill>
                  <a:prstClr val="black"/>
                </a:solidFill>
                <a:latin typeface="Myriad Pro Light" panose="020B0603030403020204" pitchFamily="34" charset="0"/>
              </a:rPr>
              <a:t>VERB</a:t>
            </a:r>
            <a:endParaRPr lang="es-ES" sz="1600" dirty="0"/>
          </a:p>
        </p:txBody>
      </p:sp>
    </p:spTree>
    <p:extLst>
      <p:ext uri="{BB962C8B-B14F-4D97-AF65-F5344CB8AC3E}">
        <p14:creationId xmlns:p14="http://schemas.microsoft.com/office/powerpoint/2010/main" val="21177219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379</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12</vt:i4>
      </vt:variant>
    </vt:vector>
  </HeadingPairs>
  <TitlesOfParts>
    <vt:vector size="27" baseType="lpstr">
      <vt:lpstr>Algerian</vt:lpstr>
      <vt:lpstr>Arial</vt:lpstr>
      <vt:lpstr>Bauhaus 93</vt:lpstr>
      <vt:lpstr>Berlin Sans FB Demi</vt:lpstr>
      <vt:lpstr>Bernard MT Condensed</vt:lpstr>
      <vt:lpstr>Bodoni MT Black</vt:lpstr>
      <vt:lpstr>Bradley Hand ITC</vt:lpstr>
      <vt:lpstr>Broadway</vt:lpstr>
      <vt:lpstr>Calibri</vt:lpstr>
      <vt:lpstr>Calibri Light</vt:lpstr>
      <vt:lpstr>EF Circular Latin</vt:lpstr>
      <vt:lpstr>Impact</vt:lpstr>
      <vt:lpstr>Myriad Pro Light</vt:lpstr>
      <vt:lpstr>Tw Cen MT Condensed Extra Bold</vt:lpstr>
      <vt:lpstr>Tema de Office</vt:lpstr>
      <vt:lpstr>Presentación de PowerPoint</vt:lpstr>
      <vt:lpstr> It is used to express forceful plans or events for the future.  It is important to note that in this form of the future tense, the verb to be is used in the present form.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jessi ochoa</cp:lastModifiedBy>
  <cp:revision>6</cp:revision>
  <dcterms:created xsi:type="dcterms:W3CDTF">2020-10-05T07:45:56Z</dcterms:created>
  <dcterms:modified xsi:type="dcterms:W3CDTF">2020-10-06T01:28:46Z</dcterms:modified>
</cp:coreProperties>
</file>