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9" r:id="rId4"/>
    <p:sldId id="258" r:id="rId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B5C1"/>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250"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C87B3-E2A1-4A7D-BB82-5659CED1F43A}" type="datetimeFigureOut">
              <a:rPr lang="es-MX" smtClean="0"/>
              <a:t>07/10/2020</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6004E-B837-4837-8CCC-EDA49DD529A5}" type="slidenum">
              <a:rPr lang="es-MX" smtClean="0"/>
              <a:t>‹Nº›</a:t>
            </a:fld>
            <a:endParaRPr lang="es-MX"/>
          </a:p>
        </p:txBody>
      </p:sp>
    </p:spTree>
    <p:extLst>
      <p:ext uri="{BB962C8B-B14F-4D97-AF65-F5344CB8AC3E}">
        <p14:creationId xmlns:p14="http://schemas.microsoft.com/office/powerpoint/2010/main" val="286061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EA494B-7CF6-4287-871A-C91C378F203D}"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292282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EA494B-7CF6-4287-871A-C91C378F203D}"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340634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EA494B-7CF6-4287-871A-C91C378F203D}"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302527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EA494B-7CF6-4287-871A-C91C378F203D}"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214018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6EA494B-7CF6-4287-871A-C91C378F203D}" type="datetimeFigureOut">
              <a:rPr lang="es-MX" smtClean="0"/>
              <a:t>07/10/2020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368864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6EA494B-7CF6-4287-871A-C91C378F203D}" type="datetimeFigureOut">
              <a:rPr lang="es-MX" smtClean="0"/>
              <a:t>07/10/2020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194240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6EA494B-7CF6-4287-871A-C91C378F203D}" type="datetimeFigureOut">
              <a:rPr lang="es-MX" smtClean="0"/>
              <a:t>07/10/2020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262906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6EA494B-7CF6-4287-871A-C91C378F203D}" type="datetimeFigureOut">
              <a:rPr lang="es-MX" smtClean="0"/>
              <a:t>07/10/2020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142154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A494B-7CF6-4287-871A-C91C378F203D}" type="datetimeFigureOut">
              <a:rPr lang="es-MX" smtClean="0"/>
              <a:t>07/10/2020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39412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6EA494B-7CF6-4287-871A-C91C378F203D}" type="datetimeFigureOut">
              <a:rPr lang="es-MX" smtClean="0"/>
              <a:t>07/10/2020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2329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6EA494B-7CF6-4287-871A-C91C378F203D}" type="datetimeFigureOut">
              <a:rPr lang="es-MX" smtClean="0"/>
              <a:t>07/10/2020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83F2450-1DBA-4631-A912-EE6C1CABC4F5}" type="slidenum">
              <a:rPr lang="es-MX" smtClean="0"/>
              <a:t>‹Nº›</a:t>
            </a:fld>
            <a:endParaRPr lang="es-MX"/>
          </a:p>
        </p:txBody>
      </p:sp>
    </p:spTree>
    <p:extLst>
      <p:ext uri="{BB962C8B-B14F-4D97-AF65-F5344CB8AC3E}">
        <p14:creationId xmlns:p14="http://schemas.microsoft.com/office/powerpoint/2010/main" val="102236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6EA494B-7CF6-4287-871A-C91C378F203D}" type="datetimeFigureOut">
              <a:rPr lang="es-MX" smtClean="0"/>
              <a:t>07/10/2020</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83F2450-1DBA-4631-A912-EE6C1CABC4F5}" type="slidenum">
              <a:rPr lang="es-MX" smtClean="0"/>
              <a:t>‹Nº›</a:t>
            </a:fld>
            <a:endParaRPr lang="es-MX"/>
          </a:p>
        </p:txBody>
      </p:sp>
    </p:spTree>
    <p:extLst>
      <p:ext uri="{BB962C8B-B14F-4D97-AF65-F5344CB8AC3E}">
        <p14:creationId xmlns:p14="http://schemas.microsoft.com/office/powerpoint/2010/main" val="507093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81A74-C46A-4263-8D04-1281CE708EA5}"/>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3365E319-907A-4483-9D04-543CDC73D747}"/>
              </a:ext>
            </a:extLst>
          </p:cNvPr>
          <p:cNvSpPr>
            <a:spLocks noGrp="1"/>
          </p:cNvSpPr>
          <p:nvPr>
            <p:ph type="subTitle" idx="1"/>
          </p:nvPr>
        </p:nvSpPr>
        <p:spPr/>
        <p:txBody>
          <a:bodyPr/>
          <a:lstStyle/>
          <a:p>
            <a:endParaRPr lang="es-MX"/>
          </a:p>
        </p:txBody>
      </p:sp>
      <p:pic>
        <p:nvPicPr>
          <p:cNvPr id="1026" name="Picture 2" descr="Pin de ferny en Etiquetas y Gafetes | Etiquetas preescolares, Maestros de  preescolar, Decoracion de aulas">
            <a:extLst>
              <a:ext uri="{FF2B5EF4-FFF2-40B4-BE49-F238E27FC236}">
                <a16:creationId xmlns:a16="http://schemas.microsoft.com/office/drawing/2014/main" id="{6C40597F-7521-4325-902A-B2FDD6D22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6858000" cy="913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18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3D0306B-6493-4F16-8A0B-B2218295A4DA}"/>
              </a:ext>
            </a:extLst>
          </p:cNvPr>
          <p:cNvGrpSpPr/>
          <p:nvPr/>
        </p:nvGrpSpPr>
        <p:grpSpPr>
          <a:xfrm>
            <a:off x="-154618" y="622540"/>
            <a:ext cx="7012618" cy="8374503"/>
            <a:chOff x="-154618" y="622540"/>
            <a:chExt cx="7012618" cy="8374503"/>
          </a:xfrm>
        </p:grpSpPr>
        <p:pic>
          <p:nvPicPr>
            <p:cNvPr id="2050" name="Picture 2" descr="Plantilla de hoja para cuaderno, bloc de notas, diario. con la imagen de un  lindo personaje. | Vector Premium">
              <a:extLst>
                <a:ext uri="{FF2B5EF4-FFF2-40B4-BE49-F238E27FC236}">
                  <a16:creationId xmlns:a16="http://schemas.microsoft.com/office/drawing/2014/main" id="{B7763EEF-3EFA-4A3B-935A-B63A2E803E1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774" t="5590" r="15494" b="4633"/>
            <a:stretch/>
          </p:blipFill>
          <p:spPr bwMode="auto">
            <a:xfrm>
              <a:off x="408214" y="622540"/>
              <a:ext cx="6309696" cy="837450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2D787A68-E04B-4D0B-8DBA-C9E980CAD080}"/>
                </a:ext>
              </a:extLst>
            </p:cNvPr>
            <p:cNvSpPr txBox="1"/>
            <p:nvPr/>
          </p:nvSpPr>
          <p:spPr>
            <a:xfrm rot="11054323" flipH="1" flipV="1">
              <a:off x="-154618" y="1095200"/>
              <a:ext cx="4187752" cy="738664"/>
            </a:xfrm>
            <a:prstGeom prst="chevron">
              <a:avLst/>
            </a:prstGeom>
            <a:solidFill>
              <a:schemeClr val="bg2">
                <a:lumMod val="90000"/>
              </a:schemeClr>
            </a:solidFill>
          </p:spPr>
          <p:txBody>
            <a:bodyPr wrap="square" rtlCol="0" anchor="ctr" anchorCtr="0">
              <a:spAutoFit/>
            </a:bodyPr>
            <a:lstStyle/>
            <a:p>
              <a:pPr algn="ctr"/>
              <a:r>
                <a:rPr lang="es-MX" sz="1400" b="1" dirty="0">
                  <a:solidFill>
                    <a:schemeClr val="accent5">
                      <a:lumMod val="50000"/>
                    </a:schemeClr>
                  </a:solidFill>
                  <a:latin typeface="Kristen ITC" panose="03050502040202030202" pitchFamily="66" charset="0"/>
                </a:rPr>
                <a:t>Jardín de Niños “Diego Rivera”</a:t>
              </a:r>
            </a:p>
            <a:p>
              <a:pPr algn="ctr"/>
              <a:r>
                <a:rPr lang="es-MX" sz="1400" b="1" dirty="0">
                  <a:solidFill>
                    <a:schemeClr val="accent5">
                      <a:lumMod val="50000"/>
                    </a:schemeClr>
                  </a:solidFill>
                  <a:latin typeface="Kristen ITC" panose="03050502040202030202" pitchFamily="66" charset="0"/>
                </a:rPr>
                <a:t>Educadora: Dennise M. Valdés </a:t>
              </a:r>
            </a:p>
            <a:p>
              <a:pPr algn="ctr"/>
              <a:r>
                <a:rPr lang="es-MX" sz="1400" b="1" dirty="0">
                  <a:solidFill>
                    <a:schemeClr val="accent5">
                      <a:lumMod val="50000"/>
                    </a:schemeClr>
                  </a:solidFill>
                  <a:latin typeface="Kristen ITC" panose="03050502040202030202" pitchFamily="66" charset="0"/>
                </a:rPr>
                <a:t>Practicante: Monserrat Mendoza</a:t>
              </a:r>
            </a:p>
          </p:txBody>
        </p:sp>
        <p:pic>
          <p:nvPicPr>
            <p:cNvPr id="10" name="Imagen 9">
              <a:extLst>
                <a:ext uri="{FF2B5EF4-FFF2-40B4-BE49-F238E27FC236}">
                  <a16:creationId xmlns:a16="http://schemas.microsoft.com/office/drawing/2014/main" id="{AB9161B3-8831-408C-A598-5338D5AABB0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13646" l="40972" r="100000">
                          <a14:foregroundMark x1="65556" y1="4792" x2="80278" y2="4479"/>
                          <a14:backgroundMark x1="67083" y1="10938" x2="74583" y2="11042"/>
                          <a14:backgroundMark x1="66389" y1="4375" x2="76250" y2="3333"/>
                        </a14:backgroundRemoval>
                      </a14:imgEffect>
                      <a14:imgEffect>
                        <a14:sharpenSoften amount="50000"/>
                      </a14:imgEffect>
                    </a14:imgLayer>
                  </a14:imgProps>
                </a:ext>
                <a:ext uri="{28A0092B-C50C-407E-A947-70E740481C1C}">
                  <a14:useLocalDpi xmlns:a14="http://schemas.microsoft.com/office/drawing/2010/main" val="0"/>
                </a:ext>
              </a:extLst>
            </a:blip>
            <a:srcRect l="62514" t="2787" b="88197"/>
            <a:stretch/>
          </p:blipFill>
          <p:spPr>
            <a:xfrm>
              <a:off x="4058118" y="1220125"/>
              <a:ext cx="2799882" cy="824460"/>
            </a:xfrm>
            <a:prstGeom prst="rect">
              <a:avLst/>
            </a:prstGeom>
          </p:spPr>
        </p:pic>
        <p:pic>
          <p:nvPicPr>
            <p:cNvPr id="12" name="Imagen 11">
              <a:extLst>
                <a:ext uri="{FF2B5EF4-FFF2-40B4-BE49-F238E27FC236}">
                  <a16:creationId xmlns:a16="http://schemas.microsoft.com/office/drawing/2014/main" id="{2FA9072D-C0FA-4A21-A5AB-52F85C3B45A7}"/>
                </a:ext>
              </a:extLst>
            </p:cNvPr>
            <p:cNvPicPr>
              <a:picLocks noChangeAspect="1"/>
            </p:cNvPicPr>
            <p:nvPr/>
          </p:nvPicPr>
          <p:blipFill rotWithShape="1">
            <a:blip r:embed="rId6">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995" t="12951" r="6884" b="70328"/>
            <a:stretch/>
          </p:blipFill>
          <p:spPr>
            <a:xfrm>
              <a:off x="609999" y="2094245"/>
              <a:ext cx="5906125" cy="1528997"/>
            </a:xfrm>
            <a:prstGeom prst="rect">
              <a:avLst/>
            </a:prstGeom>
            <a:ln w="28575">
              <a:solidFill>
                <a:srgbClr val="49B5C1"/>
              </a:solidFill>
            </a:ln>
          </p:spPr>
        </p:pic>
        <p:pic>
          <p:nvPicPr>
            <p:cNvPr id="14" name="Imagen 13">
              <a:extLst>
                <a:ext uri="{FF2B5EF4-FFF2-40B4-BE49-F238E27FC236}">
                  <a16:creationId xmlns:a16="http://schemas.microsoft.com/office/drawing/2014/main" id="{4C91FAB9-47F1-40F3-9C15-063FEEAC6C72}"/>
                </a:ext>
              </a:extLst>
            </p:cNvPr>
            <p:cNvPicPr>
              <a:picLocks noChangeAspect="1"/>
            </p:cNvPicPr>
            <p:nvPr/>
          </p:nvPicPr>
          <p:blipFill rotWithShape="1">
            <a:blip r:embed="rId6">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995" t="29672" r="6884" b="58197"/>
            <a:stretch/>
          </p:blipFill>
          <p:spPr>
            <a:xfrm>
              <a:off x="609998" y="3660968"/>
              <a:ext cx="5906125" cy="1109272"/>
            </a:xfrm>
            <a:prstGeom prst="rect">
              <a:avLst/>
            </a:prstGeom>
            <a:ln w="28575">
              <a:solidFill>
                <a:srgbClr val="49B5C1"/>
              </a:solidFill>
            </a:ln>
          </p:spPr>
        </p:pic>
        <p:pic>
          <p:nvPicPr>
            <p:cNvPr id="16" name="Imagen 15">
              <a:extLst>
                <a:ext uri="{FF2B5EF4-FFF2-40B4-BE49-F238E27FC236}">
                  <a16:creationId xmlns:a16="http://schemas.microsoft.com/office/drawing/2014/main" id="{D751251D-C715-4C86-BFE4-09087F8A3D09}"/>
                </a:ext>
              </a:extLst>
            </p:cNvPr>
            <p:cNvPicPr>
              <a:picLocks noChangeAspect="1"/>
            </p:cNvPicPr>
            <p:nvPr/>
          </p:nvPicPr>
          <p:blipFill rotWithShape="1">
            <a:blip r:embed="rId6">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994" t="41803" r="6994" b="37541"/>
            <a:stretch/>
          </p:blipFill>
          <p:spPr>
            <a:xfrm>
              <a:off x="609998" y="4753370"/>
              <a:ext cx="5906125" cy="1888760"/>
            </a:xfrm>
            <a:prstGeom prst="rect">
              <a:avLst/>
            </a:prstGeom>
            <a:ln w="28575">
              <a:solidFill>
                <a:srgbClr val="49B5C1"/>
              </a:solidFill>
            </a:ln>
          </p:spPr>
        </p:pic>
        <p:pic>
          <p:nvPicPr>
            <p:cNvPr id="22" name="Imagen 21">
              <a:extLst>
                <a:ext uri="{FF2B5EF4-FFF2-40B4-BE49-F238E27FC236}">
                  <a16:creationId xmlns:a16="http://schemas.microsoft.com/office/drawing/2014/main" id="{EFB1D2B7-A88C-4B5A-9F1F-B7CFEC476F63}"/>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60104" b="93125" l="1806" r="99444">
                          <a14:foregroundMark x1="6806" y1="67083" x2="13333" y2="66042"/>
                          <a14:foregroundMark x1="17500" y1="73646" x2="85417" y2="79688"/>
                          <a14:foregroundMark x1="18333" y1="64271" x2="18333" y2="64271"/>
                          <a14:foregroundMark x1="14167" y1="66458" x2="14444" y2="65938"/>
                          <a14:foregroundMark x1="14444" y1="64479" x2="29028" y2="65625"/>
                          <a14:foregroundMark x1="68889" y1="64688" x2="86667" y2="64271"/>
                          <a14:foregroundMark x1="9583" y1="64479" x2="12222" y2="64479"/>
                          <a14:backgroundMark x1="7500" y1="65625" x2="6806" y2="63750"/>
                          <a14:backgroundMark x1="7500" y1="66563" x2="10278" y2="64896"/>
                          <a14:backgroundMark x1="92917" y1="66042" x2="92500" y2="63229"/>
                        </a14:backgroundRemoval>
                      </a14:imgEffect>
                      <a14:imgEffect>
                        <a14:sharpenSoften amount="50000"/>
                      </a14:imgEffect>
                    </a14:imgLayer>
                  </a14:imgProps>
                </a:ext>
                <a:ext uri="{28A0092B-C50C-407E-A947-70E740481C1C}">
                  <a14:useLocalDpi xmlns:a14="http://schemas.microsoft.com/office/drawing/2010/main" val="0"/>
                </a:ext>
              </a:extLst>
            </a:blip>
            <a:srcRect l="8634" t="62623" r="7049" b="10164"/>
            <a:stretch/>
          </p:blipFill>
          <p:spPr>
            <a:xfrm>
              <a:off x="617491" y="6642130"/>
              <a:ext cx="5898632" cy="2016364"/>
            </a:xfrm>
            <a:prstGeom prst="rect">
              <a:avLst/>
            </a:prstGeom>
            <a:ln w="28575">
              <a:solidFill>
                <a:srgbClr val="49B5C1"/>
              </a:solidFill>
            </a:ln>
          </p:spPr>
        </p:pic>
      </p:grpSp>
      <p:sp>
        <p:nvSpPr>
          <p:cNvPr id="4" name="CuadroTexto 3">
            <a:extLst>
              <a:ext uri="{FF2B5EF4-FFF2-40B4-BE49-F238E27FC236}">
                <a16:creationId xmlns:a16="http://schemas.microsoft.com/office/drawing/2014/main" id="{3621399A-AB85-465D-87FB-6CA3B3317BA0}"/>
              </a:ext>
            </a:extLst>
          </p:cNvPr>
          <p:cNvSpPr txBox="1"/>
          <p:nvPr/>
        </p:nvSpPr>
        <p:spPr>
          <a:xfrm>
            <a:off x="4966042" y="1339967"/>
            <a:ext cx="1335506" cy="584775"/>
          </a:xfrm>
          <a:prstGeom prst="rect">
            <a:avLst/>
          </a:prstGeom>
          <a:noFill/>
        </p:spPr>
        <p:txBody>
          <a:bodyPr wrap="square" rtlCol="0">
            <a:spAutoFit/>
          </a:bodyPr>
          <a:lstStyle/>
          <a:p>
            <a:r>
              <a:rPr lang="es-MX" sz="3200" b="1" dirty="0" smtClean="0">
                <a:latin typeface="Paper Flowers" panose="02000600000000000000" pitchFamily="2" charset="0"/>
              </a:rPr>
              <a:t>07/10/2020</a:t>
            </a:r>
            <a:endParaRPr lang="es-MX" sz="3200" b="1" dirty="0">
              <a:latin typeface="Paper Flowers" panose="02000600000000000000" pitchFamily="2" charset="0"/>
            </a:endParaRPr>
          </a:p>
        </p:txBody>
      </p:sp>
      <p:sp>
        <p:nvSpPr>
          <p:cNvPr id="5" name="Elipse 4">
            <a:extLst>
              <a:ext uri="{FF2B5EF4-FFF2-40B4-BE49-F238E27FC236}">
                <a16:creationId xmlns:a16="http://schemas.microsoft.com/office/drawing/2014/main" id="{E466CBB5-0D52-47D0-874C-1E6571C9075F}"/>
              </a:ext>
            </a:extLst>
          </p:cNvPr>
          <p:cNvSpPr/>
          <p:nvPr/>
        </p:nvSpPr>
        <p:spPr>
          <a:xfrm>
            <a:off x="2849107" y="3360163"/>
            <a:ext cx="156411" cy="1220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ipse 6">
            <a:extLst>
              <a:ext uri="{FF2B5EF4-FFF2-40B4-BE49-F238E27FC236}">
                <a16:creationId xmlns:a16="http://schemas.microsoft.com/office/drawing/2014/main" id="{43CC567C-FC43-4FB2-82B9-9313ADAF8857}"/>
              </a:ext>
            </a:extLst>
          </p:cNvPr>
          <p:cNvSpPr/>
          <p:nvPr/>
        </p:nvSpPr>
        <p:spPr>
          <a:xfrm>
            <a:off x="5549574" y="2165483"/>
            <a:ext cx="168442" cy="12201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a:extLst>
              <a:ext uri="{FF2B5EF4-FFF2-40B4-BE49-F238E27FC236}">
                <a16:creationId xmlns:a16="http://schemas.microsoft.com/office/drawing/2014/main" id="{FBCF75DE-9C5A-4C36-B7CE-B2F38F1C3F77}"/>
              </a:ext>
            </a:extLst>
          </p:cNvPr>
          <p:cNvSpPr/>
          <p:nvPr/>
        </p:nvSpPr>
        <p:spPr>
          <a:xfrm>
            <a:off x="4517395" y="3778689"/>
            <a:ext cx="216568" cy="17502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C846A8A9-D7C0-42B8-A926-66BD4160ADE4}"/>
              </a:ext>
            </a:extLst>
          </p:cNvPr>
          <p:cNvSpPr txBox="1"/>
          <p:nvPr/>
        </p:nvSpPr>
        <p:spPr>
          <a:xfrm>
            <a:off x="5977719" y="4862890"/>
            <a:ext cx="350892" cy="369332"/>
          </a:xfrm>
          <a:prstGeom prst="rect">
            <a:avLst/>
          </a:prstGeom>
          <a:noFill/>
        </p:spPr>
        <p:txBody>
          <a:bodyPr wrap="square" rtlCol="0">
            <a:spAutoFit/>
          </a:bodyPr>
          <a:lstStyle/>
          <a:p>
            <a:r>
              <a:rPr lang="es-MX" b="1" dirty="0">
                <a:latin typeface="Paper Flowers" panose="02000600000000000000" pitchFamily="2" charset="0"/>
              </a:rPr>
              <a:t>8</a:t>
            </a:r>
          </a:p>
        </p:txBody>
      </p:sp>
      <p:sp>
        <p:nvSpPr>
          <p:cNvPr id="13" name="CuadroTexto 12">
            <a:extLst>
              <a:ext uri="{FF2B5EF4-FFF2-40B4-BE49-F238E27FC236}">
                <a16:creationId xmlns:a16="http://schemas.microsoft.com/office/drawing/2014/main" id="{E3EF5D51-C01E-4405-A514-A61B7865F757}"/>
              </a:ext>
            </a:extLst>
          </p:cNvPr>
          <p:cNvSpPr txBox="1"/>
          <p:nvPr/>
        </p:nvSpPr>
        <p:spPr>
          <a:xfrm>
            <a:off x="5882185" y="5377218"/>
            <a:ext cx="365817" cy="369332"/>
          </a:xfrm>
          <a:prstGeom prst="rect">
            <a:avLst/>
          </a:prstGeom>
          <a:noFill/>
        </p:spPr>
        <p:txBody>
          <a:bodyPr wrap="square" rtlCol="0">
            <a:spAutoFit/>
          </a:bodyPr>
          <a:lstStyle/>
          <a:p>
            <a:r>
              <a:rPr lang="es-MX" b="1" dirty="0" smtClean="0">
                <a:latin typeface="Paper Flowers" panose="02000600000000000000" pitchFamily="2" charset="0"/>
              </a:rPr>
              <a:t>6</a:t>
            </a:r>
            <a:endParaRPr lang="es-MX" b="1" dirty="0">
              <a:latin typeface="Paper Flowers" panose="02000600000000000000" pitchFamily="2" charset="0"/>
            </a:endParaRPr>
          </a:p>
        </p:txBody>
      </p:sp>
      <p:sp>
        <p:nvSpPr>
          <p:cNvPr id="15" name="14 CuadroTexto"/>
          <p:cNvSpPr txBox="1"/>
          <p:nvPr/>
        </p:nvSpPr>
        <p:spPr>
          <a:xfrm>
            <a:off x="5664610" y="5891958"/>
            <a:ext cx="435149" cy="369332"/>
          </a:xfrm>
          <a:prstGeom prst="rect">
            <a:avLst/>
          </a:prstGeom>
          <a:noFill/>
        </p:spPr>
        <p:txBody>
          <a:bodyPr wrap="square" rtlCol="0">
            <a:spAutoFit/>
          </a:bodyPr>
          <a:lstStyle/>
          <a:p>
            <a:r>
              <a:rPr lang="es-ES" b="1" dirty="0" smtClean="0">
                <a:latin typeface="Paper Flowers" panose="02000600000000000000" pitchFamily="2" charset="0"/>
              </a:rPr>
              <a:t>15</a:t>
            </a:r>
            <a:endParaRPr lang="es-ES" b="1" dirty="0">
              <a:latin typeface="Paper Flowers" panose="02000600000000000000" pitchFamily="2" charset="0"/>
            </a:endParaRPr>
          </a:p>
        </p:txBody>
      </p:sp>
      <p:sp>
        <p:nvSpPr>
          <p:cNvPr id="17" name="16 CuadroTexto"/>
          <p:cNvSpPr txBox="1"/>
          <p:nvPr/>
        </p:nvSpPr>
        <p:spPr>
          <a:xfrm>
            <a:off x="2949713" y="6076624"/>
            <a:ext cx="1550098" cy="400110"/>
          </a:xfrm>
          <a:prstGeom prst="rect">
            <a:avLst/>
          </a:prstGeom>
          <a:noFill/>
        </p:spPr>
        <p:txBody>
          <a:bodyPr wrap="square" rtlCol="0">
            <a:spAutoFit/>
          </a:bodyPr>
          <a:lstStyle/>
          <a:p>
            <a:r>
              <a:rPr lang="es-ES" sz="2000" b="1" dirty="0" smtClean="0">
                <a:latin typeface="Paper Flowers" panose="02000600000000000000" pitchFamily="2" charset="0"/>
              </a:rPr>
              <a:t>Se desconoce</a:t>
            </a:r>
            <a:endParaRPr lang="es-ES" sz="2000" b="1" dirty="0">
              <a:latin typeface="Paper Flowers" panose="02000600000000000000" pitchFamily="2" charset="0"/>
            </a:endParaRPr>
          </a:p>
        </p:txBody>
      </p:sp>
      <p:sp>
        <p:nvSpPr>
          <p:cNvPr id="19" name="18 CuadroTexto"/>
          <p:cNvSpPr txBox="1"/>
          <p:nvPr/>
        </p:nvSpPr>
        <p:spPr>
          <a:xfrm>
            <a:off x="2949712" y="0"/>
            <a:ext cx="2932472" cy="646331"/>
          </a:xfrm>
          <a:prstGeom prst="rect">
            <a:avLst/>
          </a:prstGeom>
          <a:noFill/>
        </p:spPr>
        <p:txBody>
          <a:bodyPr wrap="square" rtlCol="0">
            <a:spAutoFit/>
          </a:bodyPr>
          <a:lstStyle/>
          <a:p>
            <a:pPr algn="ctr"/>
            <a:r>
              <a:rPr lang="es-ES" sz="3600" b="1" dirty="0" smtClean="0">
                <a:solidFill>
                  <a:schemeClr val="accent5">
                    <a:lumMod val="75000"/>
                  </a:schemeClr>
                </a:solidFill>
                <a:latin typeface="Paper Flowers" panose="02000600000000000000" pitchFamily="2" charset="0"/>
              </a:rPr>
              <a:t>Diario de la alumna </a:t>
            </a:r>
            <a:endParaRPr lang="es-ES" sz="3600" b="1" dirty="0">
              <a:solidFill>
                <a:schemeClr val="accent5">
                  <a:lumMod val="75000"/>
                </a:schemeClr>
              </a:solidFill>
              <a:latin typeface="Paper Flowers" panose="02000600000000000000" pitchFamily="2" charset="0"/>
            </a:endParaRPr>
          </a:p>
        </p:txBody>
      </p:sp>
      <p:sp>
        <p:nvSpPr>
          <p:cNvPr id="20" name="Elipse 19">
            <a:extLst>
              <a:ext uri="{FF2B5EF4-FFF2-40B4-BE49-F238E27FC236}">
                <a16:creationId xmlns:a16="http://schemas.microsoft.com/office/drawing/2014/main" id="{FBCF75DE-9C5A-4C36-B7CE-B2F38F1C3F77}"/>
              </a:ext>
            </a:extLst>
          </p:cNvPr>
          <p:cNvSpPr/>
          <p:nvPr/>
        </p:nvSpPr>
        <p:spPr>
          <a:xfrm>
            <a:off x="6146902" y="4089350"/>
            <a:ext cx="216568" cy="17502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597876" y="7051431"/>
            <a:ext cx="5908432" cy="1600438"/>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La clase virtual fue meramente presentación para los alumnos, también se realizo una actividad en la que los alumnos debían realizar movimientos por medio de una canción esta se realizo en dos momentos. En la programación se abordo la historia de “mas te vale mastodonte”, los sueños de las conductoras y de algunos niños y por ultimo la actividad de educación física en la que se realizaron ciertos patrones de movimiento.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84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44062" y="738554"/>
            <a:ext cx="5433646" cy="531209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3600" dirty="0" smtClean="0">
                <a:latin typeface="A little sunshine" panose="02000603000000000000" pitchFamily="2" charset="0"/>
                <a:ea typeface="A little sunshine" panose="02000603000000000000" pitchFamily="2" charset="0"/>
              </a:rPr>
              <a:t>Observaciones</a:t>
            </a:r>
            <a:r>
              <a:rPr lang="es-MX" sz="3600" dirty="0" smtClean="0">
                <a:latin typeface="212 Queenie Sans" panose="02000500000000000000" pitchFamily="2" charset="0"/>
              </a:rPr>
              <a:t>:</a:t>
            </a:r>
          </a:p>
          <a:p>
            <a:r>
              <a:rPr lang="es-MX" dirty="0" smtClean="0">
                <a:latin typeface="Arial" panose="020B0604020202020204" pitchFamily="34" charset="0"/>
                <a:ea typeface="A little sunshine" panose="02000603000000000000" pitchFamily="2" charset="0"/>
                <a:cs typeface="Arial" panose="020B0604020202020204" pitchFamily="34" charset="0"/>
              </a:rPr>
              <a:t>Se trabajo a través de la plataforma de </a:t>
            </a:r>
            <a:r>
              <a:rPr lang="es-MX" dirty="0" err="1">
                <a:latin typeface="Arial" panose="020B0604020202020204" pitchFamily="34" charset="0"/>
                <a:ea typeface="A little sunshine" panose="02000603000000000000" pitchFamily="2" charset="0"/>
                <a:cs typeface="Arial" panose="020B0604020202020204" pitchFamily="34" charset="0"/>
              </a:rPr>
              <a:t>M</a:t>
            </a:r>
            <a:r>
              <a:rPr lang="es-MX" dirty="0" err="1" smtClean="0">
                <a:latin typeface="Arial" panose="020B0604020202020204" pitchFamily="34" charset="0"/>
                <a:ea typeface="A little sunshine" panose="02000603000000000000" pitchFamily="2" charset="0"/>
                <a:cs typeface="Arial" panose="020B0604020202020204" pitchFamily="34" charset="0"/>
              </a:rPr>
              <a:t>eet</a:t>
            </a:r>
            <a:r>
              <a:rPr lang="es-MX" dirty="0" smtClean="0">
                <a:latin typeface="Arial" panose="020B0604020202020204" pitchFamily="34" charset="0"/>
                <a:ea typeface="A little sunshine" panose="02000603000000000000" pitchFamily="2" charset="0"/>
                <a:cs typeface="Arial" panose="020B0604020202020204" pitchFamily="34" charset="0"/>
              </a:rPr>
              <a:t>, se introdujo a la actividad a través de una platica de presentación. Otra manera de intervenir seria comentarles a los padres de familia que apoyen en la ejecución de las acciones que indica la canción, las consignas fueron claras. </a:t>
            </a:r>
          </a:p>
          <a:p>
            <a:r>
              <a:rPr lang="es-MX" dirty="0" smtClean="0"/>
              <a:t> </a:t>
            </a:r>
          </a:p>
          <a:p>
            <a:r>
              <a:rPr lang="es-MX" dirty="0">
                <a:latin typeface="Arial" panose="020B0604020202020204" pitchFamily="34" charset="0"/>
                <a:cs typeface="Arial" panose="020B0604020202020204" pitchFamily="34" charset="0"/>
              </a:rPr>
              <a:t>L</a:t>
            </a:r>
            <a:r>
              <a:rPr lang="es-MX" dirty="0" smtClean="0">
                <a:latin typeface="Arial" panose="020B0604020202020204" pitchFamily="34" charset="0"/>
                <a:cs typeface="Arial" panose="020B0604020202020204" pitchFamily="34" charset="0"/>
              </a:rPr>
              <a:t>a evaluación fue a través de la ejecución de movimientos. Como mencione anteriormente seria indicarle a los padres de familia que apoyen en la realización de la ejecución de movimientos para contar con una mayor participación. </a:t>
            </a:r>
          </a:p>
          <a:p>
            <a:endParaRPr lang="en-US" dirty="0"/>
          </a:p>
        </p:txBody>
      </p:sp>
    </p:spTree>
    <p:extLst>
      <p:ext uri="{BB962C8B-B14F-4D97-AF65-F5344CB8AC3E}">
        <p14:creationId xmlns:p14="http://schemas.microsoft.com/office/powerpoint/2010/main" val="355361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46" y="279965"/>
            <a:ext cx="5873262" cy="3299121"/>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108" y="3741127"/>
            <a:ext cx="3622431" cy="271682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3" y="6200473"/>
            <a:ext cx="5240215" cy="2943527"/>
          </a:xfrm>
          <a:prstGeom prst="rect">
            <a:avLst/>
          </a:prstGeom>
        </p:spPr>
      </p:pic>
    </p:spTree>
    <p:extLst>
      <p:ext uri="{BB962C8B-B14F-4D97-AF65-F5344CB8AC3E}">
        <p14:creationId xmlns:p14="http://schemas.microsoft.com/office/powerpoint/2010/main" val="138303747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196</Words>
  <Application>Microsoft Office PowerPoint</Application>
  <PresentationFormat>Carta (216 x 279 mm)</PresentationFormat>
  <Paragraphs>14</Paragraphs>
  <Slides>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vt:i4>
      </vt:variant>
    </vt:vector>
  </HeadingPairs>
  <TitlesOfParts>
    <vt:vector size="12" baseType="lpstr">
      <vt:lpstr>212 Queenie Sans</vt:lpstr>
      <vt:lpstr>A little sunshine</vt:lpstr>
      <vt:lpstr>Arial</vt:lpstr>
      <vt:lpstr>Calibri</vt:lpstr>
      <vt:lpstr>Calibri Light</vt:lpstr>
      <vt:lpstr>Kristen ITC</vt:lpstr>
      <vt:lpstr>Paper Flowers</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Brandon Castillo Martínez</dc:creator>
  <cp:lastModifiedBy>Luffi</cp:lastModifiedBy>
  <cp:revision>17</cp:revision>
  <dcterms:created xsi:type="dcterms:W3CDTF">2020-10-05T15:20:07Z</dcterms:created>
  <dcterms:modified xsi:type="dcterms:W3CDTF">2020-10-08T03:27:31Z</dcterms:modified>
</cp:coreProperties>
</file>