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61" r:id="rId6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33CCFF"/>
    <a:srgbClr val="9966FF"/>
    <a:srgbClr val="66FF66"/>
    <a:srgbClr val="49B5C1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3" d="100"/>
          <a:sy n="53" d="100"/>
        </p:scale>
        <p:origin x="22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494B-7CF6-4287-871A-C91C378F203D}" type="datetimeFigureOut">
              <a:rPr lang="es-MX" smtClean="0"/>
              <a:t>07/10/2020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2450-1DBA-4631-A912-EE6C1CABC4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2827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494B-7CF6-4287-871A-C91C378F203D}" type="datetimeFigureOut">
              <a:rPr lang="es-MX" smtClean="0"/>
              <a:t>07/10/2020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2450-1DBA-4631-A912-EE6C1CABC4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6344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494B-7CF6-4287-871A-C91C378F203D}" type="datetimeFigureOut">
              <a:rPr lang="es-MX" smtClean="0"/>
              <a:t>07/10/2020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2450-1DBA-4631-A912-EE6C1CABC4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5279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494B-7CF6-4287-871A-C91C378F203D}" type="datetimeFigureOut">
              <a:rPr lang="es-MX" smtClean="0"/>
              <a:t>07/10/2020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2450-1DBA-4631-A912-EE6C1CABC4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018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494B-7CF6-4287-871A-C91C378F203D}" type="datetimeFigureOut">
              <a:rPr lang="es-MX" smtClean="0"/>
              <a:t>07/10/2020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2450-1DBA-4631-A912-EE6C1CABC4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8642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494B-7CF6-4287-871A-C91C378F203D}" type="datetimeFigureOut">
              <a:rPr lang="es-MX" smtClean="0"/>
              <a:t>07/10/2020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2450-1DBA-4631-A912-EE6C1CABC4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2407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494B-7CF6-4287-871A-C91C378F203D}" type="datetimeFigureOut">
              <a:rPr lang="es-MX" smtClean="0"/>
              <a:t>07/10/2020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2450-1DBA-4631-A912-EE6C1CABC4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9067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494B-7CF6-4287-871A-C91C378F203D}" type="datetimeFigureOut">
              <a:rPr lang="es-MX" smtClean="0"/>
              <a:t>07/10/2020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2450-1DBA-4631-A912-EE6C1CABC4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1541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494B-7CF6-4287-871A-C91C378F203D}" type="datetimeFigureOut">
              <a:rPr lang="es-MX" smtClean="0"/>
              <a:t>07/10/2020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2450-1DBA-4631-A912-EE6C1CABC4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129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494B-7CF6-4287-871A-C91C378F203D}" type="datetimeFigureOut">
              <a:rPr lang="es-MX" smtClean="0"/>
              <a:t>07/10/2020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2450-1DBA-4631-A912-EE6C1CABC4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93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494B-7CF6-4287-871A-C91C378F203D}" type="datetimeFigureOut">
              <a:rPr lang="es-MX" smtClean="0"/>
              <a:t>07/10/2020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2450-1DBA-4631-A912-EE6C1CABC4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2364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A494B-7CF6-4287-871A-C91C378F203D}" type="datetimeFigureOut">
              <a:rPr lang="es-MX" smtClean="0"/>
              <a:t>07/10/2020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F2450-1DBA-4631-A912-EE6C1CABC4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709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81A74-C46A-4263-8D04-1281CE708E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65E319-907A-4483-9D04-543CDC73D7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 descr="Pin de ferny en Etiquetas y Gafetes | Etiquetas preescolares, Maestros de  preescolar, Decoracion de aulas">
            <a:extLst>
              <a:ext uri="{FF2B5EF4-FFF2-40B4-BE49-F238E27FC236}">
                <a16:creationId xmlns:a16="http://schemas.microsoft.com/office/drawing/2014/main" id="{6C40597F-7521-4325-902A-B2FDD6D22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6858000" cy="913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186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33D0306B-6493-4F16-8A0B-B2218295A4DA}"/>
              </a:ext>
            </a:extLst>
          </p:cNvPr>
          <p:cNvGrpSpPr/>
          <p:nvPr/>
        </p:nvGrpSpPr>
        <p:grpSpPr>
          <a:xfrm>
            <a:off x="26706" y="0"/>
            <a:ext cx="7014173" cy="9144000"/>
            <a:chOff x="401671" y="0"/>
            <a:chExt cx="6535097" cy="8997043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3087C574-C46A-4211-9373-BCA4C6E7445D}"/>
                </a:ext>
              </a:extLst>
            </p:cNvPr>
            <p:cNvSpPr/>
            <p:nvPr/>
          </p:nvSpPr>
          <p:spPr>
            <a:xfrm>
              <a:off x="3531448" y="0"/>
              <a:ext cx="33265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s-MX" sz="2800" dirty="0">
                  <a:ln>
                    <a:solidFill>
                      <a:srgbClr val="92D050"/>
                    </a:solidFill>
                  </a:ln>
                  <a:solidFill>
                    <a:srgbClr val="00B050"/>
                  </a:solidFill>
                  <a:latin typeface="Ink Free" panose="03080402000500000000" pitchFamily="66" charset="0"/>
                </a:rPr>
                <a:t>Diario de la alumna</a:t>
              </a:r>
              <a:endParaRPr lang="es-MX" sz="280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</a:endParaRPr>
            </a:p>
          </p:txBody>
        </p:sp>
        <p:pic>
          <p:nvPicPr>
            <p:cNvPr id="2050" name="Picture 2" descr="Plantilla de hoja para cuaderno, bloc de notas, diario. con la imagen de un  lindo personaje. | Vector Premium">
              <a:extLst>
                <a:ext uri="{FF2B5EF4-FFF2-40B4-BE49-F238E27FC236}">
                  <a16:creationId xmlns:a16="http://schemas.microsoft.com/office/drawing/2014/main" id="{B7763EEF-3EFA-4A3B-935A-B63A2E803E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74" t="5590" r="15494" b="4633"/>
            <a:stretch/>
          </p:blipFill>
          <p:spPr bwMode="auto">
            <a:xfrm>
              <a:off x="408214" y="622540"/>
              <a:ext cx="6309696" cy="8374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2D787A68-E04B-4D0B-8DBA-C9E980CAD080}"/>
                </a:ext>
              </a:extLst>
            </p:cNvPr>
            <p:cNvSpPr txBox="1"/>
            <p:nvPr/>
          </p:nvSpPr>
          <p:spPr>
            <a:xfrm rot="11054323" flipH="1" flipV="1">
              <a:off x="401671" y="335625"/>
              <a:ext cx="4009276" cy="1323439"/>
            </a:xfrm>
            <a:prstGeom prst="chevron">
              <a:avLst/>
            </a:prstGeom>
            <a:solidFill>
              <a:srgbClr val="FF7C80"/>
            </a:solidFill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Jardín de Niños “EUTIMIO ALBERTO CUELLAR GORIBAR </a:t>
              </a:r>
              <a:r>
                <a:rPr lang="es-MX" sz="1600" b="1" dirty="0" smtClean="0">
                  <a:solidFill>
                    <a:schemeClr val="bg1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”</a:t>
              </a:r>
              <a:endParaRPr lang="es-MX" sz="16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2° </a:t>
              </a:r>
              <a:r>
                <a:rPr lang="es-MX" sz="1600" b="1" dirty="0" smtClean="0">
                  <a:solidFill>
                    <a:schemeClr val="bg1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“</a:t>
              </a:r>
              <a:r>
                <a:rPr lang="es-MX" sz="1600" b="1" dirty="0">
                  <a:solidFill>
                    <a:schemeClr val="bg1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B</a:t>
              </a:r>
              <a:r>
                <a:rPr lang="es-MX" sz="1600" b="1" dirty="0" smtClean="0">
                  <a:solidFill>
                    <a:schemeClr val="bg1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” </a:t>
              </a:r>
              <a:endParaRPr lang="es-MX" sz="16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Educadora: </a:t>
              </a:r>
              <a:r>
                <a:rPr lang="es-MX" sz="1600" b="1" dirty="0" smtClean="0">
                  <a:solidFill>
                    <a:schemeClr val="bg1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Dora Alicia González Gutiérrez</a:t>
              </a:r>
              <a:endParaRPr lang="es-MX" sz="16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Practicante: </a:t>
              </a:r>
              <a:r>
                <a:rPr lang="es-MX" sz="1600" b="1" dirty="0" smtClean="0">
                  <a:solidFill>
                    <a:schemeClr val="bg1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Denisse Alejandra Rojas Sánchez </a:t>
              </a:r>
              <a:endParaRPr lang="es-MX" sz="16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AB9161B3-8831-408C-A598-5338D5AABB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3646" l="40972" r="100000">
                          <a14:foregroundMark x1="65556" y1="4792" x2="80278" y2="4479"/>
                          <a14:backgroundMark x1="67083" y1="10938" x2="74583" y2="11042"/>
                          <a14:backgroundMark x1="66389" y1="4375" x2="76250" y2="3333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14" t="2787" b="88197"/>
            <a:stretch/>
          </p:blipFill>
          <p:spPr>
            <a:xfrm>
              <a:off x="4136886" y="1181878"/>
              <a:ext cx="2799882" cy="824460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2FA9072D-C0FA-4A21-A5AB-52F85C3B45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5" t="12951" r="6884" b="70328"/>
            <a:stretch/>
          </p:blipFill>
          <p:spPr>
            <a:xfrm>
              <a:off x="609999" y="2094245"/>
              <a:ext cx="5906125" cy="1528997"/>
            </a:xfrm>
            <a:prstGeom prst="rect">
              <a:avLst/>
            </a:prstGeom>
            <a:ln w="28575">
              <a:solidFill>
                <a:srgbClr val="49B5C1"/>
              </a:solidFill>
            </a:ln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4C91FAB9-47F1-40F3-9C15-063FEEAC6C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5" t="29672" r="6884" b="58197"/>
            <a:stretch/>
          </p:blipFill>
          <p:spPr>
            <a:xfrm>
              <a:off x="609998" y="3660968"/>
              <a:ext cx="5906125" cy="1109272"/>
            </a:xfrm>
            <a:prstGeom prst="rect">
              <a:avLst/>
            </a:prstGeom>
            <a:ln w="28575">
              <a:solidFill>
                <a:srgbClr val="49B5C1"/>
              </a:solidFill>
            </a:ln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D751251D-C715-4C86-BFE4-09087F8A3D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4" t="41803" r="6994" b="37541"/>
            <a:stretch/>
          </p:blipFill>
          <p:spPr>
            <a:xfrm>
              <a:off x="609998" y="4753370"/>
              <a:ext cx="5906125" cy="1888760"/>
            </a:xfrm>
            <a:prstGeom prst="rect">
              <a:avLst/>
            </a:prstGeom>
            <a:ln w="28575">
              <a:solidFill>
                <a:srgbClr val="49B5C1"/>
              </a:solidFill>
            </a:ln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EFB1D2B7-A88C-4B5A-9F1F-B7CFEC476F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0104" b="93125" l="1806" r="99444">
                          <a14:foregroundMark x1="6806" y1="67083" x2="13333" y2="66042"/>
                          <a14:foregroundMark x1="17500" y1="73646" x2="85417" y2="79688"/>
                          <a14:foregroundMark x1="18333" y1="64271" x2="18333" y2="64271"/>
                          <a14:foregroundMark x1="14167" y1="66458" x2="14444" y2="65938"/>
                          <a14:foregroundMark x1="14444" y1="64479" x2="29028" y2="65625"/>
                          <a14:foregroundMark x1="68889" y1="64688" x2="86667" y2="64271"/>
                          <a14:foregroundMark x1="9583" y1="64479" x2="12222" y2="64479"/>
                          <a14:backgroundMark x1="7500" y1="65625" x2="6806" y2="63750"/>
                          <a14:backgroundMark x1="7500" y1="66563" x2="10278" y2="64896"/>
                          <a14:backgroundMark x1="92917" y1="66042" x2="92500" y2="63229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34" t="62623" r="7049" b="10164"/>
            <a:stretch/>
          </p:blipFill>
          <p:spPr>
            <a:xfrm>
              <a:off x="617491" y="6642130"/>
              <a:ext cx="5898632" cy="2016364"/>
            </a:xfrm>
            <a:prstGeom prst="rect">
              <a:avLst/>
            </a:prstGeom>
            <a:ln w="28575">
              <a:solidFill>
                <a:srgbClr val="49B5C1"/>
              </a:solidFill>
            </a:ln>
          </p:spPr>
        </p:pic>
      </p:grpSp>
      <p:sp>
        <p:nvSpPr>
          <p:cNvPr id="4" name="CuadroTexto 3"/>
          <p:cNvSpPr txBox="1"/>
          <p:nvPr/>
        </p:nvSpPr>
        <p:spPr>
          <a:xfrm rot="21200146">
            <a:off x="4971294" y="1293102"/>
            <a:ext cx="1523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Ink Free" panose="03080402000500000000"/>
              </a:rPr>
              <a:t>5 de oct. 2020</a:t>
            </a:r>
            <a:endParaRPr lang="es-ES" sz="2400" dirty="0">
              <a:latin typeface="Ink Free" panose="0308040200050000000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111" b="43000" l="58889" r="8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935" t="13433" r="10585" b="56071"/>
          <a:stretch/>
        </p:blipFill>
        <p:spPr>
          <a:xfrm>
            <a:off x="2178300" y="2804225"/>
            <a:ext cx="394440" cy="38211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111" b="43000" l="58889" r="8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935" t="13433" r="10585" b="56071"/>
          <a:stretch/>
        </p:blipFill>
        <p:spPr>
          <a:xfrm>
            <a:off x="2991481" y="3012367"/>
            <a:ext cx="394440" cy="38211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111" b="43000" l="58889" r="8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935" t="13433" r="10585" b="56071"/>
          <a:stretch/>
        </p:blipFill>
        <p:spPr>
          <a:xfrm>
            <a:off x="4372919" y="3659966"/>
            <a:ext cx="394440" cy="38211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111" b="43000" l="58889" r="8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935" t="13433" r="10585" b="56071"/>
          <a:stretch/>
        </p:blipFill>
        <p:spPr>
          <a:xfrm>
            <a:off x="4372919" y="4032707"/>
            <a:ext cx="394440" cy="38211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CuadroTexto 6"/>
          <p:cNvSpPr txBox="1"/>
          <p:nvPr/>
        </p:nvSpPr>
        <p:spPr>
          <a:xfrm>
            <a:off x="5931684" y="4824124"/>
            <a:ext cx="462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Baskerville Old Face" panose="02020602080505020303" pitchFamily="18" charset="0"/>
              </a:rPr>
              <a:t>18</a:t>
            </a:r>
            <a:endParaRPr lang="es-ES" sz="1600" dirty="0">
              <a:latin typeface="Baskerville Old Face" panose="02020602080505020303" pitchFamily="18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819793" y="5327219"/>
            <a:ext cx="462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Baskerville Old Face" panose="02020602080505020303" pitchFamily="18" charset="0"/>
              </a:rPr>
              <a:t>10</a:t>
            </a:r>
            <a:endParaRPr lang="es-ES" sz="1600" dirty="0">
              <a:latin typeface="Baskerville Old Face" panose="02020602080505020303" pitchFamily="18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2906862" y="6060495"/>
            <a:ext cx="3224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Baskerville Old Face" panose="02020602080505020303" pitchFamily="18" charset="0"/>
              </a:rPr>
              <a:t>3, no contestan llamadas ni nada</a:t>
            </a:r>
            <a:r>
              <a:rPr lang="es-ES" sz="2800" b="1" dirty="0" smtClean="0">
                <a:latin typeface="Ink Free" panose="03080402000500000000"/>
              </a:rPr>
              <a:t>.</a:t>
            </a:r>
            <a:endParaRPr lang="es-ES" sz="2000" b="1" dirty="0">
              <a:latin typeface="Ink Free" panose="0308040200050000000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58347" y="7035136"/>
            <a:ext cx="6257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Baskerville Old Face" panose="02020602080505020303" pitchFamily="18" charset="0"/>
              </a:rPr>
              <a:t>En la primera parte hablaron solo de lo que le gustaba al alumno, hacían hincapié en el porque le gustaba tal animal, cual es su color, etc.</a:t>
            </a:r>
          </a:p>
          <a:p>
            <a:r>
              <a:rPr lang="es-ES" sz="1600" dirty="0" smtClean="0">
                <a:latin typeface="Baskerville Old Face" panose="02020602080505020303" pitchFamily="18" charset="0"/>
              </a:rPr>
              <a:t>En la segunda parte se hablo de los géneros musicales y características principales de cada una, después se coloco una actividad para adivinar dicho genero musical  y asimismo se realizo una entrevistas a un pianista que tocaba todos los géneros musicales.</a:t>
            </a:r>
            <a:endParaRPr lang="es-ES" sz="16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192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33D0306B-6493-4F16-8A0B-B2218295A4DA}"/>
              </a:ext>
            </a:extLst>
          </p:cNvPr>
          <p:cNvGrpSpPr/>
          <p:nvPr/>
        </p:nvGrpSpPr>
        <p:grpSpPr>
          <a:xfrm>
            <a:off x="0" y="0"/>
            <a:ext cx="7014173" cy="9144000"/>
            <a:chOff x="401671" y="0"/>
            <a:chExt cx="6535097" cy="8997043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3087C574-C46A-4211-9373-BCA4C6E7445D}"/>
                </a:ext>
              </a:extLst>
            </p:cNvPr>
            <p:cNvSpPr/>
            <p:nvPr/>
          </p:nvSpPr>
          <p:spPr>
            <a:xfrm>
              <a:off x="3531448" y="0"/>
              <a:ext cx="33265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s-MX" sz="2800" dirty="0">
                  <a:ln>
                    <a:solidFill>
                      <a:srgbClr val="92D050"/>
                    </a:solidFill>
                  </a:ln>
                  <a:solidFill>
                    <a:srgbClr val="00B050"/>
                  </a:solidFill>
                  <a:latin typeface="Ink Free" panose="03080402000500000000" pitchFamily="66" charset="0"/>
                </a:rPr>
                <a:t>Diario de la alumna</a:t>
              </a:r>
              <a:endParaRPr lang="es-MX" sz="280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</a:endParaRPr>
            </a:p>
          </p:txBody>
        </p:sp>
        <p:pic>
          <p:nvPicPr>
            <p:cNvPr id="2050" name="Picture 2" descr="Plantilla de hoja para cuaderno, bloc de notas, diario. con la imagen de un  lindo personaje. | Vector Premium">
              <a:extLst>
                <a:ext uri="{FF2B5EF4-FFF2-40B4-BE49-F238E27FC236}">
                  <a16:creationId xmlns:a16="http://schemas.microsoft.com/office/drawing/2014/main" id="{B7763EEF-3EFA-4A3B-935A-B63A2E803E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74" t="5590" r="15494" b="4633"/>
            <a:stretch/>
          </p:blipFill>
          <p:spPr bwMode="auto">
            <a:xfrm>
              <a:off x="408214" y="622540"/>
              <a:ext cx="6309696" cy="8374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2D787A68-E04B-4D0B-8DBA-C9E980CAD080}"/>
                </a:ext>
              </a:extLst>
            </p:cNvPr>
            <p:cNvSpPr txBox="1"/>
            <p:nvPr/>
          </p:nvSpPr>
          <p:spPr>
            <a:xfrm rot="11054323" flipH="1" flipV="1">
              <a:off x="401671" y="335625"/>
              <a:ext cx="4009276" cy="1323439"/>
            </a:xfrm>
            <a:prstGeom prst="chevron">
              <a:avLst/>
            </a:prstGeom>
            <a:solidFill>
              <a:srgbClr val="FF7C80"/>
            </a:solidFill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Jardín de Niños “EUTIMIO ALBERTO CUELLAR GORIBAR </a:t>
              </a:r>
              <a:r>
                <a:rPr lang="es-MX" sz="1600" b="1" dirty="0" smtClean="0">
                  <a:solidFill>
                    <a:schemeClr val="bg1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”</a:t>
              </a:r>
              <a:endParaRPr lang="es-MX" sz="16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2° </a:t>
              </a:r>
              <a:r>
                <a:rPr lang="es-MX" sz="1600" b="1" dirty="0" smtClean="0">
                  <a:solidFill>
                    <a:schemeClr val="bg1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“</a:t>
              </a:r>
              <a:r>
                <a:rPr lang="es-MX" sz="1600" b="1" dirty="0">
                  <a:solidFill>
                    <a:schemeClr val="bg1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B</a:t>
              </a:r>
              <a:r>
                <a:rPr lang="es-MX" sz="1600" b="1" dirty="0" smtClean="0">
                  <a:solidFill>
                    <a:schemeClr val="bg1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” </a:t>
              </a:r>
              <a:endParaRPr lang="es-MX" sz="16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Educadora: </a:t>
              </a:r>
              <a:r>
                <a:rPr lang="es-MX" sz="1600" b="1" dirty="0" smtClean="0">
                  <a:solidFill>
                    <a:schemeClr val="bg1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Dora Alicia González Gutiérrez</a:t>
              </a:r>
              <a:endParaRPr lang="es-MX" sz="16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Practicante: </a:t>
              </a:r>
              <a:r>
                <a:rPr lang="es-MX" sz="1600" b="1" dirty="0" smtClean="0">
                  <a:solidFill>
                    <a:schemeClr val="bg1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Denisse Alejandra Rojas Sánchez </a:t>
              </a:r>
              <a:endParaRPr lang="es-MX" sz="16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AB9161B3-8831-408C-A598-5338D5AABB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3646" l="40972" r="100000">
                          <a14:foregroundMark x1="65556" y1="4792" x2="80278" y2="4479"/>
                          <a14:backgroundMark x1="67083" y1="10938" x2="74583" y2="11042"/>
                          <a14:backgroundMark x1="66389" y1="4375" x2="76250" y2="3333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14" t="2787" b="88197"/>
            <a:stretch/>
          </p:blipFill>
          <p:spPr>
            <a:xfrm>
              <a:off x="4136886" y="1181878"/>
              <a:ext cx="2799882" cy="824460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2FA9072D-C0FA-4A21-A5AB-52F85C3B45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5" t="12951" r="6884" b="70328"/>
            <a:stretch/>
          </p:blipFill>
          <p:spPr>
            <a:xfrm>
              <a:off x="604492" y="1983283"/>
              <a:ext cx="5906125" cy="1528997"/>
            </a:xfrm>
            <a:prstGeom prst="rect">
              <a:avLst/>
            </a:prstGeom>
            <a:ln w="28575">
              <a:solidFill>
                <a:srgbClr val="49B5C1"/>
              </a:solidFill>
            </a:ln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4C91FAB9-47F1-40F3-9C15-063FEEAC6C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5" t="29672" r="6884" b="58197"/>
            <a:stretch/>
          </p:blipFill>
          <p:spPr>
            <a:xfrm>
              <a:off x="613744" y="3512280"/>
              <a:ext cx="5906125" cy="1109272"/>
            </a:xfrm>
            <a:prstGeom prst="rect">
              <a:avLst/>
            </a:prstGeom>
            <a:ln w="28575">
              <a:solidFill>
                <a:srgbClr val="49B5C1"/>
              </a:solidFill>
            </a:ln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D751251D-C715-4C86-BFE4-09087F8A3D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4" t="41803" r="6994" b="37541"/>
            <a:stretch/>
          </p:blipFill>
          <p:spPr>
            <a:xfrm>
              <a:off x="613744" y="4683191"/>
              <a:ext cx="5906125" cy="1688165"/>
            </a:xfrm>
            <a:prstGeom prst="rect">
              <a:avLst/>
            </a:prstGeom>
            <a:ln w="28575">
              <a:solidFill>
                <a:srgbClr val="49B5C1"/>
              </a:solidFill>
            </a:ln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EFB1D2B7-A88C-4B5A-9F1F-B7CFEC476F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0104" b="93125" l="1806" r="99444">
                          <a14:foregroundMark x1="6806" y1="67083" x2="13333" y2="66042"/>
                          <a14:foregroundMark x1="17500" y1="73646" x2="85417" y2="79688"/>
                          <a14:foregroundMark x1="18333" y1="64271" x2="18333" y2="64271"/>
                          <a14:foregroundMark x1="14167" y1="66458" x2="14444" y2="65938"/>
                          <a14:foregroundMark x1="14444" y1="64479" x2="29028" y2="65625"/>
                          <a14:foregroundMark x1="68889" y1="64688" x2="86667" y2="64271"/>
                          <a14:foregroundMark x1="9583" y1="64479" x2="12222" y2="64479"/>
                          <a14:backgroundMark x1="7500" y1="65625" x2="6806" y2="63750"/>
                          <a14:backgroundMark x1="7500" y1="66563" x2="10278" y2="64896"/>
                          <a14:backgroundMark x1="92917" y1="66042" x2="92500" y2="63229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34" t="62623" r="7049" b="10164"/>
            <a:stretch/>
          </p:blipFill>
          <p:spPr>
            <a:xfrm>
              <a:off x="617491" y="6381249"/>
              <a:ext cx="5898632" cy="2164932"/>
            </a:xfrm>
            <a:prstGeom prst="rect">
              <a:avLst/>
            </a:prstGeom>
            <a:ln w="28575">
              <a:solidFill>
                <a:srgbClr val="49B5C1"/>
              </a:solidFill>
            </a:ln>
          </p:spPr>
        </p:pic>
      </p:grpSp>
      <p:sp>
        <p:nvSpPr>
          <p:cNvPr id="4" name="CuadroTexto 3"/>
          <p:cNvSpPr txBox="1"/>
          <p:nvPr/>
        </p:nvSpPr>
        <p:spPr>
          <a:xfrm rot="21200146">
            <a:off x="4971294" y="1293102"/>
            <a:ext cx="1523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Ink Free" panose="03080402000500000000"/>
              </a:rPr>
              <a:t>6</a:t>
            </a:r>
            <a:r>
              <a:rPr lang="es-ES" sz="2400" dirty="0" smtClean="0">
                <a:latin typeface="Ink Free" panose="03080402000500000000"/>
              </a:rPr>
              <a:t> de oct. 2020</a:t>
            </a:r>
            <a:endParaRPr lang="es-ES" sz="2400" dirty="0">
              <a:latin typeface="Ink Free" panose="0308040200050000000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111" b="43000" l="58889" r="8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935" t="13433" r="10585" b="56071"/>
          <a:stretch/>
        </p:blipFill>
        <p:spPr>
          <a:xfrm>
            <a:off x="5903974" y="2306288"/>
            <a:ext cx="394440" cy="38211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111" b="43000" l="58889" r="8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935" t="13433" r="10585" b="56071"/>
          <a:stretch/>
        </p:blipFill>
        <p:spPr>
          <a:xfrm>
            <a:off x="5493492" y="2158266"/>
            <a:ext cx="394440" cy="38211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111" b="43000" l="58889" r="8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935" t="13433" r="10585" b="56071"/>
          <a:stretch/>
        </p:blipFill>
        <p:spPr>
          <a:xfrm>
            <a:off x="4381045" y="3493107"/>
            <a:ext cx="394440" cy="38211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111" b="43000" l="58889" r="8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935" t="13433" r="10585" b="56071"/>
          <a:stretch/>
        </p:blipFill>
        <p:spPr>
          <a:xfrm>
            <a:off x="4381045" y="3811943"/>
            <a:ext cx="394440" cy="38211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CuadroTexto 6"/>
          <p:cNvSpPr txBox="1"/>
          <p:nvPr/>
        </p:nvSpPr>
        <p:spPr>
          <a:xfrm>
            <a:off x="5835835" y="4830347"/>
            <a:ext cx="462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Baskerville Old Face" panose="02020602080505020303" pitchFamily="18" charset="0"/>
              </a:rPr>
              <a:t>15</a:t>
            </a:r>
            <a:endParaRPr lang="es-ES" sz="1600" dirty="0">
              <a:latin typeface="Baskerville Old Face" panose="02020602080505020303" pitchFamily="18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835835" y="5197639"/>
            <a:ext cx="462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Baskerville Old Face" panose="02020602080505020303" pitchFamily="18" charset="0"/>
              </a:rPr>
              <a:t>12</a:t>
            </a:r>
            <a:endParaRPr lang="es-ES" sz="1600" dirty="0">
              <a:latin typeface="Baskerville Old Face" panose="02020602080505020303" pitchFamily="18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2927523" y="5806544"/>
            <a:ext cx="3756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Baskerville Old Face" panose="02020602080505020303" pitchFamily="18" charset="0"/>
              </a:rPr>
              <a:t>3, no contestan llamadas, ni mensajes</a:t>
            </a:r>
            <a:r>
              <a:rPr lang="es-ES" sz="2800" b="1" dirty="0" smtClean="0">
                <a:latin typeface="Ink Free" panose="03080402000500000000"/>
              </a:rPr>
              <a:t>.</a:t>
            </a:r>
            <a:endParaRPr lang="es-ES" sz="2000" b="1" dirty="0">
              <a:latin typeface="Ink Free" panose="0308040200050000000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17689" y="6644375"/>
            <a:ext cx="6257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Baskerville Old Face" panose="02020602080505020303" pitchFamily="18" charset="0"/>
              </a:rPr>
              <a:t>En la primera parte hablaron sobre la prevención de enfermadas, se pidió apoyo a papás para que les hablaran acerca de lo que debíamos hacer como dormir temprano, consumir alimentos saludables, etc. Y también de lo que no debemos de hacer.</a:t>
            </a:r>
          </a:p>
          <a:p>
            <a:r>
              <a:rPr lang="es-ES" sz="1600" dirty="0" smtClean="0">
                <a:latin typeface="Baskerville Old Face" panose="02020602080505020303" pitchFamily="18" charset="0"/>
              </a:rPr>
              <a:t>En la segunda parte se hablo de agregar cantidades, se dieron materiales para realizar una ruleta de números y según el numero que salía era el numero de fichas que los niños tendrían que tomar, giraban la ruleta y agregaban la segunda cantidad que les salía de fichas. </a:t>
            </a:r>
            <a:endParaRPr lang="es-ES" sz="16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84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33D0306B-6493-4F16-8A0B-B2218295A4DA}"/>
              </a:ext>
            </a:extLst>
          </p:cNvPr>
          <p:cNvGrpSpPr/>
          <p:nvPr/>
        </p:nvGrpSpPr>
        <p:grpSpPr>
          <a:xfrm>
            <a:off x="35282" y="0"/>
            <a:ext cx="7045456" cy="9144000"/>
            <a:chOff x="408214" y="0"/>
            <a:chExt cx="6528554" cy="8997043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3087C574-C46A-4211-9373-BCA4C6E7445D}"/>
                </a:ext>
              </a:extLst>
            </p:cNvPr>
            <p:cNvSpPr/>
            <p:nvPr/>
          </p:nvSpPr>
          <p:spPr>
            <a:xfrm>
              <a:off x="3531448" y="0"/>
              <a:ext cx="33265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s-MX" sz="2800" dirty="0">
                  <a:ln>
                    <a:solidFill>
                      <a:srgbClr val="92D050"/>
                    </a:solidFill>
                  </a:ln>
                  <a:solidFill>
                    <a:srgbClr val="00B050"/>
                  </a:solidFill>
                  <a:latin typeface="Ink Free" panose="03080402000500000000" pitchFamily="66" charset="0"/>
                </a:rPr>
                <a:t>Diario de la alumna</a:t>
              </a:r>
              <a:endParaRPr lang="es-MX" sz="280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</a:endParaRPr>
            </a:p>
          </p:txBody>
        </p:sp>
        <p:pic>
          <p:nvPicPr>
            <p:cNvPr id="2050" name="Picture 2" descr="Plantilla de hoja para cuaderno, bloc de notas, diario. con la imagen de un  lindo personaje. | Vector Premium">
              <a:extLst>
                <a:ext uri="{FF2B5EF4-FFF2-40B4-BE49-F238E27FC236}">
                  <a16:creationId xmlns:a16="http://schemas.microsoft.com/office/drawing/2014/main" id="{B7763EEF-3EFA-4A3B-935A-B63A2E803E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74" t="5590" r="15494" b="4633"/>
            <a:stretch/>
          </p:blipFill>
          <p:spPr bwMode="auto">
            <a:xfrm>
              <a:off x="408214" y="622540"/>
              <a:ext cx="6309696" cy="8374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2D787A68-E04B-4D0B-8DBA-C9E980CAD080}"/>
                </a:ext>
              </a:extLst>
            </p:cNvPr>
            <p:cNvSpPr txBox="1"/>
            <p:nvPr/>
          </p:nvSpPr>
          <p:spPr>
            <a:xfrm rot="11054323" flipH="1" flipV="1">
              <a:off x="550139" y="341593"/>
              <a:ext cx="3860603" cy="1323439"/>
            </a:xfrm>
            <a:prstGeom prst="chevron">
              <a:avLst/>
            </a:prstGeom>
            <a:solidFill>
              <a:srgbClr val="FF7C80"/>
            </a:solidFill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Jardín de Niños “EUTIMIO ALBERTO CUELLAR GORIBAR </a:t>
              </a:r>
              <a:r>
                <a:rPr lang="es-MX" sz="1600" b="1" dirty="0" smtClean="0">
                  <a:solidFill>
                    <a:schemeClr val="bg1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”</a:t>
              </a:r>
              <a:endParaRPr lang="es-MX" sz="16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2° </a:t>
              </a:r>
              <a:r>
                <a:rPr lang="es-MX" sz="1600" b="1" dirty="0" smtClean="0">
                  <a:solidFill>
                    <a:schemeClr val="bg1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“</a:t>
              </a:r>
              <a:r>
                <a:rPr lang="es-MX" sz="1600" b="1" dirty="0">
                  <a:solidFill>
                    <a:schemeClr val="bg1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B</a:t>
              </a:r>
              <a:r>
                <a:rPr lang="es-MX" sz="1600" b="1" dirty="0" smtClean="0">
                  <a:solidFill>
                    <a:schemeClr val="bg1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” </a:t>
              </a:r>
              <a:endParaRPr lang="es-MX" sz="16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Educadora: </a:t>
              </a:r>
              <a:r>
                <a:rPr lang="es-MX" sz="1600" b="1" dirty="0" smtClean="0">
                  <a:solidFill>
                    <a:schemeClr val="bg1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Dora Alicia González Gutiérrez</a:t>
              </a:r>
              <a:endParaRPr lang="es-MX" sz="16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Practicante: </a:t>
              </a:r>
              <a:r>
                <a:rPr lang="es-MX" sz="1600" b="1" dirty="0" smtClean="0">
                  <a:solidFill>
                    <a:schemeClr val="bg1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Denisse Alejandra Rojas Sánchez </a:t>
              </a:r>
              <a:endParaRPr lang="es-MX" sz="16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AB9161B3-8831-408C-A598-5338D5AABB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3646" l="40972" r="100000">
                          <a14:foregroundMark x1="65556" y1="4792" x2="80278" y2="4479"/>
                          <a14:backgroundMark x1="67083" y1="10938" x2="74583" y2="11042"/>
                          <a14:backgroundMark x1="66389" y1="4375" x2="76250" y2="3333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14" t="2787" b="88197"/>
            <a:stretch/>
          </p:blipFill>
          <p:spPr>
            <a:xfrm>
              <a:off x="4136886" y="1181878"/>
              <a:ext cx="2799882" cy="824460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2FA9072D-C0FA-4A21-A5AB-52F85C3B45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5" t="12951" r="6884" b="70328"/>
            <a:stretch/>
          </p:blipFill>
          <p:spPr>
            <a:xfrm>
              <a:off x="609998" y="2001410"/>
              <a:ext cx="5906125" cy="1528997"/>
            </a:xfrm>
            <a:prstGeom prst="rect">
              <a:avLst/>
            </a:prstGeom>
            <a:ln w="28575">
              <a:solidFill>
                <a:srgbClr val="49B5C1"/>
              </a:solidFill>
            </a:ln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4C91FAB9-47F1-40F3-9C15-063FEEAC6C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5" t="29672" r="6884" b="58197"/>
            <a:stretch/>
          </p:blipFill>
          <p:spPr>
            <a:xfrm>
              <a:off x="609998" y="3517159"/>
              <a:ext cx="5906125" cy="1109272"/>
            </a:xfrm>
            <a:prstGeom prst="rect">
              <a:avLst/>
            </a:prstGeom>
            <a:ln w="28575">
              <a:solidFill>
                <a:srgbClr val="49B5C1"/>
              </a:solidFill>
            </a:ln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D751251D-C715-4C86-BFE4-09087F8A3D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4" t="41803" r="6994" b="37541"/>
            <a:stretch/>
          </p:blipFill>
          <p:spPr>
            <a:xfrm>
              <a:off x="609998" y="4642735"/>
              <a:ext cx="5906125" cy="1743288"/>
            </a:xfrm>
            <a:prstGeom prst="rect">
              <a:avLst/>
            </a:prstGeom>
            <a:ln w="28575">
              <a:solidFill>
                <a:srgbClr val="49B5C1"/>
              </a:solidFill>
            </a:ln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EFB1D2B7-A88C-4B5A-9F1F-B7CFEC476F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0104" b="93125" l="1806" r="99444">
                          <a14:foregroundMark x1="6806" y1="67083" x2="13333" y2="66042"/>
                          <a14:foregroundMark x1="17500" y1="73646" x2="85417" y2="79688"/>
                          <a14:foregroundMark x1="18333" y1="64271" x2="18333" y2="64271"/>
                          <a14:foregroundMark x1="14167" y1="66458" x2="14444" y2="65938"/>
                          <a14:foregroundMark x1="14444" y1="64479" x2="29028" y2="65625"/>
                          <a14:foregroundMark x1="68889" y1="64688" x2="86667" y2="64271"/>
                          <a14:foregroundMark x1="9583" y1="64479" x2="12222" y2="64479"/>
                          <a14:backgroundMark x1="7500" y1="65625" x2="6806" y2="63750"/>
                          <a14:backgroundMark x1="7500" y1="66563" x2="10278" y2="64896"/>
                          <a14:backgroundMark x1="92917" y1="66042" x2="92500" y2="63229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34" t="62623" r="7049" b="10164"/>
            <a:stretch/>
          </p:blipFill>
          <p:spPr>
            <a:xfrm>
              <a:off x="617491" y="6411813"/>
              <a:ext cx="5898632" cy="2130344"/>
            </a:xfrm>
            <a:prstGeom prst="rect">
              <a:avLst/>
            </a:prstGeom>
            <a:ln w="28575">
              <a:solidFill>
                <a:srgbClr val="49B5C1"/>
              </a:solidFill>
            </a:ln>
          </p:spPr>
        </p:pic>
      </p:grpSp>
      <p:sp>
        <p:nvSpPr>
          <p:cNvPr id="4" name="CuadroTexto 3"/>
          <p:cNvSpPr txBox="1"/>
          <p:nvPr/>
        </p:nvSpPr>
        <p:spPr>
          <a:xfrm rot="21200146">
            <a:off x="4971294" y="1293102"/>
            <a:ext cx="1523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Ink Free" panose="03080402000500000000"/>
              </a:rPr>
              <a:t>7</a:t>
            </a:r>
            <a:r>
              <a:rPr lang="es-ES" sz="2400" dirty="0" smtClean="0">
                <a:latin typeface="Ink Free" panose="03080402000500000000"/>
              </a:rPr>
              <a:t> </a:t>
            </a:r>
            <a:r>
              <a:rPr lang="es-ES" sz="2400" dirty="0" smtClean="0">
                <a:latin typeface="Ink Free" panose="03080402000500000000"/>
              </a:rPr>
              <a:t>de oct. 2020</a:t>
            </a:r>
            <a:endParaRPr lang="es-ES" sz="2400" dirty="0">
              <a:latin typeface="Ink Free" panose="0308040200050000000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111" b="43000" l="58889" r="8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935" t="13433" r="10585" b="56071"/>
          <a:stretch/>
        </p:blipFill>
        <p:spPr>
          <a:xfrm>
            <a:off x="2620771" y="3171990"/>
            <a:ext cx="394440" cy="38211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111" b="43000" l="58889" r="8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935" t="13433" r="10585" b="56071"/>
          <a:stretch/>
        </p:blipFill>
        <p:spPr>
          <a:xfrm>
            <a:off x="5530541" y="1975310"/>
            <a:ext cx="394440" cy="38211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111" b="43000" l="58889" r="8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935" t="13433" r="10585" b="56071"/>
          <a:stretch/>
        </p:blipFill>
        <p:spPr>
          <a:xfrm>
            <a:off x="4426449" y="3511618"/>
            <a:ext cx="394440" cy="38211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111" b="43000" l="58889" r="8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935" t="13433" r="10585" b="56071"/>
          <a:stretch/>
        </p:blipFill>
        <p:spPr>
          <a:xfrm>
            <a:off x="4426449" y="3798551"/>
            <a:ext cx="394440" cy="38211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CuadroTexto 6"/>
          <p:cNvSpPr txBox="1"/>
          <p:nvPr/>
        </p:nvSpPr>
        <p:spPr>
          <a:xfrm>
            <a:off x="5924981" y="4732552"/>
            <a:ext cx="462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Baskerville Old Face" panose="02020602080505020303" pitchFamily="18" charset="0"/>
              </a:rPr>
              <a:t>16</a:t>
            </a:r>
            <a:endParaRPr lang="es-ES" sz="1600" dirty="0">
              <a:latin typeface="Baskerville Old Face" panose="02020602080505020303" pitchFamily="18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924980" y="5177570"/>
            <a:ext cx="462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Baskerville Old Face" panose="02020602080505020303" pitchFamily="18" charset="0"/>
              </a:rPr>
              <a:t>12</a:t>
            </a:r>
            <a:endParaRPr lang="es-ES" sz="1600" dirty="0">
              <a:latin typeface="Baskerville Old Face" panose="02020602080505020303" pitchFamily="18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2979030" y="5838933"/>
            <a:ext cx="3756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Baskerville Old Face" panose="02020602080505020303" pitchFamily="18" charset="0"/>
              </a:rPr>
              <a:t>3, no contestan llamadas, ni mensajes</a:t>
            </a:r>
            <a:r>
              <a:rPr lang="es-ES" sz="2800" b="1" dirty="0" smtClean="0">
                <a:latin typeface="Ink Free" panose="03080402000500000000"/>
              </a:rPr>
              <a:t>.</a:t>
            </a:r>
            <a:endParaRPr lang="es-ES" sz="2000" b="1" dirty="0">
              <a:latin typeface="Ink Free" panose="0308040200050000000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61129" y="6885634"/>
            <a:ext cx="63961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Baskerville Old Face" panose="02020602080505020303" pitchFamily="18" charset="0"/>
              </a:rPr>
              <a:t># de alumnos en clase en línea: 16</a:t>
            </a:r>
          </a:p>
          <a:p>
            <a:r>
              <a:rPr lang="es-ES" sz="1600" dirty="0" smtClean="0">
                <a:latin typeface="Baskerville Old Face" panose="02020602080505020303" pitchFamily="18" charset="0"/>
              </a:rPr>
              <a:t>Si se favoreció el plan de trabajo, asimismo se desarrollo el logro de los aprendizajes esperados.</a:t>
            </a:r>
          </a:p>
          <a:p>
            <a:r>
              <a:rPr lang="es-ES" sz="1600" dirty="0" smtClean="0">
                <a:latin typeface="Baskerville Old Face" panose="02020602080505020303" pitchFamily="18" charset="0"/>
              </a:rPr>
              <a:t>Todos se involucraron en las actividades y la mayoría o casi todos se interesando en las actividades, no escuche quejas ni nada.</a:t>
            </a:r>
          </a:p>
          <a:p>
            <a:r>
              <a:rPr lang="es-ES" sz="1600" dirty="0" smtClean="0">
                <a:latin typeface="Baskerville Old Face" panose="02020602080505020303" pitchFamily="18" charset="0"/>
              </a:rPr>
              <a:t>La actividad que mas les gusto fue el cuento de caperucita con los títeres, ninguna de las dos actividades fue difícil.</a:t>
            </a:r>
          </a:p>
        </p:txBody>
      </p:sp>
    </p:spTree>
    <p:extLst>
      <p:ext uri="{BB962C8B-B14F-4D97-AF65-F5344CB8AC3E}">
        <p14:creationId xmlns:p14="http://schemas.microsoft.com/office/powerpoint/2010/main" val="1011301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33D0306B-6493-4F16-8A0B-B2218295A4DA}"/>
              </a:ext>
            </a:extLst>
          </p:cNvPr>
          <p:cNvGrpSpPr/>
          <p:nvPr/>
        </p:nvGrpSpPr>
        <p:grpSpPr>
          <a:xfrm>
            <a:off x="0" y="0"/>
            <a:ext cx="6809269" cy="9272016"/>
            <a:chOff x="408214" y="622540"/>
            <a:chExt cx="6309696" cy="8374503"/>
          </a:xfrm>
        </p:grpSpPr>
        <p:pic>
          <p:nvPicPr>
            <p:cNvPr id="5" name="Picture 2" descr="Plantilla de hoja para cuaderno, bloc de notas, diario. con la imagen de un  lindo personaje. | Vector Premium">
              <a:extLst>
                <a:ext uri="{FF2B5EF4-FFF2-40B4-BE49-F238E27FC236}">
                  <a16:creationId xmlns:a16="http://schemas.microsoft.com/office/drawing/2014/main" id="{B7763EEF-3EFA-4A3B-935A-B63A2E803E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74" t="5590" r="15494" b="4633"/>
            <a:stretch/>
          </p:blipFill>
          <p:spPr bwMode="auto">
            <a:xfrm>
              <a:off x="408214" y="622540"/>
              <a:ext cx="6309696" cy="8374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EFB1D2B7-A88C-4B5A-9F1F-B7CFEC476F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0104" b="93125" l="1806" r="99444">
                          <a14:foregroundMark x1="6806" y1="67083" x2="13333" y2="66042"/>
                          <a14:foregroundMark x1="17500" y1="73646" x2="85417" y2="79688"/>
                          <a14:foregroundMark x1="18333" y1="64271" x2="18333" y2="64271"/>
                          <a14:foregroundMark x1="14167" y1="66458" x2="14444" y2="65938"/>
                          <a14:foregroundMark x1="14444" y1="64479" x2="29028" y2="65625"/>
                          <a14:foregroundMark x1="68889" y1="64688" x2="86667" y2="64271"/>
                          <a14:foregroundMark x1="9583" y1="64479" x2="12222" y2="64479"/>
                          <a14:backgroundMark x1="7500" y1="65625" x2="6806" y2="63750"/>
                          <a14:backgroundMark x1="7500" y1="66563" x2="10278" y2="64896"/>
                          <a14:backgroundMark x1="92917" y1="66042" x2="92500" y2="63229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34" t="62623" r="7049" b="10164"/>
            <a:stretch/>
          </p:blipFill>
          <p:spPr>
            <a:xfrm>
              <a:off x="582130" y="873944"/>
              <a:ext cx="5898632" cy="3843504"/>
            </a:xfrm>
            <a:prstGeom prst="rect">
              <a:avLst/>
            </a:prstGeom>
            <a:ln w="28575">
              <a:solidFill>
                <a:srgbClr val="49B5C1"/>
              </a:solidFill>
            </a:ln>
          </p:spPr>
        </p:pic>
      </p:grpSp>
      <p:sp>
        <p:nvSpPr>
          <p:cNvPr id="12" name="Rectángulo 11"/>
          <p:cNvSpPr/>
          <p:nvPr/>
        </p:nvSpPr>
        <p:spPr>
          <a:xfrm>
            <a:off x="222971" y="994337"/>
            <a:ext cx="636565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latin typeface="Baskerville Old Face" panose="02020602080505020303" pitchFamily="18" charset="0"/>
              </a:rPr>
              <a:t>Ame la reacción de los niños, siendo sincera esperaba menos participación, pero no, todos participaron y me hablaron muy </a:t>
            </a:r>
            <a:r>
              <a:rPr lang="es-ES" sz="1600" dirty="0" smtClean="0">
                <a:latin typeface="Baskerville Old Face" panose="02020602080505020303" pitchFamily="18" charset="0"/>
              </a:rPr>
              <a:t>bien, me asombre pues en realidad a mi no me conocen en persona, pero ya decían que me querían, fue muy bonito y agradable.</a:t>
            </a:r>
          </a:p>
          <a:p>
            <a:r>
              <a:rPr lang="es-ES" sz="1600" dirty="0" smtClean="0">
                <a:latin typeface="Baskerville Old Face" panose="02020602080505020303" pitchFamily="18" charset="0"/>
              </a:rPr>
              <a:t>Creo que mi intervención fue buena, les hacia cuestionamientos para saber si estaban poniendo atención, asimismo se mencionaron las consignas de la clase en línea.</a:t>
            </a:r>
          </a:p>
          <a:p>
            <a:r>
              <a:rPr lang="es-ES" sz="1600" dirty="0" smtClean="0">
                <a:latin typeface="Baskerville Old Face" panose="02020602080505020303" pitchFamily="18" charset="0"/>
              </a:rPr>
              <a:t>La evaluación se hizo a manera de observación, asimismo se llenaran unas rubricas a manera de evaluación de la clase.</a:t>
            </a:r>
          </a:p>
          <a:p>
            <a:r>
              <a:rPr lang="es-ES" sz="1600" dirty="0" smtClean="0">
                <a:latin typeface="Baskerville Old Face" panose="02020602080505020303" pitchFamily="18" charset="0"/>
              </a:rPr>
              <a:t>Modificaría el lugar de </a:t>
            </a:r>
            <a:r>
              <a:rPr lang="es-ES" sz="1600" dirty="0" err="1" smtClean="0">
                <a:latin typeface="Baskerville Old Face" panose="02020602080505020303" pitchFamily="18" charset="0"/>
              </a:rPr>
              <a:t>videollamada</a:t>
            </a:r>
            <a:r>
              <a:rPr lang="es-ES" sz="1600" dirty="0" smtClean="0">
                <a:latin typeface="Baskerville Old Face" panose="02020602080505020303" pitchFamily="18" charset="0"/>
              </a:rPr>
              <a:t>, ya que la hacemos en las salas de Facebook y yo no alcanzo a ver los rostros de todos, solo escucho sus voces, ya que no tengo cámara en la laptop y me conecto del celular, solo modificaría eso, cambiar de plataforma.</a:t>
            </a:r>
          </a:p>
          <a:p>
            <a:endParaRPr lang="es-ES" sz="1600" dirty="0">
              <a:latin typeface="Baskerville Old Face" panose="02020602080505020303" pitchFamily="18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00" b="34200"/>
          <a:stretch/>
        </p:blipFill>
        <p:spPr>
          <a:xfrm>
            <a:off x="222971" y="5249757"/>
            <a:ext cx="6080979" cy="348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055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520</TotalTime>
  <Words>535</Words>
  <Application>Microsoft Office PowerPoint</Application>
  <PresentationFormat>Carta (216 x 279 mm)</PresentationFormat>
  <Paragraphs>39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Arabic Typesetting</vt:lpstr>
      <vt:lpstr>Arial</vt:lpstr>
      <vt:lpstr>Baskerville Old Face</vt:lpstr>
      <vt:lpstr>Calibri</vt:lpstr>
      <vt:lpstr>Calibri Light</vt:lpstr>
      <vt:lpstr>Ink Free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Brandon Castillo Martínez</dc:creator>
  <cp:lastModifiedBy>richi</cp:lastModifiedBy>
  <cp:revision>21</cp:revision>
  <dcterms:created xsi:type="dcterms:W3CDTF">2020-10-05T15:20:07Z</dcterms:created>
  <dcterms:modified xsi:type="dcterms:W3CDTF">2020-10-08T04:08:38Z</dcterms:modified>
</cp:coreProperties>
</file>