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7" r:id="rId3"/>
    <p:sldId id="259" r:id="rId4"/>
    <p:sldId id="260" r:id="rId5"/>
    <p:sldId id="262" r:id="rId6"/>
    <p:sldId id="264" r:id="rId7"/>
    <p:sldId id="265" r:id="rId8"/>
    <p:sldId id="266" r:id="rId9"/>
    <p:sldId id="268" r:id="rId10"/>
    <p:sldId id="267" r:id="rId11"/>
    <p:sldId id="269" r:id="rId1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3"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008080"/>
    <a:srgbClr val="FFFF99"/>
    <a:srgbClr val="FF9966"/>
    <a:srgbClr val="FF0066"/>
    <a:srgbClr val="FF9933"/>
    <a:srgbClr val="DC97FF"/>
    <a:srgbClr val="FF66FF"/>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2" d="100"/>
          <a:sy n="52" d="100"/>
        </p:scale>
        <p:origin x="2232" y="96"/>
      </p:cViewPr>
      <p:guideLst>
        <p:guide orient="horz" pos="2903"/>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EDE88D9-A5FA-44C1-B9CF-CD254D7D0D16}" type="datetimeFigureOut">
              <a:rPr lang="es-MX" smtClean="0"/>
              <a:t>07/10/2020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CA2E23B-2A03-4399-94CE-974430253A94}" type="slidenum">
              <a:rPr lang="es-MX" smtClean="0"/>
              <a:t>‹Nº›</a:t>
            </a:fld>
            <a:endParaRPr lang="es-MX"/>
          </a:p>
        </p:txBody>
      </p:sp>
    </p:spTree>
    <p:extLst>
      <p:ext uri="{BB962C8B-B14F-4D97-AF65-F5344CB8AC3E}">
        <p14:creationId xmlns:p14="http://schemas.microsoft.com/office/powerpoint/2010/main" val="387589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EDE88D9-A5FA-44C1-B9CF-CD254D7D0D16}" type="datetimeFigureOut">
              <a:rPr lang="es-MX" smtClean="0"/>
              <a:t>07/10/2020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CA2E23B-2A03-4399-94CE-974430253A94}" type="slidenum">
              <a:rPr lang="es-MX" smtClean="0"/>
              <a:t>‹Nº›</a:t>
            </a:fld>
            <a:endParaRPr lang="es-MX"/>
          </a:p>
        </p:txBody>
      </p:sp>
    </p:spTree>
    <p:extLst>
      <p:ext uri="{BB962C8B-B14F-4D97-AF65-F5344CB8AC3E}">
        <p14:creationId xmlns:p14="http://schemas.microsoft.com/office/powerpoint/2010/main" val="583165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EDE88D9-A5FA-44C1-B9CF-CD254D7D0D16}" type="datetimeFigureOut">
              <a:rPr lang="es-MX" smtClean="0"/>
              <a:t>07/10/2020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CA2E23B-2A03-4399-94CE-974430253A94}" type="slidenum">
              <a:rPr lang="es-MX" smtClean="0"/>
              <a:t>‹Nº›</a:t>
            </a:fld>
            <a:endParaRPr lang="es-MX"/>
          </a:p>
        </p:txBody>
      </p:sp>
    </p:spTree>
    <p:extLst>
      <p:ext uri="{BB962C8B-B14F-4D97-AF65-F5344CB8AC3E}">
        <p14:creationId xmlns:p14="http://schemas.microsoft.com/office/powerpoint/2010/main" val="164808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EDE88D9-A5FA-44C1-B9CF-CD254D7D0D16}" type="datetimeFigureOut">
              <a:rPr lang="es-MX" smtClean="0"/>
              <a:t>07/10/2020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CA2E23B-2A03-4399-94CE-974430253A94}" type="slidenum">
              <a:rPr lang="es-MX" smtClean="0"/>
              <a:t>‹Nº›</a:t>
            </a:fld>
            <a:endParaRPr lang="es-MX"/>
          </a:p>
        </p:txBody>
      </p:sp>
    </p:spTree>
    <p:extLst>
      <p:ext uri="{BB962C8B-B14F-4D97-AF65-F5344CB8AC3E}">
        <p14:creationId xmlns:p14="http://schemas.microsoft.com/office/powerpoint/2010/main" val="367612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EDE88D9-A5FA-44C1-B9CF-CD254D7D0D16}" type="datetimeFigureOut">
              <a:rPr lang="es-MX" smtClean="0"/>
              <a:t>07/10/2020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CA2E23B-2A03-4399-94CE-974430253A94}" type="slidenum">
              <a:rPr lang="es-MX" smtClean="0"/>
              <a:t>‹Nº›</a:t>
            </a:fld>
            <a:endParaRPr lang="es-MX"/>
          </a:p>
        </p:txBody>
      </p:sp>
    </p:spTree>
    <p:extLst>
      <p:ext uri="{BB962C8B-B14F-4D97-AF65-F5344CB8AC3E}">
        <p14:creationId xmlns:p14="http://schemas.microsoft.com/office/powerpoint/2010/main" val="671733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EDE88D9-A5FA-44C1-B9CF-CD254D7D0D16}" type="datetimeFigureOut">
              <a:rPr lang="es-MX" smtClean="0"/>
              <a:t>07/10/2020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CA2E23B-2A03-4399-94CE-974430253A94}" type="slidenum">
              <a:rPr lang="es-MX" smtClean="0"/>
              <a:t>‹Nº›</a:t>
            </a:fld>
            <a:endParaRPr lang="es-MX"/>
          </a:p>
        </p:txBody>
      </p:sp>
    </p:spTree>
    <p:extLst>
      <p:ext uri="{BB962C8B-B14F-4D97-AF65-F5344CB8AC3E}">
        <p14:creationId xmlns:p14="http://schemas.microsoft.com/office/powerpoint/2010/main" val="4017801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EDE88D9-A5FA-44C1-B9CF-CD254D7D0D16}" type="datetimeFigureOut">
              <a:rPr lang="es-MX" smtClean="0"/>
              <a:t>07/10/2020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CA2E23B-2A03-4399-94CE-974430253A94}" type="slidenum">
              <a:rPr lang="es-MX" smtClean="0"/>
              <a:t>‹Nº›</a:t>
            </a:fld>
            <a:endParaRPr lang="es-MX"/>
          </a:p>
        </p:txBody>
      </p:sp>
    </p:spTree>
    <p:extLst>
      <p:ext uri="{BB962C8B-B14F-4D97-AF65-F5344CB8AC3E}">
        <p14:creationId xmlns:p14="http://schemas.microsoft.com/office/powerpoint/2010/main" val="114258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EDE88D9-A5FA-44C1-B9CF-CD254D7D0D16}" type="datetimeFigureOut">
              <a:rPr lang="es-MX" smtClean="0"/>
              <a:t>07/10/2020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CA2E23B-2A03-4399-94CE-974430253A94}" type="slidenum">
              <a:rPr lang="es-MX" smtClean="0"/>
              <a:t>‹Nº›</a:t>
            </a:fld>
            <a:endParaRPr lang="es-MX"/>
          </a:p>
        </p:txBody>
      </p:sp>
    </p:spTree>
    <p:extLst>
      <p:ext uri="{BB962C8B-B14F-4D97-AF65-F5344CB8AC3E}">
        <p14:creationId xmlns:p14="http://schemas.microsoft.com/office/powerpoint/2010/main" val="4108531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E88D9-A5FA-44C1-B9CF-CD254D7D0D16}" type="datetimeFigureOut">
              <a:rPr lang="es-MX" smtClean="0"/>
              <a:t>07/10/2020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CA2E23B-2A03-4399-94CE-974430253A94}" type="slidenum">
              <a:rPr lang="es-MX" smtClean="0"/>
              <a:t>‹Nº›</a:t>
            </a:fld>
            <a:endParaRPr lang="es-MX"/>
          </a:p>
        </p:txBody>
      </p:sp>
    </p:spTree>
    <p:extLst>
      <p:ext uri="{BB962C8B-B14F-4D97-AF65-F5344CB8AC3E}">
        <p14:creationId xmlns:p14="http://schemas.microsoft.com/office/powerpoint/2010/main" val="639143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EDE88D9-A5FA-44C1-B9CF-CD254D7D0D16}" type="datetimeFigureOut">
              <a:rPr lang="es-MX" smtClean="0"/>
              <a:t>07/10/2020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CA2E23B-2A03-4399-94CE-974430253A94}" type="slidenum">
              <a:rPr lang="es-MX" smtClean="0"/>
              <a:t>‹Nº›</a:t>
            </a:fld>
            <a:endParaRPr lang="es-MX"/>
          </a:p>
        </p:txBody>
      </p:sp>
    </p:spTree>
    <p:extLst>
      <p:ext uri="{BB962C8B-B14F-4D97-AF65-F5344CB8AC3E}">
        <p14:creationId xmlns:p14="http://schemas.microsoft.com/office/powerpoint/2010/main" val="134064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EDE88D9-A5FA-44C1-B9CF-CD254D7D0D16}" type="datetimeFigureOut">
              <a:rPr lang="es-MX" smtClean="0"/>
              <a:t>07/10/2020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CA2E23B-2A03-4399-94CE-974430253A94}" type="slidenum">
              <a:rPr lang="es-MX" smtClean="0"/>
              <a:t>‹Nº›</a:t>
            </a:fld>
            <a:endParaRPr lang="es-MX"/>
          </a:p>
        </p:txBody>
      </p:sp>
    </p:spTree>
    <p:extLst>
      <p:ext uri="{BB962C8B-B14F-4D97-AF65-F5344CB8AC3E}">
        <p14:creationId xmlns:p14="http://schemas.microsoft.com/office/powerpoint/2010/main" val="255899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EDE88D9-A5FA-44C1-B9CF-CD254D7D0D16}" type="datetimeFigureOut">
              <a:rPr lang="es-MX" smtClean="0"/>
              <a:t>07/10/2020</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CA2E23B-2A03-4399-94CE-974430253A94}" type="slidenum">
              <a:rPr lang="es-MX" smtClean="0"/>
              <a:t>‹Nº›</a:t>
            </a:fld>
            <a:endParaRPr lang="es-MX"/>
          </a:p>
        </p:txBody>
      </p:sp>
    </p:spTree>
    <p:extLst>
      <p:ext uri="{BB962C8B-B14F-4D97-AF65-F5344CB8AC3E}">
        <p14:creationId xmlns:p14="http://schemas.microsoft.com/office/powerpoint/2010/main" val="3285226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6858000" cy="9144000"/>
            <a:chOff x="0" y="0"/>
            <a:chExt cx="6858000" cy="9144000"/>
          </a:xfrm>
        </p:grpSpPr>
        <p:pic>
          <p:nvPicPr>
            <p:cNvPr id="4098" name="Picture 2" descr="MAGNÍFICO DIARIO PARA LA EDUCADORA – Imagenes Educa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957010" y="2430379"/>
              <a:ext cx="697832" cy="697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redondeado 3"/>
            <p:cNvSpPr/>
            <p:nvPr/>
          </p:nvSpPr>
          <p:spPr>
            <a:xfrm>
              <a:off x="745959" y="3128211"/>
              <a:ext cx="4908884" cy="11790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5654842" y="3128211"/>
              <a:ext cx="264695" cy="1179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8" name="CuadroTexto 7"/>
          <p:cNvSpPr txBox="1"/>
          <p:nvPr/>
        </p:nvSpPr>
        <p:spPr>
          <a:xfrm>
            <a:off x="613609" y="3333037"/>
            <a:ext cx="5630781" cy="769441"/>
          </a:xfrm>
          <a:prstGeom prst="rect">
            <a:avLst/>
          </a:prstGeom>
          <a:noFill/>
        </p:spPr>
        <p:txBody>
          <a:bodyPr wrap="square" rtlCol="0">
            <a:spAutoFit/>
          </a:bodyPr>
          <a:lstStyle/>
          <a:p>
            <a:r>
              <a:rPr lang="es-MX" sz="4400" dirty="0" smtClean="0">
                <a:solidFill>
                  <a:srgbClr val="FF0066"/>
                </a:solidFill>
                <a:latin typeface="DJB On the Spot" panose="02000500000000000000" pitchFamily="2" charset="0"/>
              </a:rPr>
              <a:t>t</a:t>
            </a:r>
            <a:r>
              <a:rPr lang="es-MX" sz="4400" dirty="0" smtClean="0">
                <a:solidFill>
                  <a:srgbClr val="CC66FF"/>
                </a:solidFill>
                <a:latin typeface="DJB On the Spot" panose="02000500000000000000" pitchFamily="2" charset="0"/>
              </a:rPr>
              <a:t>r</a:t>
            </a:r>
            <a:r>
              <a:rPr lang="es-MX" sz="4400" dirty="0" smtClean="0">
                <a:solidFill>
                  <a:srgbClr val="FF9933"/>
                </a:solidFill>
                <a:latin typeface="DJB On the Spot" panose="02000500000000000000" pitchFamily="2" charset="0"/>
              </a:rPr>
              <a:t>a</a:t>
            </a:r>
            <a:r>
              <a:rPr lang="es-MX" sz="4400" dirty="0" smtClean="0">
                <a:solidFill>
                  <a:srgbClr val="92D050"/>
                </a:solidFill>
                <a:latin typeface="DJB On the Spot" panose="02000500000000000000" pitchFamily="2" charset="0"/>
              </a:rPr>
              <a:t>b</a:t>
            </a:r>
            <a:r>
              <a:rPr lang="es-MX" sz="4400" dirty="0" smtClean="0">
                <a:solidFill>
                  <a:srgbClr val="00B0F0"/>
                </a:solidFill>
                <a:latin typeface="DJB On the Spot" panose="02000500000000000000" pitchFamily="2" charset="0"/>
              </a:rPr>
              <a:t>a</a:t>
            </a:r>
            <a:r>
              <a:rPr lang="es-MX" sz="4400" dirty="0" smtClean="0">
                <a:solidFill>
                  <a:srgbClr val="C00000"/>
                </a:solidFill>
                <a:latin typeface="DJB On the Spot" panose="02000500000000000000" pitchFamily="2" charset="0"/>
              </a:rPr>
              <a:t>j</a:t>
            </a:r>
            <a:r>
              <a:rPr lang="es-MX" sz="4400" dirty="0" smtClean="0">
                <a:solidFill>
                  <a:srgbClr val="FF66FF"/>
                </a:solidFill>
                <a:latin typeface="DJB On the Spot" panose="02000500000000000000" pitchFamily="2" charset="0"/>
              </a:rPr>
              <a:t>o</a:t>
            </a:r>
            <a:endParaRPr lang="es-MX" sz="4400" dirty="0">
              <a:solidFill>
                <a:srgbClr val="FF66FF"/>
              </a:solidFill>
              <a:latin typeface="DJB On the Spot" panose="02000500000000000000" pitchFamily="2" charset="0"/>
            </a:endParaRPr>
          </a:p>
        </p:txBody>
      </p:sp>
    </p:spTree>
    <p:extLst>
      <p:ext uri="{BB962C8B-B14F-4D97-AF65-F5344CB8AC3E}">
        <p14:creationId xmlns:p14="http://schemas.microsoft.com/office/powerpoint/2010/main" val="333549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1"/>
            <a:ext cx="6858000" cy="9274630"/>
          </a:xfrm>
          <a:prstGeom prst="rect">
            <a:avLst/>
          </a:prstGeom>
          <a:ln>
            <a:noFill/>
          </a:ln>
          <a:extLst>
            <a:ext uri="{53640926-AAD7-44D8-BBD7-CCE9431645EC}">
              <a14:shadowObscured xmlns:a14="http://schemas.microsoft.com/office/drawing/2010/main"/>
            </a:ext>
          </a:extLst>
        </p:spPr>
      </p:pic>
      <p:sp>
        <p:nvSpPr>
          <p:cNvPr id="7" name="Rectángulo redondeado 6"/>
          <p:cNvSpPr/>
          <p:nvPr/>
        </p:nvSpPr>
        <p:spPr>
          <a:xfrm>
            <a:off x="184934" y="692294"/>
            <a:ext cx="2948683" cy="277403"/>
          </a:xfrm>
          <a:prstGeom prst="roundRect">
            <a:avLst/>
          </a:prstGeom>
          <a:solidFill>
            <a:srgbClr val="FF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Jardín de niños Diego Rivera </a:t>
            </a: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T</a:t>
            </a:r>
            <a:r>
              <a:rPr kumimoji="0" lang="es-MX" sz="16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.M</a:t>
            </a:r>
            <a:endPar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8" name="Rectángulo redondeado 7"/>
          <p:cNvSpPr/>
          <p:nvPr/>
        </p:nvSpPr>
        <p:spPr>
          <a:xfrm>
            <a:off x="3318551" y="714277"/>
            <a:ext cx="682434" cy="224373"/>
          </a:xfrm>
          <a:prstGeom prst="round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3</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 A</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9" name="Rectángulo 8"/>
          <p:cNvSpPr/>
          <p:nvPr/>
        </p:nvSpPr>
        <p:spPr>
          <a:xfrm>
            <a:off x="1679173" y="163555"/>
            <a:ext cx="2684775" cy="494819"/>
          </a:xfrm>
          <a:prstGeom prst="rect">
            <a:avLst/>
          </a:prstGeom>
          <a:solidFill>
            <a:srgbClr val="D4F4E0"/>
          </a:solidFill>
          <a:ln>
            <a:solidFill>
              <a:srgbClr val="D4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Fátima Araminda García Samaniego </a:t>
            </a:r>
            <a:endPar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5" name="Doble onda 4"/>
          <p:cNvSpPr/>
          <p:nvPr/>
        </p:nvSpPr>
        <p:spPr>
          <a:xfrm>
            <a:off x="184934" y="148368"/>
            <a:ext cx="1684962" cy="554804"/>
          </a:xfrm>
          <a:prstGeom prst="doubleWave">
            <a:avLst/>
          </a:prstGeom>
          <a:solidFill>
            <a:srgbClr val="FFFF99"/>
          </a:solidFill>
          <a:ln>
            <a:solidFill>
              <a:srgbClr val="FF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smtClean="0">
                <a:ln>
                  <a:noFill/>
                </a:ln>
                <a:solidFill>
                  <a:prstClr val="black"/>
                </a:solidFill>
                <a:effectLst/>
                <a:uLnTx/>
                <a:uFillTx/>
                <a:latin typeface="Colorado" pitchFamily="50" charset="0"/>
                <a:ea typeface="+mn-ea"/>
                <a:cs typeface="+mn-cs"/>
              </a:rPr>
              <a:t> </a:t>
            </a:r>
            <a:endParaRPr kumimoji="0" lang="es-MX" sz="3200" b="0" i="0" u="none" strike="noStrike" kern="1200" cap="none" spc="0" normalizeH="0" baseline="0" noProof="0" dirty="0">
              <a:ln>
                <a:noFill/>
              </a:ln>
              <a:solidFill>
                <a:prstClr val="black"/>
              </a:solidFill>
              <a:effectLst/>
              <a:uLnTx/>
              <a:uFillTx/>
              <a:latin typeface="Colorado" pitchFamily="50" charset="0"/>
              <a:ea typeface="+mn-ea"/>
              <a:cs typeface="+mn-cs"/>
            </a:endParaRPr>
          </a:p>
        </p:txBody>
      </p:sp>
      <p:sp>
        <p:nvSpPr>
          <p:cNvPr id="6" name="Rectángulo 5"/>
          <p:cNvSpPr/>
          <p:nvPr/>
        </p:nvSpPr>
        <p:spPr>
          <a:xfrm>
            <a:off x="375658" y="-4533"/>
            <a:ext cx="1303515" cy="830997"/>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smtClean="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Datos</a:t>
            </a:r>
            <a:endParaRPr kumimoji="0" lang="es-ES" sz="54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sp>
        <p:nvSpPr>
          <p:cNvPr id="10" name="Rectángulo 9"/>
          <p:cNvSpPr/>
          <p:nvPr/>
        </p:nvSpPr>
        <p:spPr>
          <a:xfrm rot="21150880">
            <a:off x="5075523" y="275688"/>
            <a:ext cx="1471583" cy="45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2000" dirty="0" smtClean="0">
                <a:solidFill>
                  <a:prstClr val="black"/>
                </a:solidFill>
                <a:latin typeface="Berlin Sans FB" panose="020E0602020502020306" pitchFamily="34" charset="0"/>
              </a:rPr>
              <a:t>7/</a:t>
            </a:r>
            <a:r>
              <a:rPr kumimoji="0" lang="es-MX" sz="20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10/2020</a:t>
            </a:r>
            <a:endPar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2" name="CuadroTexto 11"/>
          <p:cNvSpPr txBox="1"/>
          <p:nvPr/>
        </p:nvSpPr>
        <p:spPr>
          <a:xfrm>
            <a:off x="445004" y="6472859"/>
            <a:ext cx="5967992" cy="2585323"/>
          </a:xfrm>
          <a:prstGeom prst="rect">
            <a:avLst/>
          </a:prstGeom>
          <a:noFill/>
        </p:spPr>
        <p:txBody>
          <a:bodyPr wrap="square" rtlCol="0">
            <a:spAutoFit/>
          </a:bodyPr>
          <a:lstStyle/>
          <a:p>
            <a:pPr lvl="0"/>
            <a:r>
              <a:rPr lang="es-MX" dirty="0" smtClean="0">
                <a:solidFill>
                  <a:prstClr val="black"/>
                </a:solidFill>
                <a:latin typeface="Berlin Sans FB" panose="020E0602020502020306" pitchFamily="34" charset="0"/>
              </a:rPr>
              <a:t>Hoy no tuve clase con los alumnos por medio de video llamada. </a:t>
            </a:r>
            <a:r>
              <a:rPr lang="es-MX" dirty="0">
                <a:latin typeface="Berlin Sans FB" panose="020E0602020502020306" pitchFamily="34" charset="0"/>
              </a:rPr>
              <a:t>En la transmisión de aprende casa II se </a:t>
            </a:r>
            <a:r>
              <a:rPr lang="es-MX" dirty="0" smtClean="0">
                <a:latin typeface="Berlin Sans FB" panose="020E0602020502020306" pitchFamily="34" charset="0"/>
              </a:rPr>
              <a:t>estuvo trabajando con el campo de </a:t>
            </a:r>
            <a:r>
              <a:rPr lang="es-MX" dirty="0" smtClean="0">
                <a:solidFill>
                  <a:srgbClr val="CC66FF"/>
                </a:solidFill>
                <a:latin typeface="Berlin Sans FB" panose="020E0602020502020306" pitchFamily="34" charset="0"/>
              </a:rPr>
              <a:t>lenguaje y comunicación</a:t>
            </a:r>
            <a:r>
              <a:rPr lang="es-MX" dirty="0" smtClean="0">
                <a:latin typeface="Berlin Sans FB" panose="020E0602020502020306" pitchFamily="34" charset="0"/>
              </a:rPr>
              <a:t>, y la área de </a:t>
            </a:r>
            <a:r>
              <a:rPr lang="es-MX" dirty="0" smtClean="0">
                <a:solidFill>
                  <a:srgbClr val="008080"/>
                </a:solidFill>
                <a:latin typeface="Berlin Sans FB" panose="020E0602020502020306" pitchFamily="34" charset="0"/>
              </a:rPr>
              <a:t>educación física.</a:t>
            </a:r>
          </a:p>
          <a:p>
            <a:r>
              <a:rPr lang="es-MX" dirty="0">
                <a:latin typeface="Berlin Sans FB" panose="020E0602020502020306" pitchFamily="34" charset="0"/>
              </a:rPr>
              <a:t>En el caso de </a:t>
            </a:r>
            <a:r>
              <a:rPr lang="es-MX" dirty="0" smtClean="0">
                <a:solidFill>
                  <a:srgbClr val="CC66FF"/>
                </a:solidFill>
                <a:latin typeface="Berlin Sans FB" panose="020E0602020502020306" pitchFamily="34" charset="0"/>
              </a:rPr>
              <a:t>lenguaje y comunicación </a:t>
            </a:r>
            <a:r>
              <a:rPr lang="es-MX" dirty="0" smtClean="0">
                <a:latin typeface="Berlin Sans FB" panose="020E0602020502020306" pitchFamily="34" charset="0"/>
              </a:rPr>
              <a:t>hablaron sobre las acciones que realizan los personajes dentro de una historia o cuento, contaron cuento llamado “Mas te vale, mastodonte” </a:t>
            </a:r>
          </a:p>
          <a:p>
            <a:r>
              <a:rPr lang="es-MX" dirty="0" smtClean="0">
                <a:latin typeface="Berlin Sans FB" panose="020E0602020502020306" pitchFamily="34" charset="0"/>
              </a:rPr>
              <a:t>y al finalizar hicieron cuestionamientos acerca de el. Después comenzaron a hablar de los sueños y pasaron varios videos</a:t>
            </a:r>
          </a:p>
        </p:txBody>
      </p:sp>
      <p:sp>
        <p:nvSpPr>
          <p:cNvPr id="3" name="CuadroTexto 2"/>
          <p:cNvSpPr txBox="1"/>
          <p:nvPr/>
        </p:nvSpPr>
        <p:spPr>
          <a:xfrm>
            <a:off x="5940416" y="4067798"/>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mtClean="0">
                <a:solidFill>
                  <a:prstClr val="black"/>
                </a:solidFill>
                <a:latin typeface="Berlin Sans FB" panose="020E0602020502020306" pitchFamily="34" charset="0"/>
              </a:rPr>
              <a:t>10</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6" name="Elipse 15"/>
          <p:cNvSpPr/>
          <p:nvPr/>
        </p:nvSpPr>
        <p:spPr>
          <a:xfrm>
            <a:off x="2618279" y="2473780"/>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ipse 16"/>
          <p:cNvSpPr/>
          <p:nvPr/>
        </p:nvSpPr>
        <p:spPr>
          <a:xfrm>
            <a:off x="5546909" y="1489726"/>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77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41182" y="786348"/>
            <a:ext cx="5518485" cy="7571303"/>
          </a:xfrm>
          <a:prstGeom prst="rect">
            <a:avLst/>
          </a:prstGeom>
          <a:noFill/>
        </p:spPr>
        <p:txBody>
          <a:bodyPr wrap="square" rtlCol="0">
            <a:spAutoFit/>
          </a:bodyPr>
          <a:lstStyle/>
          <a:p>
            <a:r>
              <a:rPr lang="es-MX" dirty="0" smtClean="0">
                <a:latin typeface="Berlin Sans FB" panose="020E0602020502020306" pitchFamily="34" charset="0"/>
              </a:rPr>
              <a:t>donde los niños describían algún sueño que hayan tenido y les cuestionaron (¿Que haz soñado?, ¿Recuerdas de alguno de tus sueños?, ¿Como fue?, ¿Que sucedió?, ¿Que personajes aparecieron?) se les pidió que pensaran en estas preguntas y les dijeran a algún familiar o su maestra sus respuestas para así poder narrar </a:t>
            </a:r>
            <a:r>
              <a:rPr lang="es-MX" dirty="0">
                <a:latin typeface="Berlin Sans FB" panose="020E0602020502020306" pitchFamily="34" charset="0"/>
              </a:rPr>
              <a:t>mejor. Hicieron una pausa activa antes de comenzar con la otra clase. </a:t>
            </a:r>
            <a:r>
              <a:rPr lang="es-MX" dirty="0" smtClean="0">
                <a:latin typeface="Berlin Sans FB" panose="020E0602020502020306" pitchFamily="34" charset="0"/>
              </a:rPr>
              <a:t> </a:t>
            </a:r>
          </a:p>
          <a:p>
            <a:r>
              <a:rPr lang="es-MX" dirty="0" smtClean="0">
                <a:latin typeface="Berlin Sans FB" panose="020E0602020502020306" pitchFamily="34" charset="0"/>
              </a:rPr>
              <a:t>En </a:t>
            </a:r>
            <a:r>
              <a:rPr lang="es-MX" dirty="0">
                <a:latin typeface="Berlin Sans FB" panose="020E0602020502020306" pitchFamily="34" charset="0"/>
              </a:rPr>
              <a:t>la clase de </a:t>
            </a:r>
            <a:r>
              <a:rPr lang="es-MX" dirty="0" smtClean="0">
                <a:solidFill>
                  <a:srgbClr val="009999"/>
                </a:solidFill>
                <a:latin typeface="Berlin Sans FB" panose="020E0602020502020306" pitchFamily="34" charset="0"/>
              </a:rPr>
              <a:t>educación física </a:t>
            </a:r>
            <a:r>
              <a:rPr lang="es-MX" dirty="0" smtClean="0">
                <a:latin typeface="Berlin Sans FB" panose="020E0602020502020306" pitchFamily="34" charset="0"/>
              </a:rPr>
              <a:t>comenzó con </a:t>
            </a:r>
            <a:r>
              <a:rPr lang="es-MX" dirty="0">
                <a:latin typeface="Berlin Sans FB" panose="020E0602020502020306" pitchFamily="34" charset="0"/>
              </a:rPr>
              <a:t>la importancia de lavarnos las manos de manera </a:t>
            </a:r>
            <a:r>
              <a:rPr lang="es-MX" dirty="0" smtClean="0">
                <a:latin typeface="Berlin Sans FB" panose="020E0602020502020306" pitchFamily="34" charset="0"/>
              </a:rPr>
              <a:t>constantemente, mencionaron los materiales que se ocuparían durante la clase dando distintas opciones si es que no tenían ese material es especifico. Dibujaron distintas figuras geométricas dentro unas hojas recomendando que antes de empezar con la actividad despejen el lugar donde van a estar realizando las actividades y hacer estiramientos por medio del juego para no lastimarse. Mostraron distintas imágenes que tienen la forma de figuras geométricas y ellos tenían que buscar la hoja que tenían ese figura geométrica utilizando distintos movimientos para hacerlo (dibujando la figura geométrica con distintas partes del cuerpo). Después hicieron bolitas con las hojas de papel para jugar con su caja mochila, una persona tiene las bolitas dentro de su caja y las otras las tiene que intentar atinarle a la caja de la otra persona. Al finalizar hicieron ejercicios de respiración. </a:t>
            </a:r>
          </a:p>
        </p:txBody>
      </p:sp>
    </p:spTree>
    <p:extLst>
      <p:ext uri="{BB962C8B-B14F-4D97-AF65-F5344CB8AC3E}">
        <p14:creationId xmlns:p14="http://schemas.microsoft.com/office/powerpoint/2010/main" val="445394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1"/>
            <a:ext cx="6858000" cy="9274630"/>
          </a:xfrm>
          <a:prstGeom prst="rect">
            <a:avLst/>
          </a:prstGeom>
          <a:ln>
            <a:noFill/>
          </a:ln>
          <a:extLst>
            <a:ext uri="{53640926-AAD7-44D8-BBD7-CCE9431645EC}">
              <a14:shadowObscured xmlns:a14="http://schemas.microsoft.com/office/drawing/2010/main"/>
            </a:ext>
          </a:extLst>
        </p:spPr>
      </p:pic>
      <p:sp>
        <p:nvSpPr>
          <p:cNvPr id="7" name="Rectángulo redondeado 6"/>
          <p:cNvSpPr/>
          <p:nvPr/>
        </p:nvSpPr>
        <p:spPr>
          <a:xfrm>
            <a:off x="184934" y="692294"/>
            <a:ext cx="2948683" cy="277403"/>
          </a:xfrm>
          <a:prstGeom prst="roundRect">
            <a:avLst/>
          </a:prstGeom>
          <a:solidFill>
            <a:srgbClr val="FF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tx1"/>
                </a:solidFill>
                <a:latin typeface="Berlin Sans FB" panose="020E0602020502020306" pitchFamily="34" charset="0"/>
              </a:rPr>
              <a:t>Jardín de niños Diego Rivera </a:t>
            </a:r>
            <a:r>
              <a:rPr lang="es-MX" sz="1600" dirty="0">
                <a:solidFill>
                  <a:schemeClr val="tx1"/>
                </a:solidFill>
                <a:latin typeface="Berlin Sans FB" panose="020E0602020502020306" pitchFamily="34" charset="0"/>
              </a:rPr>
              <a:t>T</a:t>
            </a:r>
            <a:r>
              <a:rPr lang="es-MX" sz="1600" dirty="0" smtClean="0">
                <a:solidFill>
                  <a:schemeClr val="tx1"/>
                </a:solidFill>
                <a:latin typeface="Berlin Sans FB" panose="020E0602020502020306" pitchFamily="34" charset="0"/>
              </a:rPr>
              <a:t>.M</a:t>
            </a:r>
            <a:endParaRPr lang="es-MX" sz="1600" dirty="0">
              <a:solidFill>
                <a:schemeClr val="tx1"/>
              </a:solidFill>
              <a:latin typeface="Berlin Sans FB" panose="020E0602020502020306" pitchFamily="34" charset="0"/>
            </a:endParaRPr>
          </a:p>
        </p:txBody>
      </p:sp>
      <p:sp>
        <p:nvSpPr>
          <p:cNvPr id="8" name="Rectángulo redondeado 7"/>
          <p:cNvSpPr/>
          <p:nvPr/>
        </p:nvSpPr>
        <p:spPr>
          <a:xfrm>
            <a:off x="3318551" y="714277"/>
            <a:ext cx="682434" cy="224373"/>
          </a:xfrm>
          <a:prstGeom prst="round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Berlin Sans FB" panose="020E0602020502020306" pitchFamily="34" charset="0"/>
              </a:rPr>
              <a:t>3</a:t>
            </a:r>
            <a:r>
              <a:rPr lang="es-MX" dirty="0" smtClean="0">
                <a:solidFill>
                  <a:schemeClr val="tx1"/>
                </a:solidFill>
                <a:latin typeface="Berlin Sans FB" panose="020E0602020502020306" pitchFamily="34" charset="0"/>
              </a:rPr>
              <a:t> A</a:t>
            </a:r>
            <a:endParaRPr lang="es-MX" dirty="0">
              <a:solidFill>
                <a:schemeClr val="tx1"/>
              </a:solidFill>
              <a:latin typeface="Berlin Sans FB" panose="020E0602020502020306" pitchFamily="34" charset="0"/>
            </a:endParaRPr>
          </a:p>
        </p:txBody>
      </p:sp>
      <p:sp>
        <p:nvSpPr>
          <p:cNvPr id="9" name="Rectángulo 8"/>
          <p:cNvSpPr/>
          <p:nvPr/>
        </p:nvSpPr>
        <p:spPr>
          <a:xfrm>
            <a:off x="1679173" y="163555"/>
            <a:ext cx="2684775" cy="494819"/>
          </a:xfrm>
          <a:prstGeom prst="rect">
            <a:avLst/>
          </a:prstGeom>
          <a:solidFill>
            <a:srgbClr val="D4F4E0"/>
          </a:solidFill>
          <a:ln>
            <a:solidFill>
              <a:srgbClr val="D4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tx1"/>
                </a:solidFill>
                <a:latin typeface="Berlin Sans FB" panose="020E0602020502020306" pitchFamily="34" charset="0"/>
              </a:rPr>
              <a:t>Fátima Araminda García Samaniego </a:t>
            </a:r>
            <a:endParaRPr lang="es-MX" sz="1600" dirty="0">
              <a:solidFill>
                <a:schemeClr val="tx1"/>
              </a:solidFill>
              <a:latin typeface="Berlin Sans FB" panose="020E0602020502020306" pitchFamily="34" charset="0"/>
            </a:endParaRPr>
          </a:p>
        </p:txBody>
      </p:sp>
      <p:sp>
        <p:nvSpPr>
          <p:cNvPr id="5" name="Doble onda 4"/>
          <p:cNvSpPr/>
          <p:nvPr/>
        </p:nvSpPr>
        <p:spPr>
          <a:xfrm>
            <a:off x="184934" y="148368"/>
            <a:ext cx="1684962" cy="554804"/>
          </a:xfrm>
          <a:prstGeom prst="doubleWave">
            <a:avLst/>
          </a:prstGeom>
          <a:solidFill>
            <a:srgbClr val="FFFF99"/>
          </a:solidFill>
          <a:ln>
            <a:solidFill>
              <a:srgbClr val="FF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tx1"/>
                </a:solidFill>
                <a:latin typeface="Colorado" pitchFamily="50" charset="0"/>
              </a:rPr>
              <a:t> </a:t>
            </a:r>
            <a:endParaRPr lang="es-MX" sz="3200" dirty="0">
              <a:solidFill>
                <a:schemeClr val="tx1"/>
              </a:solidFill>
              <a:latin typeface="Colorado" pitchFamily="50" charset="0"/>
            </a:endParaRPr>
          </a:p>
        </p:txBody>
      </p:sp>
      <p:sp>
        <p:nvSpPr>
          <p:cNvPr id="6" name="Rectángulo 5"/>
          <p:cNvSpPr/>
          <p:nvPr/>
        </p:nvSpPr>
        <p:spPr>
          <a:xfrm>
            <a:off x="375658" y="-4533"/>
            <a:ext cx="1303515" cy="830997"/>
          </a:xfrm>
          <a:prstGeom prst="rect">
            <a:avLst/>
          </a:prstGeom>
          <a:noFill/>
        </p:spPr>
        <p:txBody>
          <a:bodyPr wrap="square" lIns="91440" tIns="45720" rIns="91440" bIns="45720">
            <a:spAutoFit/>
          </a:bodyPr>
          <a:lstStyle/>
          <a:p>
            <a:pPr algn="ctr"/>
            <a:r>
              <a:rPr lang="es-ES" sz="4800" b="1" cap="none" spc="0" dirty="0" smtClean="0">
                <a:ln w="10160">
                  <a:solidFill>
                    <a:schemeClr val="bg1"/>
                  </a:solidFill>
                  <a:prstDash val="solid"/>
                </a:ln>
                <a:effectLst>
                  <a:outerShdw blurRad="38100" dist="22860" dir="5400000" algn="tl" rotWithShape="0">
                    <a:srgbClr val="000000">
                      <a:alpha val="30000"/>
                    </a:srgbClr>
                  </a:outerShdw>
                </a:effectLst>
                <a:latin typeface="Colorado" pitchFamily="50" charset="0"/>
              </a:rPr>
              <a:t>Datos</a:t>
            </a:r>
            <a:endParaRPr lang="es-ES" sz="5400" b="1" cap="none" spc="0" dirty="0">
              <a:ln w="10160">
                <a:solidFill>
                  <a:schemeClr val="bg1"/>
                </a:solidFill>
                <a:prstDash val="solid"/>
              </a:ln>
              <a:effectLst>
                <a:outerShdw blurRad="38100" dist="22860" dir="5400000" algn="tl" rotWithShape="0">
                  <a:srgbClr val="000000">
                    <a:alpha val="30000"/>
                  </a:srgbClr>
                </a:outerShdw>
              </a:effectLst>
              <a:latin typeface="Colorado" pitchFamily="50" charset="0"/>
            </a:endParaRPr>
          </a:p>
        </p:txBody>
      </p:sp>
      <p:sp>
        <p:nvSpPr>
          <p:cNvPr id="10" name="Rectángulo 9"/>
          <p:cNvSpPr/>
          <p:nvPr/>
        </p:nvSpPr>
        <p:spPr>
          <a:xfrm rot="21150880">
            <a:off x="5075523" y="275688"/>
            <a:ext cx="1471583" cy="45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Berlin Sans FB" panose="020E0602020502020306" pitchFamily="34" charset="0"/>
              </a:rPr>
              <a:t>5/10/2020</a:t>
            </a:r>
            <a:endParaRPr lang="es-MX" sz="2000" dirty="0">
              <a:solidFill>
                <a:schemeClr val="tx1"/>
              </a:solidFill>
              <a:latin typeface="Berlin Sans FB" panose="020E0602020502020306" pitchFamily="34" charset="0"/>
            </a:endParaRPr>
          </a:p>
        </p:txBody>
      </p:sp>
      <p:sp>
        <p:nvSpPr>
          <p:cNvPr id="12" name="CuadroTexto 11"/>
          <p:cNvSpPr txBox="1"/>
          <p:nvPr/>
        </p:nvSpPr>
        <p:spPr>
          <a:xfrm>
            <a:off x="445004" y="6472859"/>
            <a:ext cx="5967992" cy="2585323"/>
          </a:xfrm>
          <a:prstGeom prst="rect">
            <a:avLst/>
          </a:prstGeom>
          <a:noFill/>
        </p:spPr>
        <p:txBody>
          <a:bodyPr wrap="square" rtlCol="0">
            <a:spAutoFit/>
          </a:bodyPr>
          <a:lstStyle/>
          <a:p>
            <a:r>
              <a:rPr lang="es-MX" dirty="0" smtClean="0">
                <a:latin typeface="Berlin Sans FB" panose="020E0602020502020306" pitchFamily="34" charset="0"/>
              </a:rPr>
              <a:t>El día de hoy no tuve clase con los alumnos por medio de video llamada pero si tuve reunión con los padres de familia por medio de google meet para así presentarme con ellos, platicarles como se estaría trabajando y en que momentos estaré trabajando con ellos.  </a:t>
            </a:r>
          </a:p>
          <a:p>
            <a:r>
              <a:rPr lang="es-MX" dirty="0" smtClean="0">
                <a:latin typeface="Berlin Sans FB" panose="020E0602020502020306" pitchFamily="34" charset="0"/>
              </a:rPr>
              <a:t>En la transmisión de aprende casa II se estuvieron trabajando dos áreas, las cuales fueron </a:t>
            </a:r>
            <a:r>
              <a:rPr lang="es-MX" dirty="0" smtClean="0">
                <a:solidFill>
                  <a:srgbClr val="CC66FF"/>
                </a:solidFill>
                <a:latin typeface="Berlin Sans FB" panose="020E0602020502020306" pitchFamily="34" charset="0"/>
              </a:rPr>
              <a:t>educación socioemocional </a:t>
            </a:r>
            <a:r>
              <a:rPr lang="es-MX" dirty="0" smtClean="0">
                <a:latin typeface="Berlin Sans FB" panose="020E0602020502020306" pitchFamily="34" charset="0"/>
              </a:rPr>
              <a:t>y </a:t>
            </a:r>
            <a:r>
              <a:rPr lang="es-MX" dirty="0" smtClean="0">
                <a:solidFill>
                  <a:srgbClr val="009999"/>
                </a:solidFill>
                <a:latin typeface="Berlin Sans FB" panose="020E0602020502020306" pitchFamily="34" charset="0"/>
              </a:rPr>
              <a:t>artes.</a:t>
            </a:r>
          </a:p>
          <a:p>
            <a:r>
              <a:rPr lang="es-MX" dirty="0" smtClean="0">
                <a:latin typeface="Berlin Sans FB" panose="020E0602020502020306" pitchFamily="34" charset="0"/>
              </a:rPr>
              <a:t>En el caso de </a:t>
            </a:r>
            <a:r>
              <a:rPr lang="es-MX" dirty="0" smtClean="0">
                <a:solidFill>
                  <a:srgbClr val="CC66FF"/>
                </a:solidFill>
                <a:latin typeface="Berlin Sans FB" panose="020E0602020502020306" pitchFamily="34" charset="0"/>
              </a:rPr>
              <a:t>educación socioemocional </a:t>
            </a:r>
            <a:r>
              <a:rPr lang="es-MX" dirty="0" smtClean="0">
                <a:latin typeface="Berlin Sans FB" panose="020E0602020502020306" pitchFamily="34" charset="0"/>
              </a:rPr>
              <a:t>comenzaron diciendo cuales eran las cosas que le gustaban, y recordaron</a:t>
            </a:r>
          </a:p>
        </p:txBody>
      </p:sp>
      <p:sp>
        <p:nvSpPr>
          <p:cNvPr id="13" name="Elipse 12"/>
          <p:cNvSpPr/>
          <p:nvPr/>
        </p:nvSpPr>
        <p:spPr>
          <a:xfrm>
            <a:off x="6165278" y="3638550"/>
            <a:ext cx="257353" cy="257589"/>
          </a:xfrm>
          <a:prstGeom prst="ellipse">
            <a:avLst/>
          </a:prstGeom>
          <a:solidFill>
            <a:srgbClr val="FF0066"/>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5940416" y="4067798"/>
            <a:ext cx="482215" cy="376015"/>
          </a:xfrm>
          <a:prstGeom prst="rect">
            <a:avLst/>
          </a:prstGeom>
          <a:solidFill>
            <a:srgbClr val="DC97FF"/>
          </a:solidFill>
        </p:spPr>
        <p:txBody>
          <a:bodyPr wrap="square" rtlCol="0">
            <a:spAutoFit/>
          </a:bodyPr>
          <a:lstStyle/>
          <a:p>
            <a:pPr algn="ctr"/>
            <a:r>
              <a:rPr lang="es-MX" dirty="0">
                <a:latin typeface="Berlin Sans FB" panose="020E0602020502020306" pitchFamily="34" charset="0"/>
              </a:rPr>
              <a:t>9</a:t>
            </a:r>
          </a:p>
        </p:txBody>
      </p:sp>
      <p:sp>
        <p:nvSpPr>
          <p:cNvPr id="14" name="Elipse 13"/>
          <p:cNvSpPr/>
          <p:nvPr/>
        </p:nvSpPr>
        <p:spPr>
          <a:xfrm>
            <a:off x="2225408" y="2035278"/>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p:cNvSpPr/>
          <p:nvPr/>
        </p:nvSpPr>
        <p:spPr>
          <a:xfrm>
            <a:off x="2987371" y="2263340"/>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229164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41182" y="786348"/>
            <a:ext cx="5518485" cy="7571303"/>
          </a:xfrm>
          <a:prstGeom prst="rect">
            <a:avLst/>
          </a:prstGeom>
          <a:noFill/>
        </p:spPr>
        <p:txBody>
          <a:bodyPr wrap="square" rtlCol="0">
            <a:spAutoFit/>
          </a:bodyPr>
          <a:lstStyle/>
          <a:p>
            <a:r>
              <a:rPr lang="es-MX" dirty="0" smtClean="0">
                <a:latin typeface="Berlin Sans FB" panose="020E0602020502020306" pitchFamily="34" charset="0"/>
              </a:rPr>
              <a:t>la importancia  de reconocer que no importa que nos gusten cosas distintas y saber reconocer lo que nos gusta así como lo que no. Cantaron una canción llamada “así soy yo”, después realizaron un juego con alguien de su familia donde dibujaron su animal favorito y se decían entre si el porque. Siguiendo con el juego registraron su color favorito y mencionaron porque lo es. Contador un cuento llamado “George pearcs y sus enormes y amplias orejas” en este nos decía importancia de saber escucharnos y ser fieles ante nuestros gustos y ser siempre nosotros mismos. Los retaron a hacer su propio cofre del tesoro con las cosas que mas les gustan. </a:t>
            </a:r>
            <a:r>
              <a:rPr lang="es-MX" dirty="0" smtClean="0">
                <a:solidFill>
                  <a:srgbClr val="CC00CC"/>
                </a:solidFill>
                <a:latin typeface="Berlin Sans FB" panose="020E0602020502020306" pitchFamily="34" charset="0"/>
              </a:rPr>
              <a:t>–Si te gusta algo eres libre de demostrarlo- . </a:t>
            </a:r>
            <a:r>
              <a:rPr lang="es-MX" dirty="0" smtClean="0">
                <a:latin typeface="Berlin Sans FB" panose="020E0602020502020306" pitchFamily="34" charset="0"/>
              </a:rPr>
              <a:t>Hicieron una pausa activa antes de comenzar con la otra clase. </a:t>
            </a:r>
          </a:p>
          <a:p>
            <a:r>
              <a:rPr lang="es-MX" dirty="0" smtClean="0">
                <a:latin typeface="Berlin Sans FB" panose="020E0602020502020306" pitchFamily="34" charset="0"/>
              </a:rPr>
              <a:t>En la clase de </a:t>
            </a:r>
            <a:r>
              <a:rPr lang="es-MX" dirty="0" smtClean="0">
                <a:solidFill>
                  <a:srgbClr val="009999"/>
                </a:solidFill>
                <a:latin typeface="Berlin Sans FB" panose="020E0602020502020306" pitchFamily="34" charset="0"/>
              </a:rPr>
              <a:t>artes comenzaron </a:t>
            </a:r>
            <a:r>
              <a:rPr lang="es-MX" dirty="0" smtClean="0">
                <a:latin typeface="Berlin Sans FB" panose="020E0602020502020306" pitchFamily="34" charset="0"/>
              </a:rPr>
              <a:t>con la importancia de lavarnos las manos de manera constantemente. Jugaron una especie de recorrido musical con diferentes generemos musicales, sonaba una canción y después decían cual es su genero musical (en la parte de abajo aparecían os instrumentos con los que normalmente se toca ese tipo de música) así como mencionaban como los hacia sentir dicha música escuchada y sus características principales del genero musical. Tuvieron un invitado el cual era un profesor de música, toco algunas canciones con el piano así como dijo las emociones que podemos llegar a sentir al escuchar música; se despidió con una canción “el rock del</a:t>
            </a:r>
          </a:p>
        </p:txBody>
      </p:sp>
    </p:spTree>
    <p:extLst>
      <p:ext uri="{BB962C8B-B14F-4D97-AF65-F5344CB8AC3E}">
        <p14:creationId xmlns:p14="http://schemas.microsoft.com/office/powerpoint/2010/main" val="245466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69757" y="770021"/>
            <a:ext cx="5518485" cy="1477328"/>
          </a:xfrm>
          <a:prstGeom prst="rect">
            <a:avLst/>
          </a:prstGeom>
          <a:noFill/>
        </p:spPr>
        <p:txBody>
          <a:bodyPr wrap="square" rtlCol="0">
            <a:spAutoFit/>
          </a:bodyPr>
          <a:lstStyle/>
          <a:p>
            <a:r>
              <a:rPr lang="es-MX" dirty="0">
                <a:latin typeface="Berlin Sans FB" panose="020E0602020502020306" pitchFamily="34" charset="0"/>
              </a:rPr>
              <a:t>changuito”. Les pusieron una lamina del libro de mi álbum de primer año y les pidieron identificar los </a:t>
            </a:r>
          </a:p>
          <a:p>
            <a:r>
              <a:rPr lang="es-MX" dirty="0" smtClean="0">
                <a:latin typeface="Berlin Sans FB" panose="020E0602020502020306" pitchFamily="34" charset="0"/>
              </a:rPr>
              <a:t>distintos géneros musicales que aparecían en la imagen.</a:t>
            </a:r>
          </a:p>
          <a:p>
            <a:r>
              <a:rPr lang="es-MX" dirty="0" smtClean="0">
                <a:latin typeface="Berlin Sans FB" panose="020E0602020502020306" pitchFamily="34" charset="0"/>
              </a:rPr>
              <a:t>Con eso dieron por finalizada la clase e realizaron otra pausa activa.  </a:t>
            </a:r>
          </a:p>
        </p:txBody>
      </p:sp>
      <p:sp>
        <p:nvSpPr>
          <p:cNvPr id="6" name="Pentágono 5"/>
          <p:cNvSpPr/>
          <p:nvPr/>
        </p:nvSpPr>
        <p:spPr>
          <a:xfrm>
            <a:off x="0" y="2371174"/>
            <a:ext cx="2727158" cy="608146"/>
          </a:xfrm>
          <a:prstGeom prst="homePlate">
            <a:avLst/>
          </a:prstGeom>
          <a:solidFill>
            <a:srgbClr val="FF9999"/>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schemeClr val="bg1"/>
                </a:solidFill>
              </a:ln>
              <a:solidFill>
                <a:srgbClr val="CC00CC"/>
              </a:solidFill>
            </a:endParaRPr>
          </a:p>
        </p:txBody>
      </p:sp>
      <p:sp>
        <p:nvSpPr>
          <p:cNvPr id="7" name="Rectángulo 6"/>
          <p:cNvSpPr/>
          <p:nvPr/>
        </p:nvSpPr>
        <p:spPr>
          <a:xfrm>
            <a:off x="0" y="2259748"/>
            <a:ext cx="2511921" cy="830997"/>
          </a:xfrm>
          <a:prstGeom prst="rect">
            <a:avLst/>
          </a:prstGeom>
          <a:noFill/>
        </p:spPr>
        <p:txBody>
          <a:bodyPr wrap="square" lIns="91440" tIns="45720" rIns="91440" bIns="45720">
            <a:spAutoFit/>
          </a:bodyPr>
          <a:lstStyle/>
          <a:p>
            <a:pPr algn="ctr"/>
            <a:r>
              <a:rPr lang="es-ES" sz="4800" b="1" cap="none" spc="0" dirty="0" smtClean="0">
                <a:ln w="10160">
                  <a:solidFill>
                    <a:schemeClr val="bg1"/>
                  </a:solidFill>
                  <a:prstDash val="solid"/>
                </a:ln>
                <a:effectLst>
                  <a:outerShdw blurRad="38100" dist="22860" dir="5400000" algn="tl" rotWithShape="0">
                    <a:srgbClr val="000000">
                      <a:alpha val="30000"/>
                    </a:srgbClr>
                  </a:outerShdw>
                </a:effectLst>
                <a:latin typeface="Colorado" pitchFamily="50" charset="0"/>
              </a:rPr>
              <a:t>Evidencia</a:t>
            </a:r>
            <a:endParaRPr lang="es-ES" sz="5400" b="1" cap="none" spc="0" dirty="0">
              <a:ln w="10160">
                <a:solidFill>
                  <a:schemeClr val="bg1"/>
                </a:solidFill>
                <a:prstDash val="solid"/>
              </a:ln>
              <a:effectLst>
                <a:outerShdw blurRad="38100" dist="22860" dir="5400000" algn="tl" rotWithShape="0">
                  <a:srgbClr val="000000">
                    <a:alpha val="30000"/>
                  </a:srgbClr>
                </a:outerShdw>
              </a:effectLst>
              <a:latin typeface="Colorado" pitchFamily="50" charset="0"/>
            </a:endParaRPr>
          </a:p>
        </p:txBody>
      </p:sp>
      <p:pic>
        <p:nvPicPr>
          <p:cNvPr id="9" name="Imagen 8"/>
          <p:cNvPicPr>
            <a:picLocks noChangeAspect="1"/>
          </p:cNvPicPr>
          <p:nvPr/>
        </p:nvPicPr>
        <p:blipFill rotWithShape="1">
          <a:blip r:embed="rId4"/>
          <a:srcRect l="10047" t="33971" r="20707" b="39662"/>
          <a:stretch/>
        </p:blipFill>
        <p:spPr>
          <a:xfrm>
            <a:off x="897858" y="3561348"/>
            <a:ext cx="4820490" cy="23825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Rectángulo 9"/>
          <p:cNvSpPr/>
          <p:nvPr/>
        </p:nvSpPr>
        <p:spPr>
          <a:xfrm>
            <a:off x="1825786" y="6380058"/>
            <a:ext cx="3206427" cy="547782"/>
          </a:xfrm>
          <a:prstGeom prst="rect">
            <a:avLst/>
          </a:prstGeom>
          <a:solidFill>
            <a:srgbClr val="CCECFF"/>
          </a:solidFill>
          <a:ln w="57150">
            <a:solidFill>
              <a:srgbClr val="00B0F0"/>
            </a:solidFill>
          </a:ln>
          <a:scene3d>
            <a:camera prst="perspectiveFront"/>
            <a:lightRig rig="threePt" dir="t"/>
          </a:scene3d>
        </p:spPr>
        <p:style>
          <a:lnRef idx="2">
            <a:schemeClr val="accent5"/>
          </a:lnRef>
          <a:fillRef idx="1">
            <a:schemeClr val="lt1"/>
          </a:fillRef>
          <a:effectRef idx="0">
            <a:schemeClr val="accent5"/>
          </a:effectRef>
          <a:fontRef idx="minor">
            <a:schemeClr val="dk1"/>
          </a:fontRef>
        </p:style>
        <p:txBody>
          <a:bodyPr rtlCol="0" anchor="ctr"/>
          <a:lstStyle/>
          <a:p>
            <a:pPr algn="ctr"/>
            <a:r>
              <a:rPr lang="es-MX" dirty="0" smtClean="0">
                <a:latin typeface="Berlin Sans FB" panose="020E0602020502020306" pitchFamily="34" charset="0"/>
              </a:rPr>
              <a:t>Junta con padres de familia</a:t>
            </a:r>
            <a:endParaRPr lang="es-MX" dirty="0">
              <a:latin typeface="Berlin Sans FB" panose="020E0602020502020306" pitchFamily="34" charset="0"/>
            </a:endParaRPr>
          </a:p>
        </p:txBody>
      </p:sp>
    </p:spTree>
    <p:extLst>
      <p:ext uri="{BB962C8B-B14F-4D97-AF65-F5344CB8AC3E}">
        <p14:creationId xmlns:p14="http://schemas.microsoft.com/office/powerpoint/2010/main" val="413419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1"/>
            <a:ext cx="6858000" cy="9274630"/>
          </a:xfrm>
          <a:prstGeom prst="rect">
            <a:avLst/>
          </a:prstGeom>
          <a:ln>
            <a:noFill/>
          </a:ln>
          <a:extLst>
            <a:ext uri="{53640926-AAD7-44D8-BBD7-CCE9431645EC}">
              <a14:shadowObscured xmlns:a14="http://schemas.microsoft.com/office/drawing/2010/main"/>
            </a:ext>
          </a:extLst>
        </p:spPr>
      </p:pic>
      <p:sp>
        <p:nvSpPr>
          <p:cNvPr id="7" name="Rectángulo redondeado 6"/>
          <p:cNvSpPr/>
          <p:nvPr/>
        </p:nvSpPr>
        <p:spPr>
          <a:xfrm>
            <a:off x="184934" y="692294"/>
            <a:ext cx="2948683" cy="277403"/>
          </a:xfrm>
          <a:prstGeom prst="roundRect">
            <a:avLst/>
          </a:prstGeom>
          <a:solidFill>
            <a:srgbClr val="FF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tx1"/>
                </a:solidFill>
                <a:latin typeface="Berlin Sans FB" panose="020E0602020502020306" pitchFamily="34" charset="0"/>
              </a:rPr>
              <a:t>Jardín de niños Diego Rivera </a:t>
            </a:r>
            <a:r>
              <a:rPr lang="es-MX" sz="1600" dirty="0">
                <a:solidFill>
                  <a:schemeClr val="tx1"/>
                </a:solidFill>
                <a:latin typeface="Berlin Sans FB" panose="020E0602020502020306" pitchFamily="34" charset="0"/>
              </a:rPr>
              <a:t>T</a:t>
            </a:r>
            <a:r>
              <a:rPr lang="es-MX" sz="1600" dirty="0" smtClean="0">
                <a:solidFill>
                  <a:schemeClr val="tx1"/>
                </a:solidFill>
                <a:latin typeface="Berlin Sans FB" panose="020E0602020502020306" pitchFamily="34" charset="0"/>
              </a:rPr>
              <a:t>.M</a:t>
            </a:r>
            <a:endParaRPr lang="es-MX" sz="1600" dirty="0">
              <a:solidFill>
                <a:schemeClr val="tx1"/>
              </a:solidFill>
              <a:latin typeface="Berlin Sans FB" panose="020E0602020502020306" pitchFamily="34" charset="0"/>
            </a:endParaRPr>
          </a:p>
        </p:txBody>
      </p:sp>
      <p:sp>
        <p:nvSpPr>
          <p:cNvPr id="8" name="Rectángulo redondeado 7"/>
          <p:cNvSpPr/>
          <p:nvPr/>
        </p:nvSpPr>
        <p:spPr>
          <a:xfrm>
            <a:off x="3318551" y="714277"/>
            <a:ext cx="682434" cy="224373"/>
          </a:xfrm>
          <a:prstGeom prst="round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Berlin Sans FB" panose="020E0602020502020306" pitchFamily="34" charset="0"/>
              </a:rPr>
              <a:t>3</a:t>
            </a:r>
            <a:r>
              <a:rPr lang="es-MX" dirty="0" smtClean="0">
                <a:solidFill>
                  <a:schemeClr val="tx1"/>
                </a:solidFill>
                <a:latin typeface="Berlin Sans FB" panose="020E0602020502020306" pitchFamily="34" charset="0"/>
              </a:rPr>
              <a:t> A</a:t>
            </a:r>
            <a:endParaRPr lang="es-MX" dirty="0">
              <a:solidFill>
                <a:schemeClr val="tx1"/>
              </a:solidFill>
              <a:latin typeface="Berlin Sans FB" panose="020E0602020502020306" pitchFamily="34" charset="0"/>
            </a:endParaRPr>
          </a:p>
        </p:txBody>
      </p:sp>
      <p:sp>
        <p:nvSpPr>
          <p:cNvPr id="9" name="Rectángulo 8"/>
          <p:cNvSpPr/>
          <p:nvPr/>
        </p:nvSpPr>
        <p:spPr>
          <a:xfrm>
            <a:off x="1679173" y="163555"/>
            <a:ext cx="2684775" cy="494819"/>
          </a:xfrm>
          <a:prstGeom prst="rect">
            <a:avLst/>
          </a:prstGeom>
          <a:solidFill>
            <a:srgbClr val="D4F4E0"/>
          </a:solidFill>
          <a:ln>
            <a:solidFill>
              <a:srgbClr val="D4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tx1"/>
                </a:solidFill>
                <a:latin typeface="Berlin Sans FB" panose="020E0602020502020306" pitchFamily="34" charset="0"/>
              </a:rPr>
              <a:t>Fátima Araminda García Samaniego </a:t>
            </a:r>
            <a:endParaRPr lang="es-MX" sz="1600" dirty="0">
              <a:solidFill>
                <a:schemeClr val="tx1"/>
              </a:solidFill>
              <a:latin typeface="Berlin Sans FB" panose="020E0602020502020306" pitchFamily="34" charset="0"/>
            </a:endParaRPr>
          </a:p>
        </p:txBody>
      </p:sp>
      <p:sp>
        <p:nvSpPr>
          <p:cNvPr id="5" name="Doble onda 4"/>
          <p:cNvSpPr/>
          <p:nvPr/>
        </p:nvSpPr>
        <p:spPr>
          <a:xfrm>
            <a:off x="184934" y="148368"/>
            <a:ext cx="1684962" cy="554804"/>
          </a:xfrm>
          <a:prstGeom prst="doubleWave">
            <a:avLst/>
          </a:prstGeom>
          <a:solidFill>
            <a:srgbClr val="FFFF99"/>
          </a:solidFill>
          <a:ln>
            <a:solidFill>
              <a:srgbClr val="FF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tx1"/>
                </a:solidFill>
                <a:latin typeface="Colorado" pitchFamily="50" charset="0"/>
              </a:rPr>
              <a:t> </a:t>
            </a:r>
            <a:endParaRPr lang="es-MX" sz="3200" dirty="0">
              <a:solidFill>
                <a:schemeClr val="tx1"/>
              </a:solidFill>
              <a:latin typeface="Colorado" pitchFamily="50" charset="0"/>
            </a:endParaRPr>
          </a:p>
        </p:txBody>
      </p:sp>
      <p:sp>
        <p:nvSpPr>
          <p:cNvPr id="6" name="Rectángulo 5"/>
          <p:cNvSpPr/>
          <p:nvPr/>
        </p:nvSpPr>
        <p:spPr>
          <a:xfrm>
            <a:off x="375658" y="-4533"/>
            <a:ext cx="1303515" cy="830997"/>
          </a:xfrm>
          <a:prstGeom prst="rect">
            <a:avLst/>
          </a:prstGeom>
          <a:noFill/>
        </p:spPr>
        <p:txBody>
          <a:bodyPr wrap="square" lIns="91440" tIns="45720" rIns="91440" bIns="45720">
            <a:spAutoFit/>
          </a:bodyPr>
          <a:lstStyle/>
          <a:p>
            <a:pPr algn="ctr"/>
            <a:r>
              <a:rPr lang="es-ES" sz="4800" b="1" cap="none" spc="0" dirty="0" smtClean="0">
                <a:ln w="10160">
                  <a:solidFill>
                    <a:schemeClr val="bg1"/>
                  </a:solidFill>
                  <a:prstDash val="solid"/>
                </a:ln>
                <a:effectLst>
                  <a:outerShdw blurRad="38100" dist="22860" dir="5400000" algn="tl" rotWithShape="0">
                    <a:srgbClr val="000000">
                      <a:alpha val="30000"/>
                    </a:srgbClr>
                  </a:outerShdw>
                </a:effectLst>
                <a:latin typeface="Colorado" pitchFamily="50" charset="0"/>
              </a:rPr>
              <a:t>Datos</a:t>
            </a:r>
            <a:endParaRPr lang="es-ES" sz="5400" b="1" cap="none" spc="0" dirty="0">
              <a:ln w="10160">
                <a:solidFill>
                  <a:schemeClr val="bg1"/>
                </a:solidFill>
                <a:prstDash val="solid"/>
              </a:ln>
              <a:effectLst>
                <a:outerShdw blurRad="38100" dist="22860" dir="5400000" algn="tl" rotWithShape="0">
                  <a:srgbClr val="000000">
                    <a:alpha val="30000"/>
                  </a:srgbClr>
                </a:outerShdw>
              </a:effectLst>
              <a:latin typeface="Colorado" pitchFamily="50" charset="0"/>
            </a:endParaRPr>
          </a:p>
        </p:txBody>
      </p:sp>
      <p:sp>
        <p:nvSpPr>
          <p:cNvPr id="10" name="Rectángulo 9"/>
          <p:cNvSpPr/>
          <p:nvPr/>
        </p:nvSpPr>
        <p:spPr>
          <a:xfrm rot="21150880">
            <a:off x="5075523" y="275688"/>
            <a:ext cx="1471583" cy="45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Berlin Sans FB" panose="020E0602020502020306" pitchFamily="34" charset="0"/>
              </a:rPr>
              <a:t>6</a:t>
            </a:r>
            <a:r>
              <a:rPr lang="es-MX" sz="2000" dirty="0" smtClean="0">
                <a:solidFill>
                  <a:schemeClr val="tx1"/>
                </a:solidFill>
                <a:latin typeface="Berlin Sans FB" panose="020E0602020502020306" pitchFamily="34" charset="0"/>
              </a:rPr>
              <a:t>/10/2020</a:t>
            </a:r>
            <a:endParaRPr lang="es-MX" sz="2000" dirty="0">
              <a:solidFill>
                <a:schemeClr val="tx1"/>
              </a:solidFill>
              <a:latin typeface="Berlin Sans FB" panose="020E0602020502020306" pitchFamily="34" charset="0"/>
            </a:endParaRPr>
          </a:p>
        </p:txBody>
      </p:sp>
      <p:sp>
        <p:nvSpPr>
          <p:cNvPr id="12" name="CuadroTexto 11"/>
          <p:cNvSpPr txBox="1"/>
          <p:nvPr/>
        </p:nvSpPr>
        <p:spPr>
          <a:xfrm>
            <a:off x="445004" y="6472859"/>
            <a:ext cx="5967992" cy="2862322"/>
          </a:xfrm>
          <a:prstGeom prst="rect">
            <a:avLst/>
          </a:prstGeom>
          <a:noFill/>
        </p:spPr>
        <p:txBody>
          <a:bodyPr wrap="square" rtlCol="0">
            <a:spAutoFit/>
          </a:bodyPr>
          <a:lstStyle/>
          <a:p>
            <a:r>
              <a:rPr lang="es-MX" dirty="0" smtClean="0">
                <a:latin typeface="Berlin Sans FB" panose="020E0602020502020306" pitchFamily="34" charset="0"/>
              </a:rPr>
              <a:t>El día de hoy tuve clase con mis alumnos por medio de video llamada que se realizo en la plataforma google </a:t>
            </a:r>
            <a:r>
              <a:rPr lang="es-MX" dirty="0" err="1" smtClean="0">
                <a:latin typeface="Berlin Sans FB" panose="020E0602020502020306" pitchFamily="34" charset="0"/>
              </a:rPr>
              <a:t>meet</a:t>
            </a:r>
            <a:r>
              <a:rPr lang="es-MX" dirty="0" smtClean="0">
                <a:latin typeface="Berlin Sans FB" panose="020E0602020502020306" pitchFamily="34" charset="0"/>
              </a:rPr>
              <a:t>, se les invito a todos los alumnos.</a:t>
            </a:r>
          </a:p>
          <a:p>
            <a:r>
              <a:rPr lang="es-MX" dirty="0" smtClean="0">
                <a:latin typeface="Berlin Sans FB" panose="020E0602020502020306" pitchFamily="34" charset="0"/>
              </a:rPr>
              <a:t>La maestra comenzó presentándome y después comencé yo con </a:t>
            </a:r>
            <a:r>
              <a:rPr lang="es-MX" dirty="0">
                <a:latin typeface="Berlin Sans FB" panose="020E0602020502020306" pitchFamily="34" charset="0"/>
              </a:rPr>
              <a:t>mi presentación </a:t>
            </a:r>
            <a:r>
              <a:rPr lang="es-MX" dirty="0" smtClean="0">
                <a:latin typeface="Berlin Sans FB" panose="020E0602020502020306" pitchFamily="34" charset="0"/>
              </a:rPr>
              <a:t>mencionádnosle como me llamaba, que estaba muy contenta de poder conocerlos así como les mencione que me gustaba hacer y lo que estaríamos haciendo. Seguido nos saludamos con una canción </a:t>
            </a:r>
            <a:r>
              <a:rPr lang="es-MX" dirty="0">
                <a:latin typeface="Berlin Sans FB" panose="020E0602020502020306" pitchFamily="34" charset="0"/>
              </a:rPr>
              <a:t>de buenos días “Buenos días canto yo</a:t>
            </a:r>
            <a:r>
              <a:rPr lang="es-MX" dirty="0" smtClean="0">
                <a:latin typeface="Berlin Sans FB" panose="020E0602020502020306" pitchFamily="34" charset="0"/>
              </a:rPr>
              <a:t>”, pregunte como estaban y como </a:t>
            </a:r>
            <a:endParaRPr lang="es-MX" dirty="0">
              <a:latin typeface="Berlin Sans FB" panose="020E0602020502020306" pitchFamily="34" charset="0"/>
            </a:endParaRPr>
          </a:p>
          <a:p>
            <a:endParaRPr lang="es-MX" dirty="0" smtClean="0">
              <a:latin typeface="Berlin Sans FB" panose="020E0602020502020306" pitchFamily="34" charset="0"/>
            </a:endParaRPr>
          </a:p>
        </p:txBody>
      </p:sp>
      <p:sp>
        <p:nvSpPr>
          <p:cNvPr id="13" name="Elipse 12"/>
          <p:cNvSpPr/>
          <p:nvPr/>
        </p:nvSpPr>
        <p:spPr>
          <a:xfrm>
            <a:off x="6165278" y="3638550"/>
            <a:ext cx="257353" cy="257589"/>
          </a:xfrm>
          <a:prstGeom prst="ellipse">
            <a:avLst/>
          </a:prstGeom>
          <a:solidFill>
            <a:srgbClr val="FF0066"/>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5940416" y="4067798"/>
            <a:ext cx="482215" cy="376015"/>
          </a:xfrm>
          <a:prstGeom prst="rect">
            <a:avLst/>
          </a:prstGeom>
          <a:solidFill>
            <a:srgbClr val="DC97FF"/>
          </a:solidFill>
        </p:spPr>
        <p:txBody>
          <a:bodyPr wrap="square" rtlCol="0">
            <a:spAutoFit/>
          </a:bodyPr>
          <a:lstStyle/>
          <a:p>
            <a:pPr algn="ctr"/>
            <a:r>
              <a:rPr lang="es-MX" dirty="0" smtClean="0">
                <a:latin typeface="Berlin Sans FB" panose="020E0602020502020306" pitchFamily="34" charset="0"/>
              </a:rPr>
              <a:t>11</a:t>
            </a:r>
            <a:endParaRPr lang="es-MX" dirty="0">
              <a:latin typeface="Berlin Sans FB" panose="020E0602020502020306" pitchFamily="34" charset="0"/>
            </a:endParaRPr>
          </a:p>
        </p:txBody>
      </p:sp>
      <p:sp>
        <p:nvSpPr>
          <p:cNvPr id="14" name="CuadroTexto 13"/>
          <p:cNvSpPr txBox="1"/>
          <p:nvPr/>
        </p:nvSpPr>
        <p:spPr>
          <a:xfrm>
            <a:off x="5924170" y="4637314"/>
            <a:ext cx="482215" cy="376015"/>
          </a:xfrm>
          <a:prstGeom prst="rect">
            <a:avLst/>
          </a:prstGeom>
          <a:solidFill>
            <a:srgbClr val="DC97FF"/>
          </a:solidFill>
        </p:spPr>
        <p:txBody>
          <a:bodyPr wrap="square" rtlCol="0">
            <a:spAutoFit/>
          </a:bodyPr>
          <a:lstStyle/>
          <a:p>
            <a:pPr algn="ctr"/>
            <a:r>
              <a:rPr lang="es-MX" dirty="0" smtClean="0">
                <a:latin typeface="Berlin Sans FB" panose="020E0602020502020306" pitchFamily="34" charset="0"/>
              </a:rPr>
              <a:t>6</a:t>
            </a:r>
            <a:endParaRPr lang="es-MX" dirty="0">
              <a:latin typeface="Berlin Sans FB" panose="020E0602020502020306" pitchFamily="34" charset="0"/>
            </a:endParaRPr>
          </a:p>
        </p:txBody>
      </p:sp>
      <p:sp>
        <p:nvSpPr>
          <p:cNvPr id="15" name="CuadroTexto 14"/>
          <p:cNvSpPr txBox="1"/>
          <p:nvPr/>
        </p:nvSpPr>
        <p:spPr>
          <a:xfrm>
            <a:off x="2864023" y="5491291"/>
            <a:ext cx="404270" cy="369332"/>
          </a:xfrm>
          <a:prstGeom prst="rect">
            <a:avLst/>
          </a:prstGeom>
          <a:solidFill>
            <a:srgbClr val="DC97FF"/>
          </a:solidFill>
        </p:spPr>
        <p:txBody>
          <a:bodyPr wrap="square" rtlCol="0">
            <a:spAutoFit/>
          </a:bodyPr>
          <a:lstStyle/>
          <a:p>
            <a:pPr algn="ctr"/>
            <a:r>
              <a:rPr lang="es-MX" dirty="0" smtClean="0">
                <a:latin typeface="Berlin Sans FB" panose="020E0602020502020306" pitchFamily="34" charset="0"/>
              </a:rPr>
              <a:t>16</a:t>
            </a:r>
            <a:endParaRPr lang="es-MX" dirty="0">
              <a:latin typeface="Berlin Sans FB" panose="020E0602020502020306" pitchFamily="34" charset="0"/>
            </a:endParaRPr>
          </a:p>
        </p:txBody>
      </p:sp>
      <p:sp>
        <p:nvSpPr>
          <p:cNvPr id="4" name="Elipse 3"/>
          <p:cNvSpPr/>
          <p:nvPr/>
        </p:nvSpPr>
        <p:spPr>
          <a:xfrm>
            <a:off x="2225408" y="2035278"/>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3003888" y="2230739"/>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Elipse 16"/>
          <p:cNvSpPr/>
          <p:nvPr/>
        </p:nvSpPr>
        <p:spPr>
          <a:xfrm>
            <a:off x="5973468" y="1635323"/>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38543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69757" y="822861"/>
            <a:ext cx="5518485" cy="7571303"/>
          </a:xfrm>
          <a:prstGeom prst="rect">
            <a:avLst/>
          </a:prstGeom>
          <a:noFill/>
        </p:spPr>
        <p:txBody>
          <a:bodyPr wrap="square" rtlCol="0">
            <a:spAutoFit/>
          </a:bodyPr>
          <a:lstStyle/>
          <a:p>
            <a:r>
              <a:rPr lang="es-MX" dirty="0">
                <a:latin typeface="Berlin Sans FB" panose="020E0602020502020306" pitchFamily="34" charset="0"/>
              </a:rPr>
              <a:t>días “Buenos días canto yo”, pregunte como estaban y como </a:t>
            </a:r>
            <a:r>
              <a:rPr lang="es-MX" dirty="0" smtClean="0">
                <a:latin typeface="Berlin Sans FB" panose="020E0602020502020306" pitchFamily="34" charset="0"/>
              </a:rPr>
              <a:t>como se han sentido estos días. Recordamos </a:t>
            </a:r>
            <a:r>
              <a:rPr lang="es-MX" dirty="0">
                <a:latin typeface="Berlin Sans FB" panose="020E0602020502020306" pitchFamily="34" charset="0"/>
              </a:rPr>
              <a:t>las actividades de la programación </a:t>
            </a:r>
            <a:r>
              <a:rPr lang="es-MX" dirty="0" smtClean="0">
                <a:latin typeface="Berlin Sans FB" panose="020E0602020502020306" pitchFamily="34" charset="0"/>
              </a:rPr>
              <a:t>por medio de preguntas (¿Que </a:t>
            </a:r>
            <a:r>
              <a:rPr lang="es-MX" dirty="0">
                <a:latin typeface="Berlin Sans FB" panose="020E0602020502020306" pitchFamily="34" charset="0"/>
              </a:rPr>
              <a:t>fue lo que vieron? ¿Que te gusto mas? ¿Que no te gusto</a:t>
            </a:r>
            <a:r>
              <a:rPr lang="es-MX" dirty="0" smtClean="0">
                <a:latin typeface="Berlin Sans FB" panose="020E0602020502020306" pitchFamily="34" charset="0"/>
              </a:rPr>
              <a:t>?) hasta llegar al cofre </a:t>
            </a:r>
            <a:r>
              <a:rPr lang="es-MX" dirty="0">
                <a:latin typeface="Berlin Sans FB" panose="020E0602020502020306" pitchFamily="34" charset="0"/>
              </a:rPr>
              <a:t>de las cosas que les </a:t>
            </a:r>
            <a:r>
              <a:rPr lang="es-MX" dirty="0" smtClean="0">
                <a:latin typeface="Berlin Sans FB" panose="020E0602020502020306" pitchFamily="34" charset="0"/>
              </a:rPr>
              <a:t>gustan el cual mencionaron en el programa que podían realizar. Les mostré el </a:t>
            </a:r>
            <a:r>
              <a:rPr lang="es-MX" dirty="0">
                <a:latin typeface="Berlin Sans FB" panose="020E0602020502020306" pitchFamily="34" charset="0"/>
              </a:rPr>
              <a:t>que yo hice con las cosas que me gustan y no me </a:t>
            </a:r>
            <a:r>
              <a:rPr lang="es-MX" dirty="0" smtClean="0">
                <a:latin typeface="Berlin Sans FB" panose="020E0602020502020306" pitchFamily="34" charset="0"/>
              </a:rPr>
              <a:t>gustan relacionándolos con las emociones (A mi me hace sentir feliz pintar porque me relaja, a mi me hace sentirme enojada las mentiras) siguiendo así los distintos objetos que tenia dentro del baúl, ellos también me expresaron cuales eran las cosas que los hacían sentir felices o tristes. </a:t>
            </a:r>
          </a:p>
          <a:p>
            <a:r>
              <a:rPr lang="es-MX" dirty="0" smtClean="0">
                <a:latin typeface="Berlin Sans FB" panose="020E0602020502020306" pitchFamily="34" charset="0"/>
              </a:rPr>
              <a:t>Jugamos “adivina el genero y báilalo” primero les puse distintos genero de música y adivinaron </a:t>
            </a:r>
            <a:r>
              <a:rPr lang="es-MX" dirty="0">
                <a:latin typeface="Berlin Sans FB" panose="020E0602020502020306" pitchFamily="34" charset="0"/>
              </a:rPr>
              <a:t>como se llama ese genero y bailamos como creemos que se baila ese genero </a:t>
            </a:r>
            <a:r>
              <a:rPr lang="es-MX" dirty="0" smtClean="0">
                <a:latin typeface="Berlin Sans FB" panose="020E0602020502020306" pitchFamily="34" charset="0"/>
              </a:rPr>
              <a:t>musical. Me sentí muy feliz verlos a todos bailar junto conmigo y hacer algo un poco distinto fuera de la rutina, siento que fue la actividad que fue mas satisfactoria para ellos, fueron muy pocos los que se quedaron sentados. Respondieron cuestionamientos (¿Cual </a:t>
            </a:r>
            <a:r>
              <a:rPr lang="es-MX" dirty="0">
                <a:latin typeface="Berlin Sans FB" panose="020E0602020502020306" pitchFamily="34" charset="0"/>
              </a:rPr>
              <a:t>genero te gusta mas a ti?, ¿Como te </a:t>
            </a:r>
            <a:r>
              <a:rPr lang="es-MX" dirty="0" smtClean="0">
                <a:latin typeface="Berlin Sans FB" panose="020E0602020502020306" pitchFamily="34" charset="0"/>
              </a:rPr>
              <a:t>hace sentir la música ...(rock)?).</a:t>
            </a:r>
          </a:p>
          <a:p>
            <a:r>
              <a:rPr lang="es-MX" dirty="0" smtClean="0">
                <a:latin typeface="Berlin Sans FB" panose="020E0602020502020306" pitchFamily="34" charset="0"/>
              </a:rPr>
              <a:t>Les presente a un amigo llamado timo el ratón (títere) y les conto cuento </a:t>
            </a:r>
            <a:r>
              <a:rPr lang="es-MX" dirty="0">
                <a:latin typeface="Berlin Sans FB" panose="020E0602020502020306" pitchFamily="34" charset="0"/>
              </a:rPr>
              <a:t>sobre las </a:t>
            </a:r>
            <a:r>
              <a:rPr lang="es-MX" dirty="0" smtClean="0">
                <a:latin typeface="Berlin Sans FB" panose="020E0602020502020306" pitchFamily="34" charset="0"/>
              </a:rPr>
              <a:t>emociones. Tuvo una respuesta muy satisfactoria porque todos estaban atentos al cuento, les llamo mucho la atención timo. </a:t>
            </a:r>
          </a:p>
        </p:txBody>
      </p:sp>
    </p:spTree>
    <p:extLst>
      <p:ext uri="{BB962C8B-B14F-4D97-AF65-F5344CB8AC3E}">
        <p14:creationId xmlns:p14="http://schemas.microsoft.com/office/powerpoint/2010/main" val="531698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69757" y="770021"/>
            <a:ext cx="5518485" cy="7848302"/>
          </a:xfrm>
          <a:prstGeom prst="rect">
            <a:avLst/>
          </a:prstGeom>
          <a:noFill/>
        </p:spPr>
        <p:txBody>
          <a:bodyPr wrap="square" rtlCol="0">
            <a:spAutoFit/>
          </a:bodyPr>
          <a:lstStyle/>
          <a:p>
            <a:r>
              <a:rPr lang="es-MX" dirty="0">
                <a:latin typeface="Berlin Sans FB" panose="020E0602020502020306" pitchFamily="34" charset="0"/>
              </a:rPr>
              <a:t>Cuando yo regrese </a:t>
            </a:r>
            <a:r>
              <a:rPr lang="es-MX" dirty="0" smtClean="0">
                <a:latin typeface="Berlin Sans FB" panose="020E0602020502020306" pitchFamily="34" charset="0"/>
              </a:rPr>
              <a:t>les pregunte que les había dicho timo y de ahí comencé a hacerles preguntas acerca del cuento porque “yo no lo había escuchado”. </a:t>
            </a:r>
          </a:p>
          <a:p>
            <a:r>
              <a:rPr lang="es-MX" dirty="0" smtClean="0">
                <a:latin typeface="Berlin Sans FB" panose="020E0602020502020306" pitchFamily="34" charset="0"/>
              </a:rPr>
              <a:t>Les pedí una pequeña tarea</a:t>
            </a:r>
            <a:r>
              <a:rPr lang="es-MX" dirty="0">
                <a:latin typeface="Berlin Sans FB" panose="020E0602020502020306" pitchFamily="34" charset="0"/>
              </a:rPr>
              <a:t> antes de finalizar</a:t>
            </a:r>
            <a:r>
              <a:rPr lang="es-MX" dirty="0" smtClean="0">
                <a:latin typeface="Berlin Sans FB" panose="020E0602020502020306" pitchFamily="34" charset="0"/>
              </a:rPr>
              <a:t> (dibújate </a:t>
            </a:r>
            <a:r>
              <a:rPr lang="es-MX" dirty="0">
                <a:latin typeface="Berlin Sans FB" panose="020E0602020502020306" pitchFamily="34" charset="0"/>
              </a:rPr>
              <a:t>en tu cuaderno y al rededor de el </a:t>
            </a:r>
            <a:r>
              <a:rPr lang="es-MX" dirty="0" smtClean="0">
                <a:latin typeface="Berlin Sans FB" panose="020E0602020502020306" pitchFamily="34" charset="0"/>
              </a:rPr>
              <a:t>escribir, pegar </a:t>
            </a:r>
            <a:r>
              <a:rPr lang="es-MX" dirty="0">
                <a:latin typeface="Berlin Sans FB" panose="020E0602020502020306" pitchFamily="34" charset="0"/>
              </a:rPr>
              <a:t>recortes </a:t>
            </a:r>
            <a:r>
              <a:rPr lang="es-MX" dirty="0" smtClean="0">
                <a:latin typeface="Berlin Sans FB" panose="020E0602020502020306" pitchFamily="34" charset="0"/>
              </a:rPr>
              <a:t>o dibujar de </a:t>
            </a:r>
            <a:r>
              <a:rPr lang="es-MX" dirty="0">
                <a:latin typeface="Berlin Sans FB" panose="020E0602020502020306" pitchFamily="34" charset="0"/>
              </a:rPr>
              <a:t>“ tu color favorito, tu comida favorita, tu juguete preferido, tu dulce favorito y tu edad</a:t>
            </a:r>
            <a:r>
              <a:rPr lang="es-MX" dirty="0" smtClean="0">
                <a:latin typeface="Berlin Sans FB" panose="020E0602020502020306" pitchFamily="34" charset="0"/>
              </a:rPr>
              <a:t>”) pidiéndoles que escucharan atentamente porque ellos les explicarían a sus papás que es lo que se tenia que hacer. </a:t>
            </a:r>
          </a:p>
          <a:p>
            <a:r>
              <a:rPr lang="es-MX" dirty="0" smtClean="0">
                <a:latin typeface="Berlin Sans FB" panose="020E0602020502020306" pitchFamily="34" charset="0"/>
              </a:rPr>
              <a:t>Para despedirnos cantamos una canción “con agüita y con jabón se va el coronavirus” siguiendo con la clase del día de hoy, haciéndoles recordar que debemos de seguirnos cuidando y seguir todas las medidas que el sector salud nos indica. </a:t>
            </a:r>
            <a:endParaRPr lang="es-MX" dirty="0">
              <a:latin typeface="Berlin Sans FB" panose="020E0602020502020306" pitchFamily="34" charset="0"/>
            </a:endParaRPr>
          </a:p>
          <a:p>
            <a:r>
              <a:rPr lang="es-MX" dirty="0" smtClean="0">
                <a:latin typeface="Berlin Sans FB" panose="020E0602020502020306" pitchFamily="34" charset="0"/>
              </a:rPr>
              <a:t>Me sentí muy segura y satisfecha de mi trabajo realizado el día de hoy porque los alumnos estuvieron muy atentos y participativos a la clase a pesar de las distintas fallas que pudieron ocurrir por el internet. Lo único que modificaría seria subir las canciones y videos que se trabajaran en la clase por si nos juega en contra los dispositivos electrónicos los alumnos ya tengan una noción de lo que se estará viendo. Siento que he crecido mucho, aunque al principio me sentía muy nerviosa me tranquilice y me visualice como si estuviera en el salón de clase de manera presencial eso me ayudo mucho a poder sentirme un poco mas segura pero sobre todo disfrutar las actividades con mis alumnos. </a:t>
            </a:r>
            <a:endParaRPr lang="es-MX" dirty="0">
              <a:latin typeface="Berlin Sans FB" panose="020E0602020502020306" pitchFamily="34" charset="0"/>
            </a:endParaRPr>
          </a:p>
        </p:txBody>
      </p:sp>
    </p:spTree>
    <p:extLst>
      <p:ext uri="{BB962C8B-B14F-4D97-AF65-F5344CB8AC3E}">
        <p14:creationId xmlns:p14="http://schemas.microsoft.com/office/powerpoint/2010/main" val="144931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entágono 5"/>
          <p:cNvSpPr/>
          <p:nvPr/>
        </p:nvSpPr>
        <p:spPr>
          <a:xfrm>
            <a:off x="0" y="530526"/>
            <a:ext cx="2727158" cy="608146"/>
          </a:xfrm>
          <a:prstGeom prst="homePlate">
            <a:avLst/>
          </a:prstGeom>
          <a:solidFill>
            <a:srgbClr val="FF9999"/>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solidFill>
                  <a:prstClr val="white"/>
                </a:solidFill>
              </a:ln>
              <a:solidFill>
                <a:srgbClr val="CC00CC"/>
              </a:solidFill>
              <a:effectLst/>
              <a:uLnTx/>
              <a:uFillTx/>
              <a:latin typeface="Calibri" panose="020F0502020204030204"/>
              <a:ea typeface="+mn-ea"/>
              <a:cs typeface="+mn-cs"/>
            </a:endParaRPr>
          </a:p>
        </p:txBody>
      </p:sp>
      <p:sp>
        <p:nvSpPr>
          <p:cNvPr id="7" name="Rectángulo 6"/>
          <p:cNvSpPr/>
          <p:nvPr/>
        </p:nvSpPr>
        <p:spPr>
          <a:xfrm>
            <a:off x="0" y="419100"/>
            <a:ext cx="2511921" cy="830997"/>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smtClean="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Evidencia</a:t>
            </a:r>
            <a:endParaRPr kumimoji="0" lang="es-ES" sz="54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sp>
        <p:nvSpPr>
          <p:cNvPr id="10" name="Rectángulo 9"/>
          <p:cNvSpPr/>
          <p:nvPr/>
        </p:nvSpPr>
        <p:spPr>
          <a:xfrm>
            <a:off x="1825786" y="7258516"/>
            <a:ext cx="3206427" cy="547782"/>
          </a:xfrm>
          <a:prstGeom prst="rect">
            <a:avLst/>
          </a:prstGeom>
          <a:solidFill>
            <a:srgbClr val="CCECFF"/>
          </a:solidFill>
          <a:ln w="57150">
            <a:solidFill>
              <a:srgbClr val="00B0F0"/>
            </a:solidFill>
          </a:ln>
          <a:scene3d>
            <a:camera prst="perspectiveFront"/>
            <a:lightRig rig="threePt" dir="t"/>
          </a:scene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Clase</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con alumnos 11 </a:t>
            </a:r>
            <a:r>
              <a:rPr kumimoji="0" lang="es-MX" sz="1800" b="0" i="0" u="none" strike="noStrike" kern="1200" cap="none" spc="0" normalizeH="0" noProof="0" dirty="0" err="1" smtClean="0">
                <a:ln>
                  <a:noFill/>
                </a:ln>
                <a:solidFill>
                  <a:prstClr val="black"/>
                </a:solidFill>
                <a:effectLst/>
                <a:uLnTx/>
                <a:uFillTx/>
                <a:latin typeface="Berlin Sans FB" panose="020E0602020502020306" pitchFamily="34" charset="0"/>
                <a:ea typeface="+mn-ea"/>
                <a:cs typeface="+mn-cs"/>
              </a:rPr>
              <a:t>a.m</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pic>
        <p:nvPicPr>
          <p:cNvPr id="12" name="Picture 2" descr="La imagen puede contener: 15 personas"/>
          <p:cNvPicPr>
            <a:picLocks noChangeAspect="1" noChangeArrowheads="1"/>
          </p:cNvPicPr>
          <p:nvPr/>
        </p:nvPicPr>
        <p:blipFill rotWithShape="1">
          <a:blip r:embed="rId4">
            <a:extLst>
              <a:ext uri="{28A0092B-C50C-407E-A947-70E740481C1C}">
                <a14:useLocalDpi xmlns:a14="http://schemas.microsoft.com/office/drawing/2010/main" val="0"/>
              </a:ext>
            </a:extLst>
          </a:blip>
          <a:srcRect l="9487" t="34677" r="10223" b="35160"/>
          <a:stretch/>
        </p:blipFill>
        <p:spPr bwMode="auto">
          <a:xfrm rot="873516">
            <a:off x="3211223" y="1637377"/>
            <a:ext cx="3141666" cy="1531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Imagen 3"/>
          <p:cNvPicPr>
            <a:picLocks noChangeAspect="1"/>
          </p:cNvPicPr>
          <p:nvPr/>
        </p:nvPicPr>
        <p:blipFill rotWithShape="1">
          <a:blip r:embed="rId5"/>
          <a:srcRect l="10254" t="66976" r="9819" b="7113"/>
          <a:stretch/>
        </p:blipFill>
        <p:spPr>
          <a:xfrm rot="801425">
            <a:off x="437809" y="3156444"/>
            <a:ext cx="3103866" cy="15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p:cNvPicPr>
            <a:picLocks noChangeAspect="1"/>
          </p:cNvPicPr>
          <p:nvPr/>
        </p:nvPicPr>
        <p:blipFill rotWithShape="1">
          <a:blip r:embed="rId6"/>
          <a:srcRect l="11260" t="7102" r="12270" b="73754"/>
          <a:stretch/>
        </p:blipFill>
        <p:spPr>
          <a:xfrm>
            <a:off x="3310830" y="3560464"/>
            <a:ext cx="2838006" cy="1484392"/>
          </a:xfrm>
          <a:prstGeom prst="rect">
            <a:avLst/>
          </a:prstGeom>
          <a:solidFill>
            <a:srgbClr val="FFFFFF">
              <a:shade val="85000"/>
            </a:srgbClr>
          </a:solidFill>
          <a:ln w="88900" cap="sq">
            <a:solidFill>
              <a:srgbClr val="FFFFFF"/>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n 7"/>
          <p:cNvPicPr>
            <a:picLocks noChangeAspect="1"/>
          </p:cNvPicPr>
          <p:nvPr/>
        </p:nvPicPr>
        <p:blipFill rotWithShape="1">
          <a:blip r:embed="rId7"/>
          <a:srcRect l="9117" t="27566" r="10316" b="41686"/>
          <a:stretch/>
        </p:blipFill>
        <p:spPr>
          <a:xfrm rot="21213938">
            <a:off x="2878530" y="5378483"/>
            <a:ext cx="3235710" cy="1598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p:cNvPicPr>
            <a:picLocks noChangeAspect="1"/>
          </p:cNvPicPr>
          <p:nvPr/>
        </p:nvPicPr>
        <p:blipFill rotWithShape="1">
          <a:blip r:embed="rId7"/>
          <a:srcRect l="11428" t="60334" r="8982" b="11439"/>
          <a:stretch/>
        </p:blipFill>
        <p:spPr>
          <a:xfrm rot="599827">
            <a:off x="422634" y="5478980"/>
            <a:ext cx="2457355" cy="1241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descr="La imagen puede contener: 15 personas"/>
          <p:cNvPicPr>
            <a:picLocks noChangeAspect="1" noChangeArrowheads="1"/>
          </p:cNvPicPr>
          <p:nvPr/>
        </p:nvPicPr>
        <p:blipFill rotWithShape="1">
          <a:blip r:embed="rId4">
            <a:extLst>
              <a:ext uri="{28A0092B-C50C-407E-A947-70E740481C1C}">
                <a14:useLocalDpi xmlns:a14="http://schemas.microsoft.com/office/drawing/2010/main" val="0"/>
              </a:ext>
            </a:extLst>
          </a:blip>
          <a:srcRect l="11738" t="8608" r="11161" b="67039"/>
          <a:stretch/>
        </p:blipFill>
        <p:spPr bwMode="auto">
          <a:xfrm rot="21212695">
            <a:off x="377948" y="1381361"/>
            <a:ext cx="2930487" cy="1445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85715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entágono 5"/>
          <p:cNvSpPr/>
          <p:nvPr/>
        </p:nvSpPr>
        <p:spPr>
          <a:xfrm>
            <a:off x="0" y="530526"/>
            <a:ext cx="2727158" cy="608146"/>
          </a:xfrm>
          <a:prstGeom prst="homePlate">
            <a:avLst/>
          </a:prstGeom>
          <a:solidFill>
            <a:srgbClr val="FF9999"/>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solidFill>
                  <a:prstClr val="white"/>
                </a:solidFill>
              </a:ln>
              <a:solidFill>
                <a:srgbClr val="CC00CC"/>
              </a:solidFill>
              <a:effectLst/>
              <a:uLnTx/>
              <a:uFillTx/>
              <a:latin typeface="Calibri" panose="020F0502020204030204"/>
              <a:ea typeface="+mn-ea"/>
              <a:cs typeface="+mn-cs"/>
            </a:endParaRPr>
          </a:p>
        </p:txBody>
      </p:sp>
      <p:sp>
        <p:nvSpPr>
          <p:cNvPr id="7" name="Rectángulo 6"/>
          <p:cNvSpPr/>
          <p:nvPr/>
        </p:nvSpPr>
        <p:spPr>
          <a:xfrm>
            <a:off x="0" y="419100"/>
            <a:ext cx="2511921" cy="830997"/>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smtClean="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Evidencia</a:t>
            </a:r>
            <a:endParaRPr kumimoji="0" lang="es-ES" sz="54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sp>
        <p:nvSpPr>
          <p:cNvPr id="10" name="Rectángulo 9"/>
          <p:cNvSpPr/>
          <p:nvPr/>
        </p:nvSpPr>
        <p:spPr>
          <a:xfrm>
            <a:off x="1797211" y="7191609"/>
            <a:ext cx="3206427" cy="547782"/>
          </a:xfrm>
          <a:prstGeom prst="rect">
            <a:avLst/>
          </a:prstGeom>
          <a:solidFill>
            <a:srgbClr val="CCECFF"/>
          </a:solidFill>
          <a:ln w="57150">
            <a:solidFill>
              <a:srgbClr val="00B0F0"/>
            </a:solidFill>
          </a:ln>
          <a:scene3d>
            <a:camera prst="perspectiveFront"/>
            <a:lightRig rig="threePt" dir="t"/>
          </a:scene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dirty="0" smtClean="0">
                <a:solidFill>
                  <a:prstClr val="black"/>
                </a:solidFill>
                <a:latin typeface="Berlin Sans FB" panose="020E0602020502020306" pitchFamily="34" charset="0"/>
              </a:rPr>
              <a:t>Estructura de las actividades de la video llamada</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pic>
        <p:nvPicPr>
          <p:cNvPr id="5" name="Imagen 4"/>
          <p:cNvPicPr>
            <a:picLocks noChangeAspect="1"/>
          </p:cNvPicPr>
          <p:nvPr/>
        </p:nvPicPr>
        <p:blipFill rotWithShape="1">
          <a:blip r:embed="rId4"/>
          <a:srcRect l="2506" r="3775"/>
          <a:stretch/>
        </p:blipFill>
        <p:spPr>
          <a:xfrm rot="21238050">
            <a:off x="809149" y="1373922"/>
            <a:ext cx="2429484" cy="3334882"/>
          </a:xfrm>
          <a:prstGeom prst="rect">
            <a:avLst/>
          </a:prstGeom>
        </p:spPr>
      </p:pic>
      <p:pic>
        <p:nvPicPr>
          <p:cNvPr id="9" name="Imagen 8"/>
          <p:cNvPicPr>
            <a:picLocks noChangeAspect="1"/>
          </p:cNvPicPr>
          <p:nvPr/>
        </p:nvPicPr>
        <p:blipFill rotWithShape="1">
          <a:blip r:embed="rId5"/>
          <a:srcRect l="2093" t="1739" r="2093" b="1047"/>
          <a:stretch/>
        </p:blipFill>
        <p:spPr>
          <a:xfrm rot="310960">
            <a:off x="3429001" y="3543697"/>
            <a:ext cx="2583254" cy="3496945"/>
          </a:xfrm>
          <a:prstGeom prst="rect">
            <a:avLst/>
          </a:prstGeom>
        </p:spPr>
      </p:pic>
    </p:spTree>
    <p:extLst>
      <p:ext uri="{BB962C8B-B14F-4D97-AF65-F5344CB8AC3E}">
        <p14:creationId xmlns:p14="http://schemas.microsoft.com/office/powerpoint/2010/main" val="43198959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455</TotalTime>
  <Words>1409</Words>
  <Application>Microsoft Office PowerPoint</Application>
  <PresentationFormat>Carta (216 x 279 mm)</PresentationFormat>
  <Paragraphs>52</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Berlin Sans FB</vt:lpstr>
      <vt:lpstr>Calibri</vt:lpstr>
      <vt:lpstr>Calibri Light</vt:lpstr>
      <vt:lpstr>Colorado</vt:lpstr>
      <vt:lpstr>DJB On the Spot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Fátima García</dc:creator>
  <cp:lastModifiedBy>Fátima García</cp:lastModifiedBy>
  <cp:revision>38</cp:revision>
  <dcterms:created xsi:type="dcterms:W3CDTF">2020-10-05T17:20:30Z</dcterms:created>
  <dcterms:modified xsi:type="dcterms:W3CDTF">2020-10-08T01:55:26Z</dcterms:modified>
</cp:coreProperties>
</file>