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EAC"/>
    <a:srgbClr val="EEFCF9"/>
    <a:srgbClr val="FFFFFF"/>
    <a:srgbClr val="000000"/>
    <a:srgbClr val="F6E8E2"/>
    <a:srgbClr val="E9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6800" y="2320925"/>
            <a:ext cx="7518400" cy="2387600"/>
          </a:xfrm>
          <a:noFill/>
        </p:spPr>
        <p:txBody>
          <a:bodyPr anchor="b">
            <a:normAutofit/>
          </a:bodyPr>
          <a:lstStyle>
            <a:lvl1pPr algn="ctr">
              <a:defRPr sz="11500">
                <a:solidFill>
                  <a:schemeClr val="tx1"/>
                </a:solidFill>
                <a:latin typeface="Better Together" panose="02000506000000020004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Brain Flower" panose="02000500000000000000" pitchFamily="2" charset="0"/>
                <a:ea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10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1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04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00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6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1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FFFFFF">
              <a:alpha val="69804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rgbClr val="FFFFFF">
              <a:alpha val="69804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6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11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109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F6E8E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335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F6E8E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4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9"/>
          <a:stretch/>
        </p:blipFill>
        <p:spPr>
          <a:xfrm rot="5400000">
            <a:off x="2659792" y="-2686565"/>
            <a:ext cx="6845642" cy="1221877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E4AEA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8B69-4060-4131-A1BB-7554E53C493E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3CB5-9A12-4931-89AD-1CB7FFB1A7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3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DK Coal Brush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tur.sectur.gob.mx/ITxEF_Docs/COAH_ANUARIO_PDF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s://sic.cultura.gob.mx/lista.php?table=museo&amp;estado_id=5&amp;municipio_id=-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sic.cultura.gob.mx/ficha.php?table=zona_arqueologica&amp;table_id=220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milenio.com/estados/coahuila-no-buscara-denominacion-de-mas-pueblos-magicos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51087" y="389893"/>
            <a:ext cx="9940913" cy="2387600"/>
          </a:xfrm>
        </p:spPr>
        <p:txBody>
          <a:bodyPr>
            <a:noAutofit/>
          </a:bodyPr>
          <a:lstStyle/>
          <a:p>
            <a:r>
              <a:rPr lang="es-MX" sz="6600" dirty="0"/>
              <a:t>Escuela Normal de Educación Preescolar.</a:t>
            </a:r>
            <a:br>
              <a:rPr lang="es-MX" sz="6600" dirty="0"/>
            </a:br>
            <a:r>
              <a:rPr lang="es-MX" sz="6600" dirty="0"/>
              <a:t>Lic. En Educación Preescolar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886" y="3195135"/>
            <a:ext cx="10784114" cy="2777493"/>
          </a:xfrm>
        </p:spPr>
        <p:txBody>
          <a:bodyPr>
            <a:normAutofit fontScale="92500"/>
          </a:bodyPr>
          <a:lstStyle/>
          <a:p>
            <a:r>
              <a:rPr lang="es-MX" dirty="0"/>
              <a:t>Curso: optativa</a:t>
            </a:r>
          </a:p>
          <a:p>
            <a:r>
              <a:rPr lang="es-MX" dirty="0"/>
              <a:t>Maestro: Joel Rodriguez Pinal</a:t>
            </a:r>
          </a:p>
          <a:p>
            <a:r>
              <a:rPr lang="es-MX" dirty="0"/>
              <a:t>Alumna: Fatima Cecilia Alonso Alvarado N.L 2</a:t>
            </a:r>
          </a:p>
          <a:p>
            <a:r>
              <a:rPr lang="es-MX" dirty="0"/>
              <a:t>Actividad: conocimiento de la entidad y </a:t>
            </a:r>
            <a:r>
              <a:rPr lang="es-MX"/>
              <a:t>las regiones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554DB7-9198-46E1-BFCD-36CDDA4AC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" y="242891"/>
            <a:ext cx="2364740" cy="17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92D08-2B61-4D85-A249-74209E5E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Total de población en Coahuila.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09092A-7DE2-434C-9D5D-2E6878E5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528" y="992187"/>
            <a:ext cx="6172200" cy="4873625"/>
          </a:xfrm>
        </p:spPr>
        <p:txBody>
          <a:bodyPr/>
          <a:lstStyle/>
          <a:p>
            <a:r>
              <a:rPr lang="es-MX" dirty="0"/>
              <a:t> la cantidad total de niños (as) menores de 16 años son: 282065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Hombres          mujeres</a:t>
            </a:r>
          </a:p>
          <a:p>
            <a:pPr marL="0" indent="0">
              <a:buNone/>
            </a:pPr>
            <a:r>
              <a:rPr lang="es-MX" dirty="0"/>
              <a:t>12640                139425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F32D80-DD26-4668-B95A-22CBF3FED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En el estado de Coahuila viven 2954915 habitantes y se distribuye de esta manera: 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1A7590-44C4-4622-8A38-9DA992D3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989609" y="2776907"/>
            <a:ext cx="672935" cy="1006037"/>
          </a:xfrm>
          <a:prstGeom prst="rect">
            <a:avLst/>
          </a:prstGeom>
        </p:spPr>
      </p:pic>
      <p:sp>
        <p:nvSpPr>
          <p:cNvPr id="9" name="Signo más 8">
            <a:extLst>
              <a:ext uri="{FF2B5EF4-FFF2-40B4-BE49-F238E27FC236}">
                <a16:creationId xmlns:a16="http://schemas.microsoft.com/office/drawing/2014/main" id="{4A62DC1B-8ECD-4CA4-99B0-68FF7499BF1E}"/>
              </a:ext>
            </a:extLst>
          </p:cNvPr>
          <p:cNvSpPr/>
          <p:nvPr/>
        </p:nvSpPr>
        <p:spPr>
          <a:xfrm>
            <a:off x="1762504" y="3013404"/>
            <a:ext cx="311203" cy="533042"/>
          </a:xfrm>
          <a:prstGeom prst="mathPlu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C128FE-78FD-4999-9BB0-30AC7A2E36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173666" y="2774551"/>
            <a:ext cx="672935" cy="1006037"/>
          </a:xfrm>
          <a:prstGeom prst="rect">
            <a:avLst/>
          </a:prstGeom>
        </p:spPr>
      </p:pic>
      <p:sp>
        <p:nvSpPr>
          <p:cNvPr id="11" name="Es igual a 10">
            <a:extLst>
              <a:ext uri="{FF2B5EF4-FFF2-40B4-BE49-F238E27FC236}">
                <a16:creationId xmlns:a16="http://schemas.microsoft.com/office/drawing/2014/main" id="{94D64E49-F7E7-439F-8864-E08784A121EA}"/>
              </a:ext>
            </a:extLst>
          </p:cNvPr>
          <p:cNvSpPr/>
          <p:nvPr/>
        </p:nvSpPr>
        <p:spPr>
          <a:xfrm>
            <a:off x="2877187" y="3090903"/>
            <a:ext cx="499462" cy="357572"/>
          </a:xfrm>
          <a:prstGeom prst="mathEqual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60A935-ABAA-4A31-AD75-72B578AE59BB}"/>
              </a:ext>
            </a:extLst>
          </p:cNvPr>
          <p:cNvSpPr txBox="1"/>
          <p:nvPr/>
        </p:nvSpPr>
        <p:spPr>
          <a:xfrm>
            <a:off x="3376649" y="3046736"/>
            <a:ext cx="12684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400" b="1" dirty="0"/>
              <a:t>2954915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39B586-6928-4797-AA04-C9A8A9A7F85F}"/>
              </a:ext>
            </a:extLst>
          </p:cNvPr>
          <p:cNvSpPr txBox="1"/>
          <p:nvPr/>
        </p:nvSpPr>
        <p:spPr>
          <a:xfrm>
            <a:off x="914400" y="3949593"/>
            <a:ext cx="84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1492303</a:t>
            </a:r>
          </a:p>
          <a:p>
            <a:pPr algn="ctr"/>
            <a:r>
              <a:rPr lang="es-MX" sz="1400" b="1" dirty="0"/>
              <a:t>Mujeres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752E48-8F73-454C-9EAF-035B9CEC1150}"/>
              </a:ext>
            </a:extLst>
          </p:cNvPr>
          <p:cNvSpPr txBox="1"/>
          <p:nvPr/>
        </p:nvSpPr>
        <p:spPr>
          <a:xfrm>
            <a:off x="1992205" y="3948712"/>
            <a:ext cx="88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1462612</a:t>
            </a:r>
          </a:p>
          <a:p>
            <a:pPr algn="ctr"/>
            <a:r>
              <a:rPr lang="es-MX" sz="1400" b="1" dirty="0"/>
              <a:t>Hombres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66034A8-78DD-4629-BE71-859EA01E5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568814" y="3707303"/>
            <a:ext cx="672935" cy="100603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F63CF27-15AD-4F24-BAA1-84FF8C88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125633" y="3707302"/>
            <a:ext cx="672935" cy="10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67694-7FE5-43DF-80EA-EB446F8E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Total de jóvenes menores de 30 años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521DB-08D9-412D-9C35-27D774D97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total de adultos de 30 a 60 años es: 1097254</a:t>
            </a:r>
          </a:p>
          <a:p>
            <a:pPr marL="0" indent="0">
              <a:buNone/>
            </a:pPr>
            <a:r>
              <a:rPr lang="es-MX" dirty="0"/>
              <a:t> Hombres           Mujeres</a:t>
            </a:r>
          </a:p>
          <a:p>
            <a:pPr marL="0" indent="0">
              <a:buNone/>
            </a:pPr>
            <a:r>
              <a:rPr lang="es-MX" dirty="0"/>
              <a:t> 5316685            565570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111D2C-88A9-4485-AC6C-0F08AD7E8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total son 214822 distribuidos:</a:t>
            </a:r>
          </a:p>
          <a:p>
            <a:endParaRPr lang="es-MX" dirty="0"/>
          </a:p>
          <a:p>
            <a:r>
              <a:rPr lang="es-MX" dirty="0"/>
              <a:t>Hombres          Mujeres</a:t>
            </a:r>
          </a:p>
          <a:p>
            <a:r>
              <a:rPr lang="es-MX" dirty="0"/>
              <a:t>106419             108403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ACDD14-8C71-469A-8462-FE4D00BF8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58714" y="3657600"/>
            <a:ext cx="672935" cy="10060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29EC3A-B8C3-4D20-9242-CDB23B3A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132971" y="3657599"/>
            <a:ext cx="672935" cy="10060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58EC53-F3AB-4E06-9D48-0E24072E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669277" y="3154580"/>
            <a:ext cx="672935" cy="10060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4B6780-540B-46D0-9BE4-E615ECC9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8175864" y="3154579"/>
            <a:ext cx="672935" cy="10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7D5FF-D551-432C-BE3C-0DCDF199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388" y="609600"/>
            <a:ext cx="3932237" cy="1600200"/>
          </a:xfrm>
        </p:spPr>
        <p:txBody>
          <a:bodyPr/>
          <a:lstStyle/>
          <a:p>
            <a:pPr algn="ctr"/>
            <a:r>
              <a:rPr lang="es-MX" dirty="0"/>
              <a:t>Total de adultos mayores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7406CF-8D9E-4D2C-B543-5D19E6F6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5388" y="2209800"/>
            <a:ext cx="3932237" cy="3811588"/>
          </a:xfrm>
        </p:spPr>
        <p:txBody>
          <a:bodyPr/>
          <a:lstStyle/>
          <a:p>
            <a:r>
              <a:rPr lang="es-MX" dirty="0"/>
              <a:t>El total de adultos mayores es:70968 distribuida:</a:t>
            </a:r>
          </a:p>
          <a:p>
            <a:endParaRPr lang="es-MX" dirty="0"/>
          </a:p>
          <a:p>
            <a:r>
              <a:rPr lang="es-MX" dirty="0"/>
              <a:t>  Hombres           Mujeres</a:t>
            </a:r>
          </a:p>
          <a:p>
            <a:r>
              <a:rPr lang="es-MX" dirty="0"/>
              <a:t>   32816               38152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E9AF9B-AF07-4C75-B56E-9926E3A26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942077" y="3992780"/>
            <a:ext cx="672935" cy="10060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50E9135-5D31-4C18-9BA8-C843CD4F4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5131916" y="3992780"/>
            <a:ext cx="672935" cy="10060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CB916E-3622-4996-B0D0-A8DA2176391B}"/>
              </a:ext>
            </a:extLst>
          </p:cNvPr>
          <p:cNvSpPr txBox="1"/>
          <p:nvPr/>
        </p:nvSpPr>
        <p:spPr>
          <a:xfrm>
            <a:off x="3735388" y="5392650"/>
            <a:ext cx="393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https://www.datatur.sectur.gob.mx/ITxEF_Docs/COAH_ANUARIO_PDF.pdf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134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2E8E1-329C-48C6-B42A-93A17C0C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Aspectos sociales y culturales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950F-5A58-47C8-801F-2BC8B7950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dirty="0"/>
              <a:t>Museos del estado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25E5F5-7E24-493A-914E-53289A8A8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Existen 66 museos en Coahuila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6F3DF5-A9E9-458A-AD17-4154D159F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dirty="0"/>
              <a:t>Lugares arqueológicos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227B56-0797-43D9-92C4-9FCBF4254D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/>
              <a:t>Existe solo un sitio arqueológico en Coahuila.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100A4F0-B3C0-449A-92AD-50625FF7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10" y="2995613"/>
            <a:ext cx="885825" cy="666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456EB1-9DC8-4FE2-A8DE-D03CF91CE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62" y="3006726"/>
            <a:ext cx="1009650" cy="666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DA2EA7-292B-469C-A92A-E756367A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37" y="3006727"/>
            <a:ext cx="1000125" cy="6667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A3EC09D-C983-4B00-8684-157A57663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2" y="3011488"/>
            <a:ext cx="1000125" cy="666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E2AE0F-C10F-4B2A-9AD9-F52C23F4E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143" y="3006726"/>
            <a:ext cx="581025" cy="6667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FF73E8-65D1-4FE1-B83F-5C7A423D7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3841752"/>
            <a:ext cx="1000125" cy="6667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70730A-B8E5-4CBC-8BAB-06BA52618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663" y="3841752"/>
            <a:ext cx="666750" cy="6667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2C3C91-40BA-4D43-A2FF-0B93A8D958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443" y="3855244"/>
            <a:ext cx="476250" cy="6667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26E010-CFA9-4062-B6ED-707263EA1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9318" y="3876679"/>
            <a:ext cx="990600" cy="6667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6BF2CE3-6431-4B08-A033-FDE506D0EA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3285" y="3855245"/>
            <a:ext cx="1000125" cy="66675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3561B54-5E7B-4C41-B90E-3EB4BB4AFD47}"/>
              </a:ext>
            </a:extLst>
          </p:cNvPr>
          <p:cNvSpPr txBox="1"/>
          <p:nvPr/>
        </p:nvSpPr>
        <p:spPr>
          <a:xfrm>
            <a:off x="858610" y="5033967"/>
            <a:ext cx="485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12"/>
              </a:rPr>
              <a:t>https://sic.cultura.gob.mx/lista.php?table=museo&amp;estado_id=5&amp;municipio_id=-1</a:t>
            </a:r>
            <a:endParaRPr lang="es-MX" dirty="0"/>
          </a:p>
          <a:p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169A184-0E88-4789-8896-0C6CDC7E81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3037" y="3428339"/>
            <a:ext cx="2035388" cy="111509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A7AE62E-4370-4B20-AB94-969A02C964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33050" y="3452488"/>
            <a:ext cx="2015437" cy="111509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F87A6CD-2359-47C5-ADDE-1A9039240615}"/>
              </a:ext>
            </a:extLst>
          </p:cNvPr>
          <p:cNvSpPr txBox="1"/>
          <p:nvPr/>
        </p:nvSpPr>
        <p:spPr>
          <a:xfrm>
            <a:off x="6305650" y="5024940"/>
            <a:ext cx="485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15"/>
              </a:rPr>
              <a:t>https://sic.cultura.gob.mx/ficha.php?table=zona_arqueologica&amp;table_id=220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241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2853E-96F1-4063-9523-E2F94D05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Pueblos mágicos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08C43B-EF63-419B-AC42-F59FEB09E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423" y="1038451"/>
            <a:ext cx="2318481" cy="1298349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548F80-2D76-4880-86CB-96E07075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Existen 7 pueblos mágicos dentro de Coahuila los cuales son: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Arteaga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Parras de la Fuente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Cuatrociénegas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Viesca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Muzquiz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Guerrero</a:t>
            </a:r>
          </a:p>
          <a:p>
            <a:r>
              <a:rPr lang="es-MX" dirty="0"/>
              <a:t> </a:t>
            </a:r>
            <a:r>
              <a:rPr lang="es-MX" dirty="0">
                <a:hlinkClick r:id="rId3"/>
              </a:rPr>
              <a:t>https://www.milenio.com/estados/coahuila-no-buscara-denominacion-de-mas-pueblos-magicos</a:t>
            </a:r>
            <a:endParaRPr lang="es-MX" dirty="0"/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B153D3-78BF-405B-A894-FB90AE6E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12" y="1038451"/>
            <a:ext cx="2857500" cy="1600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8526B0-0C7C-45E6-BA76-A13CD7F8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423" y="2638651"/>
            <a:ext cx="1715635" cy="17156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FDBD14-24D9-45BE-8A83-15CCE24F3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456" y="2782661"/>
            <a:ext cx="2466975" cy="18478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616BDE-AC8A-4C15-A67F-DBE866E0B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423" y="4635501"/>
            <a:ext cx="1539705" cy="20555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ACE2D9-39A8-419A-8E87-6C8FD5FA1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904" y="47745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8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Nueva 2" id="{3A6AD256-054F-4836-BEE5-4E80E12154DB}" vid="{B2483DB3-9AF3-440C-A587-E4098122F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Nueva 3</Template>
  <TotalTime>138</TotalTime>
  <Words>267</Words>
  <Application>Microsoft Office PowerPoint</Application>
  <PresentationFormat>Panorámica</PresentationFormat>
  <Paragraphs>46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Better Together</vt:lpstr>
      <vt:lpstr>Brain Flower</vt:lpstr>
      <vt:lpstr>Calibri</vt:lpstr>
      <vt:lpstr>DK Coal Brush</vt:lpstr>
      <vt:lpstr>Tema de Office</vt:lpstr>
      <vt:lpstr>Escuela Normal de Educación Preescolar. Lic. En Educación Preescolar</vt:lpstr>
      <vt:lpstr>Total de población en Coahuila.</vt:lpstr>
      <vt:lpstr>Total de jóvenes menores de 30 años</vt:lpstr>
      <vt:lpstr>Total de adultos mayores</vt:lpstr>
      <vt:lpstr>Aspectos sociales y culturales</vt:lpstr>
      <vt:lpstr>Pueblos mágicos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alonso</dc:creator>
  <cp:lastModifiedBy>diego alonso</cp:lastModifiedBy>
  <cp:revision>9</cp:revision>
  <dcterms:created xsi:type="dcterms:W3CDTF">2020-10-16T01:53:10Z</dcterms:created>
  <dcterms:modified xsi:type="dcterms:W3CDTF">2020-10-16T04:11:58Z</dcterms:modified>
</cp:coreProperties>
</file>