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</p:sldIdLst>
  <p:sldSz cx="18288000" cy="10287000"/>
  <p:notesSz cx="6858000" cy="9144000"/>
  <p:embeddedFontLst>
    <p:embeddedFont>
      <p:font typeface="Playlist Script" charset="1" panose="00000000000000000000"/>
      <p:regular r:id="rId6"/>
    </p:embeddedFont>
    <p:embeddedFont>
      <p:font typeface="Yellowtail" charset="1" panose="02000503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Libre Franklin Medium" charset="1" panose="00000600000000000000"/>
      <p:regular r:id="rId16"/>
    </p:embeddedFont>
    <p:embeddedFont>
      <p:font typeface="Libre Franklin Medium Bold" charset="1" panose="00000700000000000000"/>
      <p:regular r:id="rId17"/>
    </p:embeddedFont>
    <p:embeddedFont>
      <p:font typeface="Libre Franklin Medium Italics" charset="1" panose="00000600000000000000"/>
      <p:regular r:id="rId18"/>
    </p:embeddedFont>
    <p:embeddedFont>
      <p:font typeface="Libre Franklin Medium Bold Italics" charset="1" panose="00000700000000000000"/>
      <p:regular r:id="rId19"/>
    </p:embeddedFont>
    <p:embeddedFont>
      <p:font typeface="Libre Franklin Light" charset="1" panose="00000400000000000000"/>
      <p:regular r:id="rId20"/>
    </p:embeddedFont>
    <p:embeddedFont>
      <p:font typeface="Libre Franklin Light Bold" charset="1" panose="00000500000000000000"/>
      <p:regular r:id="rId21"/>
    </p:embeddedFont>
    <p:embeddedFont>
      <p:font typeface="Libre Franklin Light Italics" charset="1" panose="00000400000000000000"/>
      <p:regular r:id="rId22"/>
    </p:embeddedFont>
    <p:embeddedFont>
      <p:font typeface="Libre Franklin Light Bold Italic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5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1120144">
            <a:off x="-4681000" y="1798717"/>
            <a:ext cx="13449112" cy="1344911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6010349" y="2366277"/>
            <a:ext cx="12277651" cy="3975746"/>
            <a:chOff x="0" y="0"/>
            <a:chExt cx="16370201" cy="530099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6370201" cy="37347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001"/>
                </a:lnSpc>
              </a:pPr>
              <a:r>
                <a:rPr lang="en-US" sz="9167">
                  <a:solidFill>
                    <a:srgbClr val="233D5D"/>
                  </a:solidFill>
                  <a:latin typeface="Libre Franklin Medium"/>
                </a:rPr>
                <a:t>Conocimiento de le entidad y las regiones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422357"/>
              <a:ext cx="16370201" cy="878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3928">
                  <a:solidFill>
                    <a:srgbClr val="233D5D"/>
                  </a:solidFill>
                  <a:latin typeface="Libre Franklin Light"/>
                </a:rPr>
                <a:t>Lorena Iracheta Vélez #10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041576" y="6344151"/>
            <a:ext cx="2674609" cy="304562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5579" y="6344151"/>
            <a:ext cx="4236704" cy="2276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F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573481"/>
            <a:ext cx="4766159" cy="357001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655622" y="704359"/>
            <a:ext cx="5793921" cy="338964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326950" y="5217682"/>
            <a:ext cx="6277048" cy="352690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464355" y="5076825"/>
            <a:ext cx="157192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Candela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43131" y="4027325"/>
            <a:ext cx="121890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Viesca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66477" y="8677910"/>
            <a:ext cx="17979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Guerrero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A5BD9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20436" y="904875"/>
            <a:ext cx="8447127" cy="160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33"/>
              </a:lnSpc>
            </a:pPr>
            <a:r>
              <a:rPr lang="en-US" sz="9706">
                <a:solidFill>
                  <a:srgbClr val="000000"/>
                </a:solidFill>
                <a:latin typeface="Yellowtail"/>
              </a:rPr>
              <a:t>Conclusiones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87668" y="2719705"/>
            <a:ext cx="16171632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En este trabajo se mencionaron cifras de la población del estado de Coahuila, algunos de los muchos museos significativos, lugares arqueológicos y pueblos mágico que son importantes visitar o al menos identificarlos porque de esta manera se puede conocer un poco de la historia de nuestra entidad.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Es de suma importante conocer el lugar en donde vivimos incluyendo las distintas regiones que nos rodean y valorar las especies, ecosistemas y las características que lo conforman.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Gracias a la elaboración de esta presentación pude analizar los distintos lugares que nos ofrece nuestro estado brindándonos información relacionada con nuestros antepasados y como futura docentes es necesario conocer más allá de Saltillo.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E28B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11211" y="1245896"/>
            <a:ext cx="7065577" cy="135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49"/>
              </a:lnSpc>
            </a:pPr>
            <a:r>
              <a:rPr lang="en-US" sz="8119">
                <a:solidFill>
                  <a:srgbClr val="000000"/>
                </a:solidFill>
                <a:latin typeface="Yellowtail"/>
              </a:rPr>
              <a:t>Bibliografía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7377" y="4324441"/>
            <a:ext cx="16453247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https://sic.cultura.gob.mx/lista.php?table=zona_arqueologica&amp;disciplina=&amp;estado_id=</a:t>
            </a:r>
          </a:p>
          <a:p>
            <a:pPr>
              <a:lnSpc>
                <a:spcPts val="4759"/>
              </a:lnSpc>
            </a:p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https://sic.cultura.gob.mx/lista.php?table=museo&amp;estado_id=5&amp;municipio_id=-1</a:t>
            </a:r>
          </a:p>
          <a:p>
            <a:pPr>
              <a:lnSpc>
                <a:spcPts val="4759"/>
              </a:lnSpc>
            </a:p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https://observatoriodelalaguna.org.mx/2020/07/piramide-poblacional-en-coahuila/</a:t>
            </a:r>
          </a:p>
          <a:p>
            <a:pPr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C9E2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35201" y="2904054"/>
            <a:ext cx="16843002" cy="5235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9"/>
              </a:lnSpc>
            </a:pPr>
            <a:r>
              <a:rPr lang="en-US" sz="3721">
                <a:solidFill>
                  <a:srgbClr val="000000"/>
                </a:solidFill>
                <a:latin typeface="Libre Franklin Medium"/>
              </a:rPr>
              <a:t>Con esta presentación se pretende dar dar a conocer aspectos demográficos, sociales y culturales del estado de Coahuila de Zaragoza.</a:t>
            </a:r>
          </a:p>
          <a:p>
            <a:pPr>
              <a:lnSpc>
                <a:spcPts val="5209"/>
              </a:lnSpc>
            </a:pPr>
            <a:r>
              <a:rPr lang="en-US" sz="3721">
                <a:solidFill>
                  <a:srgbClr val="000000"/>
                </a:solidFill>
                <a:latin typeface="Libre Franklin Medium"/>
              </a:rPr>
              <a:t>Cabe mencionar que los números de la población del estado es un aproximado, debido a que por la contingencia del COVID-19 el INEGI no pudo completar el conteo.</a:t>
            </a:r>
          </a:p>
          <a:p>
            <a:pPr>
              <a:lnSpc>
                <a:spcPts val="5209"/>
              </a:lnSpc>
            </a:pPr>
            <a:r>
              <a:rPr lang="en-US" sz="3721">
                <a:solidFill>
                  <a:srgbClr val="000000"/>
                </a:solidFill>
                <a:latin typeface="Libre Franklin Medium"/>
              </a:rPr>
              <a:t>Se mostraran los museos mas significativo, su ubicación y el año de fundación. Por último se puede encontrar una conclusión destacando la importancia de conocer la entidad en donde vivimos.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88353" y="321475"/>
            <a:ext cx="11911294" cy="227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09"/>
              </a:lnSpc>
            </a:pPr>
            <a:r>
              <a:rPr lang="en-US" sz="13687">
                <a:solidFill>
                  <a:srgbClr val="000000"/>
                </a:solidFill>
                <a:latin typeface="Yellowtail"/>
              </a:rPr>
              <a:t>Introducción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88353" y="263013"/>
            <a:ext cx="11911294" cy="2442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78"/>
              </a:lnSpc>
            </a:pPr>
            <a:r>
              <a:rPr lang="en-US" sz="13556">
                <a:solidFill>
                  <a:srgbClr val="E28B64"/>
                </a:solidFill>
                <a:latin typeface="Yellowtail"/>
              </a:rPr>
              <a:t>Introducción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2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94842" y="1621115"/>
            <a:ext cx="3053152" cy="343401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2182052" y="4688594"/>
            <a:ext cx="4039622" cy="409169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51137" y="1532746"/>
            <a:ext cx="3116704" cy="33944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12139668" y="4689063"/>
            <a:ext cx="3966750" cy="401788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624999" y="1532746"/>
            <a:ext cx="3111813" cy="361075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210233" y="4942979"/>
            <a:ext cx="3941346" cy="399215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655731" y="6039874"/>
            <a:ext cx="3092264" cy="137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Total de hombres: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1 462 612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51137" y="5787793"/>
            <a:ext cx="3116704" cy="1836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Total de niñ@s (menores de 16 años):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872 854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99336" y="6244489"/>
            <a:ext cx="2689328" cy="1379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999">
                <a:solidFill>
                  <a:srgbClr val="233D5D"/>
                </a:solidFill>
                <a:latin typeface="Libre Franklin Medium Bold"/>
              </a:rPr>
              <a:t>Total de mujeres:</a:t>
            </a:r>
          </a:p>
          <a:p>
            <a:pPr algn="ctr">
              <a:lnSpc>
                <a:spcPts val="3599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1 492 303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39B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09684" y="1797236"/>
            <a:ext cx="3546209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1290234" y="5540903"/>
            <a:ext cx="4039622" cy="409169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38463" y="2236305"/>
            <a:ext cx="2688732" cy="333063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538500" y="2885909"/>
            <a:ext cx="3004118" cy="302612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13006198" y="5353462"/>
            <a:ext cx="4225863" cy="428034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374636" y="1797236"/>
            <a:ext cx="3538728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7124189" y="5540903"/>
            <a:ext cx="4039622" cy="4091698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80164" y="6619647"/>
            <a:ext cx="3259761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Total de jóvenes (menores de 30 años):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12 695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14120" y="7101295"/>
            <a:ext cx="3259761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Total de adultos de 30 a 60 años: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Libre Franklin Medium Bold"/>
              </a:rPr>
              <a:t>1 300 537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489250" y="6415812"/>
            <a:ext cx="3259761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Open Sans Light Bold"/>
              </a:rPr>
              <a:t>Total de de adultos mayores (60 a 80 años):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D5D"/>
                </a:solidFill>
                <a:latin typeface="Open Sans Light Bold"/>
              </a:rPr>
              <a:t>346 599</a:t>
            </a:r>
          </a:p>
          <a:p>
            <a:pPr algn="ctr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84121" y="2542468"/>
            <a:ext cx="16230600" cy="702826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90869" y="711757"/>
            <a:ext cx="11506263" cy="161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9"/>
              </a:lnSpc>
            </a:pPr>
            <a:r>
              <a:rPr lang="en-US" sz="12029">
                <a:solidFill>
                  <a:srgbClr val="E28B64"/>
                </a:solidFill>
                <a:latin typeface="Playlist Script"/>
              </a:rPr>
              <a:t>Museos del estado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2270" t="2336" r="56" b="0"/>
          <a:stretch>
            <a:fillRect/>
          </a:stretch>
        </p:blipFill>
        <p:spPr>
          <a:xfrm flipH="false" flipV="false" rot="0">
            <a:off x="797275" y="1553789"/>
            <a:ext cx="16209435" cy="7598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495760"/>
            <a:ext cx="16680809" cy="7497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DF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27193"/>
            <a:ext cx="12579098" cy="5827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Rincon colorado.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Fosa del mamut.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Cueva del perico.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Cueva Mortuorias.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La Misión de San Bernardo.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Cueva del Tabaco.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Parroquia de Santiago Apóstol e Iglesia de San Francisco.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Iglesia Santa Rosa de Lima.</a:t>
            </a:r>
          </a:p>
          <a:p>
            <a:pPr>
              <a:lnSpc>
                <a:spcPts val="4644"/>
              </a:lnSpc>
            </a:pPr>
            <a:r>
              <a:rPr lang="en-US" sz="3317">
                <a:solidFill>
                  <a:srgbClr val="000000"/>
                </a:solidFill>
                <a:latin typeface="Libre Franklin Medium"/>
              </a:rPr>
              <a:t>- Casa Madero; El Colegio de San Ignacio de Loyola y Parroquia de Santa María de Parras.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262072">
            <a:off x="12628918" y="1765589"/>
            <a:ext cx="5290615" cy="352707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228365" y="498089"/>
            <a:ext cx="15958624" cy="1842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33"/>
              </a:lnSpc>
            </a:pPr>
            <a:r>
              <a:rPr lang="en-US" sz="13771">
                <a:solidFill>
                  <a:srgbClr val="59726D"/>
                </a:solidFill>
                <a:latin typeface="Playlist Script"/>
              </a:rPr>
              <a:t>Lugares arqueológicos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11675" r="0" b="0"/>
          <a:stretch>
            <a:fillRect/>
          </a:stretch>
        </p:blipFill>
        <p:spPr>
          <a:xfrm flipH="false" flipV="false" rot="322622">
            <a:off x="13441129" y="7040514"/>
            <a:ext cx="4578262" cy="3028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DF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92950" y="2641042"/>
            <a:ext cx="6328051" cy="32431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798057" y="6885955"/>
            <a:ext cx="6227574" cy="288733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783052" y="991004"/>
            <a:ext cx="10721897" cy="181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96"/>
              </a:lnSpc>
            </a:pPr>
            <a:r>
              <a:rPr lang="en-US" sz="13632">
                <a:solidFill>
                  <a:srgbClr val="000000"/>
                </a:solidFill>
                <a:latin typeface="Playlist Script"/>
              </a:rPr>
              <a:t>Pueblos mágicos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485895" y="3124447"/>
            <a:ext cx="4038106" cy="403810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92950" y="5817493"/>
            <a:ext cx="6328051" cy="55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7"/>
              </a:lnSpc>
            </a:pPr>
            <a:r>
              <a:rPr lang="en-US" sz="3233">
                <a:solidFill>
                  <a:srgbClr val="000000"/>
                </a:solidFill>
                <a:latin typeface="Open Sans Light"/>
              </a:rPr>
              <a:t>Bosque de Monterreal, en Arteaga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22062" y="9706610"/>
            <a:ext cx="317956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Cuatro Ciénegas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485895" y="7095878"/>
            <a:ext cx="403810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Parras de la Fuente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DAEKrtVkJBk</dc:identifier>
  <dcterms:modified xsi:type="dcterms:W3CDTF">2011-08-01T06:04:30Z</dcterms:modified>
  <cp:revision>1</cp:revision>
  <dc:title>Conocimiento de le entidad y las regiones</dc:title>
</cp:coreProperties>
</file>