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BF591-2499-457D-A71F-478A8B8DF1F7}" type="datetimeFigureOut">
              <a:rPr lang="es-MX" smtClean="0"/>
              <a:t>14/10/2020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FCAF-EB67-4852-A703-3903BA61F01D}"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7ECFCAF-EB67-4852-A703-3903BA61F01D}" type="slidenum">
              <a:rPr lang="es-MX" smtClean="0"/>
              <a:t>15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4477A9-96BC-45B3-8C89-201AB6C16421}" type="datetimeFigureOut">
              <a:rPr lang="es-MX" smtClean="0"/>
              <a:t>14/10/2020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EEC814-2074-41A0-8152-06D270FFDEF9}"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477A9-96BC-45B3-8C89-201AB6C16421}" type="datetimeFigureOut">
              <a:rPr lang="es-MX" smtClean="0"/>
              <a:t>14/10/2020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EC814-2074-41A0-8152-06D270FFDEF9}"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bservatoriodelalaguna.org.mx/2020/07/piramide-poblacional-en-coahuila/" TargetMode="External"/><Relationship Id="rId7" Type="http://schemas.openxmlformats.org/officeDocument/2006/relationships/hyperlink" Target="https://www.saltillo360.com/conoce-los-pueblos-magicos-de-coahuila"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bestday.com.mx/Coahuila/Atracciones/" TargetMode="External"/><Relationship Id="rId5" Type="http://schemas.openxmlformats.org/officeDocument/2006/relationships/hyperlink" Target="https://programadestinosmexico.com/que-ver/arqueologia/arqueologia-en-coahuila.html" TargetMode="External"/><Relationship Id="rId4" Type="http://schemas.openxmlformats.org/officeDocument/2006/relationships/hyperlink" Target="https://sic.cultura.gob.mx/lista.php?table=museo&amp;estado_id=5&amp;municipio_i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ᐈ Coahuila imágenes de stock, fotos coahuila mexico | descargar en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 name="4 Imagen" descr="Coahuila.jpg"/>
          <p:cNvPicPr>
            <a:picLocks noChangeAspect="1"/>
          </p:cNvPicPr>
          <p:nvPr/>
        </p:nvPicPr>
        <p:blipFill>
          <a:blip r:embed="rId2"/>
          <a:srcRect b="8408"/>
          <a:stretch>
            <a:fillRect/>
          </a:stretch>
        </p:blipFill>
        <p:spPr>
          <a:xfrm>
            <a:off x="0" y="-1"/>
            <a:ext cx="9144000" cy="6858001"/>
          </a:xfrm>
          <a:prstGeom prst="rect">
            <a:avLst/>
          </a:prstGeom>
        </p:spPr>
      </p:pic>
      <p:sp>
        <p:nvSpPr>
          <p:cNvPr id="9" name="8 CuadroTexto"/>
          <p:cNvSpPr txBox="1"/>
          <p:nvPr/>
        </p:nvSpPr>
        <p:spPr>
          <a:xfrm>
            <a:off x="1071538" y="642918"/>
            <a:ext cx="7715304" cy="7017306"/>
          </a:xfrm>
          <a:prstGeom prst="rect">
            <a:avLst/>
          </a:prstGeom>
          <a:noFill/>
        </p:spPr>
        <p:txBody>
          <a:bodyPr wrap="square" rtlCol="0">
            <a:spAutoFit/>
          </a:bodyPr>
          <a:lstStyle/>
          <a:p>
            <a:r>
              <a:rPr lang="es-MX" sz="2000" dirty="0" smtClean="0">
                <a:latin typeface="Times New Roman" pitchFamily="18" charset="0"/>
                <a:cs typeface="Times New Roman" pitchFamily="18" charset="0"/>
              </a:rPr>
              <a:t>         ESCUELA NORMAL DE EDUCACIÓN PREESCOLAR</a:t>
            </a:r>
          </a:p>
          <a:p>
            <a:pPr algn="ctr"/>
            <a:r>
              <a:rPr lang="es-MX" sz="2000" dirty="0" smtClean="0">
                <a:latin typeface="Times New Roman" pitchFamily="18" charset="0"/>
                <a:cs typeface="Times New Roman" pitchFamily="18" charset="0"/>
              </a:rPr>
              <a:t>CICLO ESCOLAR 2020-2021</a:t>
            </a:r>
          </a:p>
          <a:p>
            <a:pPr algn="ctr"/>
            <a:endParaRPr lang="es-MX" sz="2000" dirty="0">
              <a:latin typeface="Times New Roman" pitchFamily="18" charset="0"/>
              <a:cs typeface="Times New Roman" pitchFamily="18" charset="0"/>
            </a:endParaRPr>
          </a:p>
          <a:p>
            <a:pPr algn="ctr"/>
            <a:endParaRPr lang="es-MX" sz="2000" dirty="0" smtClean="0">
              <a:latin typeface="Times New Roman" pitchFamily="18" charset="0"/>
              <a:cs typeface="Times New Roman" pitchFamily="18" charset="0"/>
            </a:endParaRPr>
          </a:p>
          <a:p>
            <a:pPr algn="ctr"/>
            <a:endParaRPr lang="es-MX" sz="2000" dirty="0">
              <a:latin typeface="Times New Roman" pitchFamily="18" charset="0"/>
              <a:cs typeface="Times New Roman" pitchFamily="18" charset="0"/>
            </a:endParaRPr>
          </a:p>
          <a:p>
            <a:pPr algn="ctr"/>
            <a:endParaRPr lang="es-MX" sz="2000" dirty="0" smtClean="0">
              <a:latin typeface="Times New Roman" pitchFamily="18" charset="0"/>
              <a:cs typeface="Times New Roman" pitchFamily="18" charset="0"/>
            </a:endParaRPr>
          </a:p>
          <a:p>
            <a:pPr algn="ctr"/>
            <a:endParaRPr lang="es-MX" sz="2000" dirty="0">
              <a:latin typeface="Times New Roman" pitchFamily="18" charset="0"/>
              <a:cs typeface="Times New Roman" pitchFamily="18" charset="0"/>
            </a:endParaRPr>
          </a:p>
          <a:p>
            <a:pPr algn="ctr"/>
            <a:endParaRPr lang="es-MX" sz="2000" b="1" dirty="0" smtClean="0">
              <a:latin typeface="Times New Roman" pitchFamily="18" charset="0"/>
              <a:cs typeface="Times New Roman" pitchFamily="18" charset="0"/>
            </a:endParaRPr>
          </a:p>
          <a:p>
            <a:pPr algn="ctr"/>
            <a:r>
              <a:rPr lang="es-MX" sz="2000" b="1" dirty="0" smtClean="0">
                <a:latin typeface="Times New Roman" pitchFamily="18" charset="0"/>
                <a:cs typeface="Times New Roman" pitchFamily="18" charset="0"/>
              </a:rPr>
              <a:t>“Conocimiento de la entidad y las regiones”</a:t>
            </a:r>
          </a:p>
          <a:p>
            <a:pPr algn="ctr"/>
            <a:endParaRPr lang="es-MX" sz="2000" dirty="0">
              <a:latin typeface="Times New Roman" pitchFamily="18" charset="0"/>
              <a:cs typeface="Times New Roman" pitchFamily="18" charset="0"/>
            </a:endParaRPr>
          </a:p>
          <a:p>
            <a:pPr algn="ctr"/>
            <a:r>
              <a:rPr lang="es-MX" sz="2000" b="1" dirty="0" smtClean="0">
                <a:latin typeface="Times New Roman" pitchFamily="18" charset="0"/>
                <a:cs typeface="Times New Roman" pitchFamily="18" charset="0"/>
              </a:rPr>
              <a:t>MAESTRO: </a:t>
            </a:r>
            <a:r>
              <a:rPr lang="es-MX" sz="2000" dirty="0" smtClean="0">
                <a:latin typeface="Times New Roman" pitchFamily="18" charset="0"/>
                <a:cs typeface="Times New Roman" pitchFamily="18" charset="0"/>
              </a:rPr>
              <a:t>Joel Rodríguez </a:t>
            </a:r>
            <a:r>
              <a:rPr lang="es-MX" sz="2000" dirty="0" err="1" smtClean="0">
                <a:latin typeface="Times New Roman" pitchFamily="18" charset="0"/>
                <a:cs typeface="Times New Roman" pitchFamily="18" charset="0"/>
              </a:rPr>
              <a:t>Pinal</a:t>
            </a:r>
            <a:endParaRPr lang="es-MX" sz="2000" dirty="0" smtClean="0">
              <a:latin typeface="Times New Roman" pitchFamily="18" charset="0"/>
              <a:cs typeface="Times New Roman" pitchFamily="18" charset="0"/>
            </a:endParaRPr>
          </a:p>
          <a:p>
            <a:pPr algn="ctr"/>
            <a:endParaRPr lang="es-MX" sz="2000" dirty="0">
              <a:latin typeface="Times New Roman" pitchFamily="18" charset="0"/>
              <a:cs typeface="Times New Roman" pitchFamily="18" charset="0"/>
            </a:endParaRPr>
          </a:p>
          <a:p>
            <a:pPr algn="ctr"/>
            <a:r>
              <a:rPr lang="es-MX" sz="2000" b="1" dirty="0" smtClean="0">
                <a:latin typeface="Times New Roman" pitchFamily="18" charset="0"/>
                <a:cs typeface="Times New Roman" pitchFamily="18" charset="0"/>
              </a:rPr>
              <a:t>ALUMNA: </a:t>
            </a:r>
            <a:r>
              <a:rPr lang="es-MX" sz="2000" dirty="0" err="1" smtClean="0">
                <a:latin typeface="Times New Roman" pitchFamily="18" charset="0"/>
                <a:cs typeface="Times New Roman" pitchFamily="18" charset="0"/>
              </a:rPr>
              <a:t>Mayela</a:t>
            </a:r>
            <a:r>
              <a:rPr lang="es-MX" sz="2000" dirty="0" smtClean="0">
                <a:latin typeface="Times New Roman" pitchFamily="18" charset="0"/>
                <a:cs typeface="Times New Roman" pitchFamily="18" charset="0"/>
              </a:rPr>
              <a:t> Abigail Moncada Cadena</a:t>
            </a:r>
          </a:p>
          <a:p>
            <a:pPr algn="ctr"/>
            <a:r>
              <a:rPr lang="es-MX" sz="2000" dirty="0" smtClean="0">
                <a:latin typeface="Times New Roman" pitchFamily="18" charset="0"/>
                <a:cs typeface="Times New Roman" pitchFamily="18" charset="0"/>
              </a:rPr>
              <a:t> </a:t>
            </a:r>
          </a:p>
          <a:p>
            <a:pPr algn="ctr"/>
            <a:r>
              <a:rPr lang="es-MX" sz="2000" dirty="0" smtClean="0">
                <a:latin typeface="Times New Roman" pitchFamily="18" charset="0"/>
                <a:cs typeface="Times New Roman" pitchFamily="18" charset="0"/>
              </a:rPr>
              <a:t>2 “D”          #13</a:t>
            </a:r>
          </a:p>
          <a:p>
            <a:pPr algn="ctr"/>
            <a:endParaRPr lang="es-MX" sz="2000" dirty="0">
              <a:latin typeface="Times New Roman" pitchFamily="18" charset="0"/>
              <a:cs typeface="Times New Roman" pitchFamily="18" charset="0"/>
            </a:endParaRPr>
          </a:p>
          <a:p>
            <a:pPr algn="ctr"/>
            <a:endParaRPr lang="es-MX" sz="2000" dirty="0" smtClean="0">
              <a:latin typeface="Times New Roman" pitchFamily="18" charset="0"/>
              <a:cs typeface="Times New Roman" pitchFamily="18" charset="0"/>
            </a:endParaRPr>
          </a:p>
          <a:p>
            <a:pPr algn="ctr"/>
            <a:r>
              <a:rPr lang="es-MX" sz="2000" dirty="0" smtClean="0">
                <a:latin typeface="Times New Roman" pitchFamily="18" charset="0"/>
                <a:cs typeface="Times New Roman" pitchFamily="18" charset="0"/>
              </a:rPr>
              <a:t>SALTILLO, COAHUILA                    OCTUBRE/2020</a:t>
            </a:r>
          </a:p>
          <a:p>
            <a:pPr algn="ctr"/>
            <a:endParaRPr lang="es-MX" dirty="0"/>
          </a:p>
          <a:p>
            <a:pPr algn="ctr"/>
            <a:endParaRPr lang="es-MX" dirty="0" smtClean="0"/>
          </a:p>
          <a:p>
            <a:pPr algn="ctr"/>
            <a:endParaRPr lang="es-MX" dirty="0"/>
          </a:p>
          <a:p>
            <a:pPr algn="ctr"/>
            <a:endParaRPr lang="es-MX" dirty="0" smtClean="0"/>
          </a:p>
          <a:p>
            <a:pPr algn="ctr"/>
            <a:endParaRPr lang="es-MX" dirty="0"/>
          </a:p>
        </p:txBody>
      </p:sp>
      <p:pic>
        <p:nvPicPr>
          <p:cNvPr id="10" name="9 Imagen" descr="Escudo ENEP.png"/>
          <p:cNvPicPr>
            <a:picLocks noChangeAspect="1"/>
          </p:cNvPicPr>
          <p:nvPr/>
        </p:nvPicPr>
        <p:blipFill>
          <a:blip r:embed="rId3"/>
          <a:stretch>
            <a:fillRect/>
          </a:stretch>
        </p:blipFill>
        <p:spPr>
          <a:xfrm>
            <a:off x="3857620" y="1500174"/>
            <a:ext cx="1928826" cy="16676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3500430"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SALTILLO, COAHUILA</a:t>
            </a:r>
            <a:endParaRPr lang="es-MX" dirty="0"/>
          </a:p>
        </p:txBody>
      </p:sp>
      <p:sp>
        <p:nvSpPr>
          <p:cNvPr id="6" name="5 CuadroTexto"/>
          <p:cNvSpPr txBox="1"/>
          <p:nvPr/>
        </p:nvSpPr>
        <p:spPr>
          <a:xfrm>
            <a:off x="357158" y="3429000"/>
            <a:ext cx="8514254" cy="3970318"/>
          </a:xfrm>
          <a:prstGeom prst="rect">
            <a:avLst/>
          </a:prstGeom>
          <a:noFill/>
        </p:spPr>
        <p:txBody>
          <a:bodyPr wrap="none" rtlCol="0">
            <a:spAutoFit/>
          </a:bodyPr>
          <a:lstStyle/>
          <a:p>
            <a:r>
              <a:rPr lang="es-MX" dirty="0" smtClean="0"/>
              <a:t>*Museo del Palacio                                                    *Sala Museográfica de las Leyendas </a:t>
            </a:r>
          </a:p>
          <a:p>
            <a:r>
              <a:rPr lang="es-MX" dirty="0" smtClean="0"/>
              <a:t>*Museo Madero Espiritista                                       *Museo de la Batalla de la Angostura</a:t>
            </a:r>
          </a:p>
          <a:p>
            <a:r>
              <a:rPr lang="es-MX" dirty="0" smtClean="0"/>
              <a:t>*Salas Carranza                                                           *Museo de Historia Natural</a:t>
            </a:r>
          </a:p>
          <a:p>
            <a:r>
              <a:rPr lang="es-MX" dirty="0" smtClean="0"/>
              <a:t>*Sala Museográfica del Recinto de Juárez              *Museo Rubén Herrera</a:t>
            </a:r>
          </a:p>
          <a:p>
            <a:r>
              <a:rPr lang="es-MX" dirty="0" smtClean="0"/>
              <a:t>*Recinto del Patrimonio Cultural Universitario     *Museo de Artes Graficas(MAG)</a:t>
            </a:r>
          </a:p>
          <a:p>
            <a:r>
              <a:rPr lang="es-MX" dirty="0" smtClean="0"/>
              <a:t>*Museo del Normalismo                                          *Museo de los Presidentes Coahuilenses</a:t>
            </a:r>
          </a:p>
          <a:p>
            <a:r>
              <a:rPr lang="es-MX" dirty="0" smtClean="0"/>
              <a:t>*Museo de la Cultura Taurina                                  *Museo de las Aves </a:t>
            </a:r>
          </a:p>
          <a:p>
            <a:r>
              <a:rPr lang="es-MX" dirty="0" smtClean="0"/>
              <a:t>*Museo de la Muñeca                                              *Pinacoteca Artemio de Valle Arizpe</a:t>
            </a:r>
          </a:p>
          <a:p>
            <a:r>
              <a:rPr lang="es-MX" dirty="0" smtClean="0"/>
              <a:t>*Sala de Arte Colonial Artemio del Valle Arizpe   *Museo del Sarape y Trajes Mexicanos</a:t>
            </a:r>
          </a:p>
          <a:p>
            <a:r>
              <a:rPr lang="es-MX" dirty="0" smtClean="0"/>
              <a:t>*Museo de la Revolución Mexicana                       *Sala de Arqueología </a:t>
            </a:r>
          </a:p>
          <a:p>
            <a:r>
              <a:rPr lang="es-MX" dirty="0" smtClean="0"/>
              <a:t>*Museo del Desierto                                                *Museo de Paleontología</a:t>
            </a:r>
          </a:p>
          <a:p>
            <a:r>
              <a:rPr lang="es-MX" dirty="0" smtClean="0"/>
              <a:t>*Museo de Catón                                                      *Museo de la </a:t>
            </a:r>
            <a:r>
              <a:rPr lang="es-MX" dirty="0" err="1" smtClean="0"/>
              <a:t>Katrina</a:t>
            </a:r>
            <a:r>
              <a:rPr lang="es-MX" dirty="0" smtClean="0"/>
              <a:t> </a:t>
            </a:r>
          </a:p>
          <a:p>
            <a:endParaRPr lang="es-MX" dirty="0" smtClean="0"/>
          </a:p>
          <a:p>
            <a:r>
              <a:rPr lang="es-MX" dirty="0" smtClean="0"/>
              <a:t> </a:t>
            </a:r>
            <a:endParaRPr lang="es-MX" dirty="0"/>
          </a:p>
        </p:txBody>
      </p:sp>
      <p:pic>
        <p:nvPicPr>
          <p:cNvPr id="7" name="6 Imagen" descr="15.jpg"/>
          <p:cNvPicPr>
            <a:picLocks noChangeAspect="1"/>
          </p:cNvPicPr>
          <p:nvPr/>
        </p:nvPicPr>
        <p:blipFill>
          <a:blip r:embed="rId3"/>
          <a:stretch>
            <a:fillRect/>
          </a:stretch>
        </p:blipFill>
        <p:spPr>
          <a:xfrm>
            <a:off x="642910" y="1214422"/>
            <a:ext cx="3714776" cy="2000264"/>
          </a:xfrm>
          <a:prstGeom prst="rect">
            <a:avLst/>
          </a:prstGeom>
        </p:spPr>
      </p:pic>
      <p:pic>
        <p:nvPicPr>
          <p:cNvPr id="8" name="7 Imagen" descr="15.1.jpg"/>
          <p:cNvPicPr>
            <a:picLocks noChangeAspect="1"/>
          </p:cNvPicPr>
          <p:nvPr/>
        </p:nvPicPr>
        <p:blipFill>
          <a:blip r:embed="rId4"/>
          <a:stretch>
            <a:fillRect/>
          </a:stretch>
        </p:blipFill>
        <p:spPr>
          <a:xfrm>
            <a:off x="4286248" y="1142984"/>
            <a:ext cx="4286280" cy="20717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1000100"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SAN PEDRO, COAHUILA</a:t>
            </a:r>
            <a:endParaRPr lang="es-MX" dirty="0"/>
          </a:p>
        </p:txBody>
      </p:sp>
      <p:sp>
        <p:nvSpPr>
          <p:cNvPr id="6" name="5 CuadroTexto"/>
          <p:cNvSpPr txBox="1"/>
          <p:nvPr/>
        </p:nvSpPr>
        <p:spPr>
          <a:xfrm>
            <a:off x="500034" y="2928934"/>
            <a:ext cx="3174587" cy="646331"/>
          </a:xfrm>
          <a:prstGeom prst="rect">
            <a:avLst/>
          </a:prstGeom>
          <a:noFill/>
        </p:spPr>
        <p:txBody>
          <a:bodyPr wrap="none" rtlCol="0">
            <a:spAutoFit/>
          </a:bodyPr>
          <a:lstStyle/>
          <a:p>
            <a:r>
              <a:rPr lang="es-MX" dirty="0" smtClean="0"/>
              <a:t>*Museo Madero, Centenario de</a:t>
            </a:r>
          </a:p>
          <a:p>
            <a:r>
              <a:rPr lang="es-MX" dirty="0" smtClean="0"/>
              <a:t>la Revolución </a:t>
            </a:r>
            <a:endParaRPr lang="es-MX" dirty="0"/>
          </a:p>
        </p:txBody>
      </p:sp>
      <p:pic>
        <p:nvPicPr>
          <p:cNvPr id="7" name="6 Imagen" descr="16.jpg"/>
          <p:cNvPicPr>
            <a:picLocks noChangeAspect="1"/>
          </p:cNvPicPr>
          <p:nvPr/>
        </p:nvPicPr>
        <p:blipFill>
          <a:blip r:embed="rId3"/>
          <a:stretch>
            <a:fillRect/>
          </a:stretch>
        </p:blipFill>
        <p:spPr>
          <a:xfrm>
            <a:off x="714348" y="1285860"/>
            <a:ext cx="2643206" cy="1500198"/>
          </a:xfrm>
          <a:prstGeom prst="rect">
            <a:avLst/>
          </a:prstGeom>
        </p:spPr>
      </p:pic>
      <p:sp>
        <p:nvSpPr>
          <p:cNvPr id="8" name="7 Rectángulo redondeado"/>
          <p:cNvSpPr/>
          <p:nvPr/>
        </p:nvSpPr>
        <p:spPr>
          <a:xfrm>
            <a:off x="5143504"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TORREÓN, COAHUILA</a:t>
            </a:r>
            <a:endParaRPr lang="es-MX" dirty="0"/>
          </a:p>
        </p:txBody>
      </p:sp>
      <p:sp>
        <p:nvSpPr>
          <p:cNvPr id="9" name="8 CuadroTexto"/>
          <p:cNvSpPr txBox="1"/>
          <p:nvPr/>
        </p:nvSpPr>
        <p:spPr>
          <a:xfrm>
            <a:off x="4500562" y="3164681"/>
            <a:ext cx="3615092" cy="3693319"/>
          </a:xfrm>
          <a:prstGeom prst="rect">
            <a:avLst/>
          </a:prstGeom>
          <a:noFill/>
        </p:spPr>
        <p:txBody>
          <a:bodyPr wrap="none" rtlCol="0">
            <a:spAutoFit/>
          </a:bodyPr>
          <a:lstStyle/>
          <a:p>
            <a:r>
              <a:rPr lang="es-MX" dirty="0" smtClean="0"/>
              <a:t>*Museo del Ferrocarril</a:t>
            </a:r>
          </a:p>
          <a:p>
            <a:r>
              <a:rPr lang="es-MX" dirty="0" smtClean="0"/>
              <a:t>*Museo de la Revolución</a:t>
            </a:r>
          </a:p>
          <a:p>
            <a:r>
              <a:rPr lang="es-MX" dirty="0" smtClean="0"/>
              <a:t>*Museo Regional de la Laguna </a:t>
            </a:r>
          </a:p>
          <a:p>
            <a:r>
              <a:rPr lang="es-MX" dirty="0" smtClean="0"/>
              <a:t>*Planetarium</a:t>
            </a:r>
          </a:p>
          <a:p>
            <a:r>
              <a:rPr lang="es-MX" dirty="0" smtClean="0"/>
              <a:t>*Museo Arocena</a:t>
            </a:r>
          </a:p>
          <a:p>
            <a:r>
              <a:rPr lang="es-MX" dirty="0" smtClean="0"/>
              <a:t>*Museo Paleontológico de la Laguna</a:t>
            </a:r>
          </a:p>
          <a:p>
            <a:r>
              <a:rPr lang="es-MX" dirty="0" smtClean="0"/>
              <a:t>*Museo de los Metales</a:t>
            </a:r>
          </a:p>
          <a:p>
            <a:r>
              <a:rPr lang="es-MX" dirty="0" smtClean="0"/>
              <a:t>*Casa del Cerro</a:t>
            </a:r>
          </a:p>
          <a:p>
            <a:r>
              <a:rPr lang="es-MX" dirty="0" smtClean="0"/>
              <a:t>*Museo de la Moneda</a:t>
            </a:r>
          </a:p>
          <a:p>
            <a:r>
              <a:rPr lang="es-MX" dirty="0" smtClean="0"/>
              <a:t>*Museo comunitario los Laguneros</a:t>
            </a:r>
          </a:p>
          <a:p>
            <a:r>
              <a:rPr lang="es-MX" dirty="0" smtClean="0"/>
              <a:t>*Museo del Algodón </a:t>
            </a:r>
          </a:p>
          <a:p>
            <a:endParaRPr lang="es-MX" dirty="0" smtClean="0"/>
          </a:p>
          <a:p>
            <a:r>
              <a:rPr lang="es-MX" dirty="0" smtClean="0"/>
              <a:t> </a:t>
            </a:r>
            <a:endParaRPr lang="es-MX" dirty="0"/>
          </a:p>
        </p:txBody>
      </p:sp>
      <p:pic>
        <p:nvPicPr>
          <p:cNvPr id="11" name="10 Imagen" descr="17.jpg"/>
          <p:cNvPicPr>
            <a:picLocks noChangeAspect="1"/>
          </p:cNvPicPr>
          <p:nvPr/>
        </p:nvPicPr>
        <p:blipFill>
          <a:blip r:embed="rId4" cstate="print"/>
          <a:stretch>
            <a:fillRect/>
          </a:stretch>
        </p:blipFill>
        <p:spPr>
          <a:xfrm>
            <a:off x="4643438" y="1142984"/>
            <a:ext cx="3357586" cy="1911078"/>
          </a:xfrm>
          <a:prstGeom prst="rect">
            <a:avLst/>
          </a:prstGeom>
        </p:spPr>
      </p:pic>
      <p:sp>
        <p:nvSpPr>
          <p:cNvPr id="12" name="11 Rectángulo redondeado"/>
          <p:cNvSpPr/>
          <p:nvPr/>
        </p:nvSpPr>
        <p:spPr>
          <a:xfrm>
            <a:off x="1142976" y="364331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VIESCA, COAHUILA</a:t>
            </a:r>
            <a:endParaRPr lang="es-MX" dirty="0"/>
          </a:p>
        </p:txBody>
      </p:sp>
      <p:sp>
        <p:nvSpPr>
          <p:cNvPr id="13" name="12 CuadroTexto"/>
          <p:cNvSpPr txBox="1"/>
          <p:nvPr/>
        </p:nvSpPr>
        <p:spPr>
          <a:xfrm>
            <a:off x="571472" y="6000768"/>
            <a:ext cx="3779753" cy="646331"/>
          </a:xfrm>
          <a:prstGeom prst="rect">
            <a:avLst/>
          </a:prstGeom>
          <a:noFill/>
        </p:spPr>
        <p:txBody>
          <a:bodyPr wrap="none" rtlCol="0">
            <a:spAutoFit/>
          </a:bodyPr>
          <a:lstStyle/>
          <a:p>
            <a:r>
              <a:rPr lang="es-MX" dirty="0" smtClean="0"/>
              <a:t>*Museo de Arte Sacro de la Parroquia </a:t>
            </a:r>
          </a:p>
          <a:p>
            <a:r>
              <a:rPr lang="es-MX" dirty="0" smtClean="0"/>
              <a:t>de Santiago Apóstol</a:t>
            </a:r>
            <a:endParaRPr lang="es-MX" dirty="0"/>
          </a:p>
        </p:txBody>
      </p:sp>
      <p:pic>
        <p:nvPicPr>
          <p:cNvPr id="14" name="13 Imagen" descr="18.jpg"/>
          <p:cNvPicPr>
            <a:picLocks noChangeAspect="1"/>
          </p:cNvPicPr>
          <p:nvPr/>
        </p:nvPicPr>
        <p:blipFill>
          <a:blip r:embed="rId5" cstate="print"/>
          <a:stretch>
            <a:fillRect/>
          </a:stretch>
        </p:blipFill>
        <p:spPr>
          <a:xfrm>
            <a:off x="928662" y="4429132"/>
            <a:ext cx="2643206" cy="1500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1000100"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VILLA UNIÓN, COAHUILA</a:t>
            </a:r>
            <a:endParaRPr lang="es-MX" dirty="0"/>
          </a:p>
        </p:txBody>
      </p:sp>
      <p:sp>
        <p:nvSpPr>
          <p:cNvPr id="6" name="5 CuadroTexto"/>
          <p:cNvSpPr txBox="1"/>
          <p:nvPr/>
        </p:nvSpPr>
        <p:spPr>
          <a:xfrm>
            <a:off x="714348" y="3571876"/>
            <a:ext cx="3204788" cy="369332"/>
          </a:xfrm>
          <a:prstGeom prst="rect">
            <a:avLst/>
          </a:prstGeom>
          <a:noFill/>
        </p:spPr>
        <p:txBody>
          <a:bodyPr wrap="none" rtlCol="0">
            <a:spAutoFit/>
          </a:bodyPr>
          <a:lstStyle/>
          <a:p>
            <a:r>
              <a:rPr lang="es-MX" dirty="0" smtClean="0"/>
              <a:t>*Fuerte de San Pedro de </a:t>
            </a:r>
            <a:r>
              <a:rPr lang="es-MX" dirty="0" err="1" smtClean="0"/>
              <a:t>Gigedo</a:t>
            </a:r>
            <a:endParaRPr lang="es-MX" dirty="0"/>
          </a:p>
        </p:txBody>
      </p:sp>
      <p:pic>
        <p:nvPicPr>
          <p:cNvPr id="7" name="6 Imagen" descr="19.jpg"/>
          <p:cNvPicPr>
            <a:picLocks noChangeAspect="1"/>
          </p:cNvPicPr>
          <p:nvPr/>
        </p:nvPicPr>
        <p:blipFill>
          <a:blip r:embed="rId3"/>
          <a:stretch>
            <a:fillRect/>
          </a:stretch>
        </p:blipFill>
        <p:spPr>
          <a:xfrm>
            <a:off x="928662" y="1428736"/>
            <a:ext cx="2500330" cy="1875248"/>
          </a:xfrm>
          <a:prstGeom prst="rect">
            <a:avLst/>
          </a:prstGeom>
        </p:spPr>
      </p:pic>
      <p:sp>
        <p:nvSpPr>
          <p:cNvPr id="8" name="7 Rectángulo redondeado"/>
          <p:cNvSpPr/>
          <p:nvPr/>
        </p:nvSpPr>
        <p:spPr>
          <a:xfrm>
            <a:off x="5000628"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ZARAGOZA, COAHUILA</a:t>
            </a:r>
            <a:endParaRPr lang="es-MX" dirty="0"/>
          </a:p>
        </p:txBody>
      </p:sp>
      <p:sp>
        <p:nvSpPr>
          <p:cNvPr id="9" name="8 CuadroTexto"/>
          <p:cNvSpPr txBox="1"/>
          <p:nvPr/>
        </p:nvSpPr>
        <p:spPr>
          <a:xfrm>
            <a:off x="4357686" y="3571876"/>
            <a:ext cx="4429611" cy="369332"/>
          </a:xfrm>
          <a:prstGeom prst="rect">
            <a:avLst/>
          </a:prstGeom>
          <a:noFill/>
        </p:spPr>
        <p:txBody>
          <a:bodyPr wrap="none" rtlCol="0">
            <a:spAutoFit/>
          </a:bodyPr>
          <a:lstStyle/>
          <a:p>
            <a:r>
              <a:rPr lang="es-MX" dirty="0" smtClean="0"/>
              <a:t>*Museo Histórico Ernesto Julio </a:t>
            </a:r>
            <a:r>
              <a:rPr lang="es-MX" dirty="0" err="1" smtClean="0"/>
              <a:t>Teissier</a:t>
            </a:r>
            <a:r>
              <a:rPr lang="es-MX" dirty="0" smtClean="0"/>
              <a:t> Flores</a:t>
            </a:r>
            <a:endParaRPr lang="es-MX" dirty="0"/>
          </a:p>
        </p:txBody>
      </p:sp>
      <p:pic>
        <p:nvPicPr>
          <p:cNvPr id="10" name="9 Imagen" descr="20.jpg"/>
          <p:cNvPicPr>
            <a:picLocks noChangeAspect="1"/>
          </p:cNvPicPr>
          <p:nvPr/>
        </p:nvPicPr>
        <p:blipFill>
          <a:blip r:embed="rId4"/>
          <a:stretch>
            <a:fillRect/>
          </a:stretch>
        </p:blipFill>
        <p:spPr>
          <a:xfrm>
            <a:off x="4857752" y="1357298"/>
            <a:ext cx="2500330" cy="1875248"/>
          </a:xfrm>
          <a:prstGeom prst="rect">
            <a:avLst/>
          </a:prstGeom>
        </p:spPr>
      </p:pic>
      <p:sp>
        <p:nvSpPr>
          <p:cNvPr id="24578" name="AutoShape 2" descr="Cuevas Mortuori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Cinta perforada"/>
          <p:cNvSpPr/>
          <p:nvPr/>
        </p:nvSpPr>
        <p:spPr>
          <a:xfrm>
            <a:off x="3143240" y="500042"/>
            <a:ext cx="3357586" cy="128588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400" dirty="0" smtClean="0">
                <a:latin typeface="Algerian" pitchFamily="82" charset="0"/>
              </a:rPr>
              <a:t>LUGARES ARQUEOLÓGICOS </a:t>
            </a:r>
            <a:endParaRPr lang="es-MX" sz="2400" dirty="0">
              <a:latin typeface="Algerian" pitchFamily="82" charset="0"/>
            </a:endParaRPr>
          </a:p>
        </p:txBody>
      </p:sp>
      <p:sp>
        <p:nvSpPr>
          <p:cNvPr id="6" name="5 CuadroTexto"/>
          <p:cNvSpPr txBox="1"/>
          <p:nvPr/>
        </p:nvSpPr>
        <p:spPr>
          <a:xfrm>
            <a:off x="785786" y="3929066"/>
            <a:ext cx="2004331" cy="369332"/>
          </a:xfrm>
          <a:prstGeom prst="rect">
            <a:avLst/>
          </a:prstGeom>
          <a:noFill/>
        </p:spPr>
        <p:txBody>
          <a:bodyPr wrap="none" rtlCol="0">
            <a:spAutoFit/>
          </a:bodyPr>
          <a:lstStyle/>
          <a:p>
            <a:r>
              <a:rPr lang="es-MX" dirty="0" smtClean="0"/>
              <a:t>Cuevas Mortuorias </a:t>
            </a:r>
            <a:endParaRPr lang="es-MX" dirty="0"/>
          </a:p>
        </p:txBody>
      </p:sp>
      <p:pic>
        <p:nvPicPr>
          <p:cNvPr id="7" name="6 Imagen" descr="Cuevas.jpg"/>
          <p:cNvPicPr>
            <a:picLocks noChangeAspect="1"/>
          </p:cNvPicPr>
          <p:nvPr/>
        </p:nvPicPr>
        <p:blipFill>
          <a:blip r:embed="rId3" cstate="print"/>
          <a:stretch>
            <a:fillRect/>
          </a:stretch>
        </p:blipFill>
        <p:spPr>
          <a:xfrm>
            <a:off x="857224" y="2000240"/>
            <a:ext cx="1801368" cy="1801368"/>
          </a:xfrm>
          <a:prstGeom prst="rect">
            <a:avLst/>
          </a:prstGeom>
        </p:spPr>
      </p:pic>
      <p:sp>
        <p:nvSpPr>
          <p:cNvPr id="8" name="7 CuadroTexto"/>
          <p:cNvSpPr txBox="1"/>
          <p:nvPr/>
        </p:nvSpPr>
        <p:spPr>
          <a:xfrm>
            <a:off x="3857620" y="3929066"/>
            <a:ext cx="984565" cy="369332"/>
          </a:xfrm>
          <a:prstGeom prst="rect">
            <a:avLst/>
          </a:prstGeom>
          <a:noFill/>
        </p:spPr>
        <p:txBody>
          <a:bodyPr wrap="none" rtlCol="0">
            <a:spAutoFit/>
          </a:bodyPr>
          <a:lstStyle/>
          <a:p>
            <a:r>
              <a:rPr lang="es-MX" dirty="0" err="1" smtClean="0"/>
              <a:t>Narihua</a:t>
            </a:r>
            <a:r>
              <a:rPr lang="es-MX" dirty="0" smtClean="0"/>
              <a:t> </a:t>
            </a:r>
            <a:endParaRPr lang="es-MX" dirty="0"/>
          </a:p>
        </p:txBody>
      </p:sp>
      <p:pic>
        <p:nvPicPr>
          <p:cNvPr id="9" name="8 Imagen" descr="Narihua.jpg"/>
          <p:cNvPicPr>
            <a:picLocks noChangeAspect="1"/>
          </p:cNvPicPr>
          <p:nvPr/>
        </p:nvPicPr>
        <p:blipFill>
          <a:blip r:embed="rId4" cstate="print"/>
          <a:stretch>
            <a:fillRect/>
          </a:stretch>
        </p:blipFill>
        <p:spPr>
          <a:xfrm>
            <a:off x="3357554" y="2000240"/>
            <a:ext cx="1801368" cy="1801368"/>
          </a:xfrm>
          <a:prstGeom prst="rect">
            <a:avLst/>
          </a:prstGeom>
        </p:spPr>
      </p:pic>
      <p:sp>
        <p:nvSpPr>
          <p:cNvPr id="10" name="9 CuadroTexto"/>
          <p:cNvSpPr txBox="1"/>
          <p:nvPr/>
        </p:nvSpPr>
        <p:spPr>
          <a:xfrm>
            <a:off x="5929322" y="4071942"/>
            <a:ext cx="1779398" cy="369332"/>
          </a:xfrm>
          <a:prstGeom prst="rect">
            <a:avLst/>
          </a:prstGeom>
          <a:noFill/>
        </p:spPr>
        <p:txBody>
          <a:bodyPr wrap="none" rtlCol="0">
            <a:spAutoFit/>
          </a:bodyPr>
          <a:lstStyle/>
          <a:p>
            <a:r>
              <a:rPr lang="es-MX" dirty="0" smtClean="0"/>
              <a:t>Rincón </a:t>
            </a:r>
            <a:r>
              <a:rPr lang="es-MX" dirty="0"/>
              <a:t>C</a:t>
            </a:r>
            <a:r>
              <a:rPr lang="es-MX" dirty="0" smtClean="0"/>
              <a:t>olorado </a:t>
            </a:r>
            <a:endParaRPr lang="es-MX" dirty="0"/>
          </a:p>
        </p:txBody>
      </p:sp>
      <p:pic>
        <p:nvPicPr>
          <p:cNvPr id="11" name="10 Imagen" descr="Rincón Colorado.jpg"/>
          <p:cNvPicPr>
            <a:picLocks noChangeAspect="1"/>
          </p:cNvPicPr>
          <p:nvPr/>
        </p:nvPicPr>
        <p:blipFill>
          <a:blip r:embed="rId5" cstate="print"/>
          <a:stretch>
            <a:fillRect/>
          </a:stretch>
        </p:blipFill>
        <p:spPr>
          <a:xfrm>
            <a:off x="5929322" y="2143116"/>
            <a:ext cx="1801368" cy="1801368"/>
          </a:xfrm>
          <a:prstGeom prst="rect">
            <a:avLst/>
          </a:prstGeom>
        </p:spPr>
      </p:pic>
      <p:sp>
        <p:nvSpPr>
          <p:cNvPr id="12" name="11 CuadroTexto"/>
          <p:cNvSpPr txBox="1"/>
          <p:nvPr/>
        </p:nvSpPr>
        <p:spPr>
          <a:xfrm>
            <a:off x="1857356" y="6215082"/>
            <a:ext cx="2596608" cy="369332"/>
          </a:xfrm>
          <a:prstGeom prst="rect">
            <a:avLst/>
          </a:prstGeom>
          <a:noFill/>
        </p:spPr>
        <p:txBody>
          <a:bodyPr wrap="none" rtlCol="0">
            <a:spAutoFit/>
          </a:bodyPr>
          <a:lstStyle/>
          <a:p>
            <a:r>
              <a:rPr lang="es-MX" dirty="0" smtClean="0"/>
              <a:t>Cueva del Perico y Tabaco</a:t>
            </a:r>
            <a:endParaRPr lang="es-MX" dirty="0"/>
          </a:p>
        </p:txBody>
      </p:sp>
      <p:pic>
        <p:nvPicPr>
          <p:cNvPr id="13" name="12 Imagen" descr="Cueva del Perico y Cueva del Tabaco .jpg"/>
          <p:cNvPicPr>
            <a:picLocks noChangeAspect="1"/>
          </p:cNvPicPr>
          <p:nvPr/>
        </p:nvPicPr>
        <p:blipFill>
          <a:blip r:embed="rId6" cstate="print"/>
          <a:stretch>
            <a:fillRect/>
          </a:stretch>
        </p:blipFill>
        <p:spPr>
          <a:xfrm>
            <a:off x="2285984" y="4357694"/>
            <a:ext cx="1801368" cy="1801368"/>
          </a:xfrm>
          <a:prstGeom prst="rect">
            <a:avLst/>
          </a:prstGeom>
        </p:spPr>
      </p:pic>
      <p:sp>
        <p:nvSpPr>
          <p:cNvPr id="14" name="13 CuadroTexto"/>
          <p:cNvSpPr txBox="1"/>
          <p:nvPr/>
        </p:nvSpPr>
        <p:spPr>
          <a:xfrm>
            <a:off x="5572132" y="6215082"/>
            <a:ext cx="1355820" cy="369332"/>
          </a:xfrm>
          <a:prstGeom prst="rect">
            <a:avLst/>
          </a:prstGeom>
          <a:noFill/>
        </p:spPr>
        <p:txBody>
          <a:bodyPr wrap="none" rtlCol="0">
            <a:spAutoFit/>
          </a:bodyPr>
          <a:lstStyle/>
          <a:p>
            <a:r>
              <a:rPr lang="es-MX" dirty="0" smtClean="0"/>
              <a:t>El </a:t>
            </a:r>
            <a:r>
              <a:rPr lang="es-MX" dirty="0" err="1" smtClean="0"/>
              <a:t>Huizachal</a:t>
            </a:r>
            <a:r>
              <a:rPr lang="es-MX" dirty="0" smtClean="0"/>
              <a:t> </a:t>
            </a:r>
            <a:endParaRPr lang="es-MX" dirty="0"/>
          </a:p>
        </p:txBody>
      </p:sp>
      <p:pic>
        <p:nvPicPr>
          <p:cNvPr id="15" name="14 Imagen" descr="El Huizachal.jpg"/>
          <p:cNvPicPr>
            <a:picLocks noChangeAspect="1"/>
          </p:cNvPicPr>
          <p:nvPr/>
        </p:nvPicPr>
        <p:blipFill>
          <a:blip r:embed="rId7" cstate="print"/>
          <a:stretch>
            <a:fillRect/>
          </a:stretch>
        </p:blipFill>
        <p:spPr>
          <a:xfrm>
            <a:off x="5286380" y="4429132"/>
            <a:ext cx="1801368" cy="18013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22"/>
            <a:ext cx="9144000" cy="6858022"/>
          </a:xfrm>
          <a:prstGeom prst="rect">
            <a:avLst/>
          </a:prstGeom>
        </p:spPr>
      </p:pic>
      <p:sp>
        <p:nvSpPr>
          <p:cNvPr id="5" name="4 Cinta perforada"/>
          <p:cNvSpPr/>
          <p:nvPr/>
        </p:nvSpPr>
        <p:spPr>
          <a:xfrm>
            <a:off x="2428860" y="500042"/>
            <a:ext cx="4000528" cy="1214446"/>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smtClean="0">
                <a:latin typeface="Algerian" pitchFamily="82" charset="0"/>
              </a:rPr>
              <a:t>LUGARES TURÍSTICOS</a:t>
            </a:r>
            <a:endParaRPr lang="es-MX" sz="2800" dirty="0">
              <a:latin typeface="Algerian" pitchFamily="82" charset="0"/>
            </a:endParaRPr>
          </a:p>
        </p:txBody>
      </p:sp>
      <p:sp>
        <p:nvSpPr>
          <p:cNvPr id="6" name="5 CuadroTexto"/>
          <p:cNvSpPr txBox="1"/>
          <p:nvPr/>
        </p:nvSpPr>
        <p:spPr>
          <a:xfrm>
            <a:off x="1142976" y="3214686"/>
            <a:ext cx="2075120" cy="369332"/>
          </a:xfrm>
          <a:prstGeom prst="rect">
            <a:avLst/>
          </a:prstGeom>
          <a:noFill/>
        </p:spPr>
        <p:txBody>
          <a:bodyPr wrap="none" rtlCol="0">
            <a:spAutoFit/>
          </a:bodyPr>
          <a:lstStyle/>
          <a:p>
            <a:r>
              <a:rPr lang="es-MX" dirty="0" smtClean="0"/>
              <a:t>Reservas Ecológicas </a:t>
            </a:r>
            <a:endParaRPr lang="es-MX" dirty="0"/>
          </a:p>
        </p:txBody>
      </p:sp>
      <p:pic>
        <p:nvPicPr>
          <p:cNvPr id="7" name="6 Imagen" descr="reservas ecologicas.jpg"/>
          <p:cNvPicPr>
            <a:picLocks noChangeAspect="1"/>
          </p:cNvPicPr>
          <p:nvPr/>
        </p:nvPicPr>
        <p:blipFill>
          <a:blip r:embed="rId3"/>
          <a:stretch>
            <a:fillRect/>
          </a:stretch>
        </p:blipFill>
        <p:spPr>
          <a:xfrm>
            <a:off x="1071538" y="1928801"/>
            <a:ext cx="2143140" cy="1339463"/>
          </a:xfrm>
          <a:prstGeom prst="rect">
            <a:avLst/>
          </a:prstGeom>
        </p:spPr>
      </p:pic>
      <p:sp>
        <p:nvSpPr>
          <p:cNvPr id="8" name="7 CuadroTexto"/>
          <p:cNvSpPr txBox="1"/>
          <p:nvPr/>
        </p:nvSpPr>
        <p:spPr>
          <a:xfrm>
            <a:off x="3571868" y="3286124"/>
            <a:ext cx="2622513" cy="369332"/>
          </a:xfrm>
          <a:prstGeom prst="rect">
            <a:avLst/>
          </a:prstGeom>
          <a:noFill/>
        </p:spPr>
        <p:txBody>
          <a:bodyPr wrap="none" rtlCol="0">
            <a:spAutoFit/>
          </a:bodyPr>
          <a:lstStyle/>
          <a:p>
            <a:r>
              <a:rPr lang="es-MX" dirty="0" smtClean="0"/>
              <a:t>San Pedro de las Colonias </a:t>
            </a:r>
            <a:endParaRPr lang="es-MX" dirty="0"/>
          </a:p>
        </p:txBody>
      </p:sp>
      <p:pic>
        <p:nvPicPr>
          <p:cNvPr id="9" name="8 Imagen" descr="ATTR_San-Pedro.jpg"/>
          <p:cNvPicPr>
            <a:picLocks noChangeAspect="1"/>
          </p:cNvPicPr>
          <p:nvPr/>
        </p:nvPicPr>
        <p:blipFill>
          <a:blip r:embed="rId4"/>
          <a:stretch>
            <a:fillRect/>
          </a:stretch>
        </p:blipFill>
        <p:spPr>
          <a:xfrm>
            <a:off x="3786182" y="1928802"/>
            <a:ext cx="2143140" cy="1339462"/>
          </a:xfrm>
          <a:prstGeom prst="rect">
            <a:avLst/>
          </a:prstGeom>
        </p:spPr>
      </p:pic>
      <p:sp>
        <p:nvSpPr>
          <p:cNvPr id="10" name="9 CuadroTexto"/>
          <p:cNvSpPr txBox="1"/>
          <p:nvPr/>
        </p:nvSpPr>
        <p:spPr>
          <a:xfrm>
            <a:off x="6500826" y="3286124"/>
            <a:ext cx="1760354" cy="369332"/>
          </a:xfrm>
          <a:prstGeom prst="rect">
            <a:avLst/>
          </a:prstGeom>
          <a:noFill/>
        </p:spPr>
        <p:txBody>
          <a:bodyPr wrap="none" rtlCol="0">
            <a:spAutoFit/>
          </a:bodyPr>
          <a:lstStyle/>
          <a:p>
            <a:r>
              <a:rPr lang="es-MX" dirty="0" smtClean="0"/>
              <a:t>Zona del Silencio</a:t>
            </a:r>
            <a:endParaRPr lang="es-MX" dirty="0"/>
          </a:p>
        </p:txBody>
      </p:sp>
      <p:pic>
        <p:nvPicPr>
          <p:cNvPr id="11" name="10 Imagen" descr="ATTR_zona-del-silencio.jpg"/>
          <p:cNvPicPr>
            <a:picLocks noChangeAspect="1"/>
          </p:cNvPicPr>
          <p:nvPr/>
        </p:nvPicPr>
        <p:blipFill>
          <a:blip r:embed="rId5"/>
          <a:stretch>
            <a:fillRect/>
          </a:stretch>
        </p:blipFill>
        <p:spPr>
          <a:xfrm>
            <a:off x="6215073" y="1857364"/>
            <a:ext cx="2171715" cy="1357322"/>
          </a:xfrm>
          <a:prstGeom prst="rect">
            <a:avLst/>
          </a:prstGeom>
        </p:spPr>
      </p:pic>
      <p:sp>
        <p:nvSpPr>
          <p:cNvPr id="12" name="11 CuadroTexto"/>
          <p:cNvSpPr txBox="1"/>
          <p:nvPr/>
        </p:nvSpPr>
        <p:spPr>
          <a:xfrm>
            <a:off x="928662" y="5715016"/>
            <a:ext cx="2546979" cy="369332"/>
          </a:xfrm>
          <a:prstGeom prst="rect">
            <a:avLst/>
          </a:prstGeom>
          <a:noFill/>
        </p:spPr>
        <p:txBody>
          <a:bodyPr wrap="none" rtlCol="0">
            <a:spAutoFit/>
          </a:bodyPr>
          <a:lstStyle/>
          <a:p>
            <a:r>
              <a:rPr lang="es-MX" dirty="0" smtClean="0"/>
              <a:t>Valle de Cuatro </a:t>
            </a:r>
            <a:r>
              <a:rPr lang="es-MX" dirty="0" err="1" smtClean="0"/>
              <a:t>Ciénegas</a:t>
            </a:r>
            <a:r>
              <a:rPr lang="es-MX" dirty="0" smtClean="0"/>
              <a:t> </a:t>
            </a:r>
            <a:endParaRPr lang="es-MX" dirty="0"/>
          </a:p>
        </p:txBody>
      </p:sp>
      <p:pic>
        <p:nvPicPr>
          <p:cNvPr id="13" name="12 Imagen" descr="ATTR_Valle-Cienegas.jpg"/>
          <p:cNvPicPr>
            <a:picLocks noChangeAspect="1"/>
          </p:cNvPicPr>
          <p:nvPr/>
        </p:nvPicPr>
        <p:blipFill>
          <a:blip r:embed="rId6"/>
          <a:stretch>
            <a:fillRect/>
          </a:stretch>
        </p:blipFill>
        <p:spPr>
          <a:xfrm>
            <a:off x="1142975" y="4143380"/>
            <a:ext cx="2171715" cy="1357322"/>
          </a:xfrm>
          <a:prstGeom prst="rect">
            <a:avLst/>
          </a:prstGeom>
        </p:spPr>
      </p:pic>
      <p:sp>
        <p:nvSpPr>
          <p:cNvPr id="14" name="13 CuadroTexto"/>
          <p:cNvSpPr txBox="1"/>
          <p:nvPr/>
        </p:nvSpPr>
        <p:spPr>
          <a:xfrm>
            <a:off x="3571868" y="5643578"/>
            <a:ext cx="2217467" cy="646331"/>
          </a:xfrm>
          <a:prstGeom prst="rect">
            <a:avLst/>
          </a:prstGeom>
          <a:noFill/>
        </p:spPr>
        <p:txBody>
          <a:bodyPr wrap="none" rtlCol="0">
            <a:spAutoFit/>
          </a:bodyPr>
          <a:lstStyle/>
          <a:p>
            <a:r>
              <a:rPr lang="es-MX" dirty="0" smtClean="0"/>
              <a:t>Santuario de Nuestra </a:t>
            </a:r>
          </a:p>
          <a:p>
            <a:r>
              <a:rPr lang="es-MX" dirty="0" smtClean="0"/>
              <a:t>Señora Guadalupe</a:t>
            </a:r>
            <a:endParaRPr lang="es-MX" dirty="0"/>
          </a:p>
        </p:txBody>
      </p:sp>
      <p:pic>
        <p:nvPicPr>
          <p:cNvPr id="15" name="14 Imagen" descr="ATTR_santuario.jpg"/>
          <p:cNvPicPr>
            <a:picLocks noChangeAspect="1"/>
          </p:cNvPicPr>
          <p:nvPr/>
        </p:nvPicPr>
        <p:blipFill>
          <a:blip r:embed="rId7"/>
          <a:stretch>
            <a:fillRect/>
          </a:stretch>
        </p:blipFill>
        <p:spPr>
          <a:xfrm>
            <a:off x="3643306" y="4143379"/>
            <a:ext cx="2143140" cy="1339463"/>
          </a:xfrm>
          <a:prstGeom prst="rect">
            <a:avLst/>
          </a:prstGeom>
        </p:spPr>
      </p:pic>
      <p:sp>
        <p:nvSpPr>
          <p:cNvPr id="16" name="15 CuadroTexto"/>
          <p:cNvSpPr txBox="1"/>
          <p:nvPr/>
        </p:nvSpPr>
        <p:spPr>
          <a:xfrm>
            <a:off x="5857884" y="5643578"/>
            <a:ext cx="3000117" cy="369332"/>
          </a:xfrm>
          <a:prstGeom prst="rect">
            <a:avLst/>
          </a:prstGeom>
          <a:noFill/>
        </p:spPr>
        <p:txBody>
          <a:bodyPr wrap="none" rtlCol="0">
            <a:spAutoFit/>
          </a:bodyPr>
          <a:lstStyle/>
          <a:p>
            <a:r>
              <a:rPr lang="es-MX" dirty="0" err="1" smtClean="0"/>
              <a:t>Marcoplaza</a:t>
            </a:r>
            <a:r>
              <a:rPr lang="es-MX" dirty="0" smtClean="0"/>
              <a:t> en Piedras Negras</a:t>
            </a:r>
            <a:endParaRPr lang="es-MX" dirty="0"/>
          </a:p>
        </p:txBody>
      </p:sp>
      <p:pic>
        <p:nvPicPr>
          <p:cNvPr id="17" name="16 Imagen" descr="ATTR_Macroplaza.jpg"/>
          <p:cNvPicPr>
            <a:picLocks noChangeAspect="1"/>
          </p:cNvPicPr>
          <p:nvPr/>
        </p:nvPicPr>
        <p:blipFill>
          <a:blip r:embed="rId8"/>
          <a:stretch>
            <a:fillRect/>
          </a:stretch>
        </p:blipFill>
        <p:spPr>
          <a:xfrm>
            <a:off x="6143636" y="4143380"/>
            <a:ext cx="2171715" cy="13573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3"/>
          <a:stretch>
            <a:fillRect/>
          </a:stretch>
        </p:blipFill>
        <p:spPr>
          <a:xfrm>
            <a:off x="0" y="0"/>
            <a:ext cx="9144000" cy="6858022"/>
          </a:xfrm>
          <a:prstGeom prst="rect">
            <a:avLst/>
          </a:prstGeom>
        </p:spPr>
      </p:pic>
      <p:sp>
        <p:nvSpPr>
          <p:cNvPr id="5" name="4 CuadroTexto"/>
          <p:cNvSpPr txBox="1"/>
          <p:nvPr/>
        </p:nvSpPr>
        <p:spPr>
          <a:xfrm>
            <a:off x="1500166" y="2643182"/>
            <a:ext cx="2086853" cy="369332"/>
          </a:xfrm>
          <a:prstGeom prst="rect">
            <a:avLst/>
          </a:prstGeom>
          <a:noFill/>
        </p:spPr>
        <p:txBody>
          <a:bodyPr wrap="none" rtlCol="0">
            <a:spAutoFit/>
          </a:bodyPr>
          <a:lstStyle/>
          <a:p>
            <a:r>
              <a:rPr lang="es-MX" dirty="0" smtClean="0"/>
              <a:t>Plaza de las Culturas</a:t>
            </a:r>
            <a:endParaRPr lang="es-MX" dirty="0"/>
          </a:p>
        </p:txBody>
      </p:sp>
      <p:pic>
        <p:nvPicPr>
          <p:cNvPr id="6" name="5 Imagen" descr="ATTR_plaza-culturas2.jpg"/>
          <p:cNvPicPr>
            <a:picLocks noChangeAspect="1"/>
          </p:cNvPicPr>
          <p:nvPr/>
        </p:nvPicPr>
        <p:blipFill>
          <a:blip r:embed="rId4"/>
          <a:stretch>
            <a:fillRect/>
          </a:stretch>
        </p:blipFill>
        <p:spPr>
          <a:xfrm>
            <a:off x="1285852" y="785794"/>
            <a:ext cx="2743219" cy="1714512"/>
          </a:xfrm>
          <a:prstGeom prst="rect">
            <a:avLst/>
          </a:prstGeom>
        </p:spPr>
      </p:pic>
      <p:sp>
        <p:nvSpPr>
          <p:cNvPr id="7" name="6 CuadroTexto"/>
          <p:cNvSpPr txBox="1"/>
          <p:nvPr/>
        </p:nvSpPr>
        <p:spPr>
          <a:xfrm>
            <a:off x="5286380" y="2714620"/>
            <a:ext cx="2187202" cy="369332"/>
          </a:xfrm>
          <a:prstGeom prst="rect">
            <a:avLst/>
          </a:prstGeom>
          <a:noFill/>
        </p:spPr>
        <p:txBody>
          <a:bodyPr wrap="none" rtlCol="0">
            <a:spAutoFit/>
          </a:bodyPr>
          <a:lstStyle/>
          <a:p>
            <a:r>
              <a:rPr lang="es-MX" dirty="0" smtClean="0"/>
              <a:t>Museos de Monclova</a:t>
            </a:r>
            <a:endParaRPr lang="es-MX" dirty="0"/>
          </a:p>
        </p:txBody>
      </p:sp>
      <p:pic>
        <p:nvPicPr>
          <p:cNvPr id="8" name="7 Imagen" descr="ATTR_museoCoahuilaTexas.jpg"/>
          <p:cNvPicPr>
            <a:picLocks noChangeAspect="1"/>
          </p:cNvPicPr>
          <p:nvPr/>
        </p:nvPicPr>
        <p:blipFill>
          <a:blip r:embed="rId5"/>
          <a:stretch>
            <a:fillRect/>
          </a:stretch>
        </p:blipFill>
        <p:spPr>
          <a:xfrm>
            <a:off x="5000628" y="857232"/>
            <a:ext cx="2743219" cy="1714512"/>
          </a:xfrm>
          <a:prstGeom prst="rect">
            <a:avLst/>
          </a:prstGeom>
        </p:spPr>
      </p:pic>
      <p:sp>
        <p:nvSpPr>
          <p:cNvPr id="9" name="8 CuadroTexto"/>
          <p:cNvSpPr txBox="1"/>
          <p:nvPr/>
        </p:nvSpPr>
        <p:spPr>
          <a:xfrm>
            <a:off x="1142976" y="5572140"/>
            <a:ext cx="3409010" cy="369332"/>
          </a:xfrm>
          <a:prstGeom prst="rect">
            <a:avLst/>
          </a:prstGeom>
          <a:noFill/>
        </p:spPr>
        <p:txBody>
          <a:bodyPr wrap="none" rtlCol="0">
            <a:spAutoFit/>
          </a:bodyPr>
          <a:lstStyle/>
          <a:p>
            <a:r>
              <a:rPr lang="es-MX" dirty="0" smtClean="0"/>
              <a:t>Parroquia de San Francisco de Asís</a:t>
            </a:r>
            <a:endParaRPr lang="es-MX" dirty="0"/>
          </a:p>
        </p:txBody>
      </p:sp>
      <p:pic>
        <p:nvPicPr>
          <p:cNvPr id="10" name="9 Imagen" descr="ATTR_san-pancho.jpg"/>
          <p:cNvPicPr>
            <a:picLocks noChangeAspect="1"/>
          </p:cNvPicPr>
          <p:nvPr/>
        </p:nvPicPr>
        <p:blipFill>
          <a:blip r:embed="rId6"/>
          <a:stretch>
            <a:fillRect/>
          </a:stretch>
        </p:blipFill>
        <p:spPr>
          <a:xfrm>
            <a:off x="1428728" y="3643314"/>
            <a:ext cx="2743219" cy="1714512"/>
          </a:xfrm>
          <a:prstGeom prst="rect">
            <a:avLst/>
          </a:prstGeom>
        </p:spPr>
      </p:pic>
      <p:sp>
        <p:nvSpPr>
          <p:cNvPr id="11" name="10 CuadroTexto"/>
          <p:cNvSpPr txBox="1"/>
          <p:nvPr/>
        </p:nvSpPr>
        <p:spPr>
          <a:xfrm>
            <a:off x="5429256" y="5643578"/>
            <a:ext cx="1458669" cy="369332"/>
          </a:xfrm>
          <a:prstGeom prst="rect">
            <a:avLst/>
          </a:prstGeom>
          <a:noFill/>
        </p:spPr>
        <p:txBody>
          <a:bodyPr wrap="none" rtlCol="0">
            <a:spAutoFit/>
          </a:bodyPr>
          <a:lstStyle/>
          <a:p>
            <a:r>
              <a:rPr lang="es-MX" dirty="0" smtClean="0"/>
              <a:t>Observatorio </a:t>
            </a:r>
            <a:endParaRPr lang="es-MX" dirty="0"/>
          </a:p>
        </p:txBody>
      </p:sp>
      <p:pic>
        <p:nvPicPr>
          <p:cNvPr id="12" name="11 Imagen" descr="ATTR_observatorio.jpg"/>
          <p:cNvPicPr>
            <a:picLocks noChangeAspect="1"/>
          </p:cNvPicPr>
          <p:nvPr/>
        </p:nvPicPr>
        <p:blipFill>
          <a:blip r:embed="rId7"/>
          <a:stretch>
            <a:fillRect/>
          </a:stretch>
        </p:blipFill>
        <p:spPr>
          <a:xfrm>
            <a:off x="5072066" y="3714752"/>
            <a:ext cx="2714644" cy="17859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Cinta perforada"/>
          <p:cNvSpPr/>
          <p:nvPr/>
        </p:nvSpPr>
        <p:spPr>
          <a:xfrm>
            <a:off x="3071802" y="428604"/>
            <a:ext cx="3357586" cy="1143008"/>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dirty="0" smtClean="0">
                <a:latin typeface="Algerian" pitchFamily="82" charset="0"/>
              </a:rPr>
              <a:t>PUEBLOS MÁGICOS</a:t>
            </a:r>
            <a:endParaRPr lang="es-MX" sz="2800" dirty="0">
              <a:latin typeface="Algerian" pitchFamily="82" charset="0"/>
            </a:endParaRPr>
          </a:p>
        </p:txBody>
      </p:sp>
      <p:sp>
        <p:nvSpPr>
          <p:cNvPr id="7" name="6 Explosión 1"/>
          <p:cNvSpPr/>
          <p:nvPr/>
        </p:nvSpPr>
        <p:spPr>
          <a:xfrm>
            <a:off x="642910" y="1785926"/>
            <a:ext cx="2286016" cy="1500198"/>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PARRAS DE LA FUENTE</a:t>
            </a:r>
            <a:endParaRPr lang="es-MX" dirty="0"/>
          </a:p>
        </p:txBody>
      </p:sp>
      <p:sp>
        <p:nvSpPr>
          <p:cNvPr id="10" name="9 Explosión 1"/>
          <p:cNvSpPr/>
          <p:nvPr/>
        </p:nvSpPr>
        <p:spPr>
          <a:xfrm>
            <a:off x="3357554" y="1785926"/>
            <a:ext cx="2286016" cy="1500198"/>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VIESCA</a:t>
            </a:r>
            <a:endParaRPr lang="es-MX" dirty="0"/>
          </a:p>
        </p:txBody>
      </p:sp>
      <p:sp>
        <p:nvSpPr>
          <p:cNvPr id="11" name="10 Explosión 1"/>
          <p:cNvSpPr/>
          <p:nvPr/>
        </p:nvSpPr>
        <p:spPr>
          <a:xfrm>
            <a:off x="6072198" y="1643050"/>
            <a:ext cx="2286016" cy="1500198"/>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CUATRO CIÉNEGAS</a:t>
            </a:r>
            <a:endParaRPr lang="es-MX" dirty="0"/>
          </a:p>
        </p:txBody>
      </p:sp>
      <p:sp>
        <p:nvSpPr>
          <p:cNvPr id="12" name="11 CuadroTexto"/>
          <p:cNvSpPr txBox="1"/>
          <p:nvPr/>
        </p:nvSpPr>
        <p:spPr>
          <a:xfrm>
            <a:off x="785786" y="3429000"/>
            <a:ext cx="2190023" cy="1938992"/>
          </a:xfrm>
          <a:prstGeom prst="rect">
            <a:avLst/>
          </a:prstGeom>
          <a:noFill/>
        </p:spPr>
        <p:txBody>
          <a:bodyPr wrap="none" rtlCol="0">
            <a:spAutoFit/>
          </a:bodyPr>
          <a:lstStyle/>
          <a:p>
            <a:pPr algn="ctr"/>
            <a:r>
              <a:rPr lang="es-MX" sz="1200" dirty="0" smtClean="0">
                <a:latin typeface="Times New Roman" pitchFamily="18" charset="0"/>
                <a:cs typeface="Times New Roman" pitchFamily="18" charset="0"/>
              </a:rPr>
              <a:t>Es </a:t>
            </a:r>
            <a:r>
              <a:rPr lang="es-MX" sz="1200" dirty="0">
                <a:latin typeface="Times New Roman" pitchFamily="18" charset="0"/>
                <a:cs typeface="Times New Roman" pitchFamily="18" charset="0"/>
              </a:rPr>
              <a:t>un lugar con </a:t>
            </a:r>
            <a:r>
              <a:rPr lang="es-MX" sz="1200" dirty="0" smtClean="0">
                <a:latin typeface="Times New Roman" pitchFamily="18" charset="0"/>
                <a:cs typeface="Times New Roman" pitchFamily="18" charset="0"/>
              </a:rPr>
              <a:t>calles</a:t>
            </a:r>
          </a:p>
          <a:p>
            <a:pPr algn="ctr"/>
            <a:r>
              <a:rPr lang="es-MX" sz="1200" dirty="0" smtClean="0">
                <a:latin typeface="Times New Roman" pitchFamily="18" charset="0"/>
                <a:cs typeface="Times New Roman" pitchFamily="18" charset="0"/>
              </a:rPr>
              <a:t>pintorescas</a:t>
            </a:r>
            <a:r>
              <a:rPr lang="es-MX" sz="1200" dirty="0">
                <a:latin typeface="Times New Roman" pitchFamily="18" charset="0"/>
                <a:cs typeface="Times New Roman" pitchFamily="18" charset="0"/>
              </a:rPr>
              <a:t>, arquitectura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antigua </a:t>
            </a:r>
            <a:r>
              <a:rPr lang="es-MX" sz="1200" dirty="0">
                <a:latin typeface="Times New Roman" pitchFamily="18" charset="0"/>
                <a:cs typeface="Times New Roman" pitchFamily="18" charset="0"/>
              </a:rPr>
              <a:t>y magníficos vinos.</a:t>
            </a:r>
          </a:p>
          <a:p>
            <a:pPr algn="ctr"/>
            <a:r>
              <a:rPr lang="es-MX" sz="1200" dirty="0">
                <a:latin typeface="Times New Roman" pitchFamily="18" charset="0"/>
                <a:cs typeface="Times New Roman" pitchFamily="18" charset="0"/>
              </a:rPr>
              <a:t>Aquí puede encontrar la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Hacienda </a:t>
            </a:r>
            <a:r>
              <a:rPr lang="es-MX" sz="1200" dirty="0">
                <a:latin typeface="Times New Roman" pitchFamily="18" charset="0"/>
                <a:cs typeface="Times New Roman" pitchFamily="18" charset="0"/>
              </a:rPr>
              <a:t>de San Lorenzo,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sede </a:t>
            </a:r>
            <a:r>
              <a:rPr lang="es-MX" sz="1200" dirty="0">
                <a:latin typeface="Times New Roman" pitchFamily="18" charset="0"/>
                <a:cs typeface="Times New Roman" pitchFamily="18" charset="0"/>
              </a:rPr>
              <a:t>de Casa </a:t>
            </a:r>
            <a:r>
              <a:rPr lang="es-MX" sz="1200" dirty="0" err="1">
                <a:latin typeface="Times New Roman" pitchFamily="18" charset="0"/>
                <a:cs typeface="Times New Roman" pitchFamily="18" charset="0"/>
              </a:rPr>
              <a:t>Mandero</a:t>
            </a:r>
            <a:r>
              <a:rPr lang="es-MX" sz="1200" dirty="0">
                <a:latin typeface="Times New Roman" pitchFamily="18" charset="0"/>
                <a:cs typeface="Times New Roman" pitchFamily="18" charset="0"/>
              </a:rPr>
              <a:t>, una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de </a:t>
            </a:r>
            <a:r>
              <a:rPr lang="es-MX" sz="1200" dirty="0">
                <a:latin typeface="Times New Roman" pitchFamily="18" charset="0"/>
                <a:cs typeface="Times New Roman" pitchFamily="18" charset="0"/>
              </a:rPr>
              <a:t>las principales firmas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vitivinícolas </a:t>
            </a:r>
            <a:r>
              <a:rPr lang="es-MX" sz="1200" dirty="0">
                <a:latin typeface="Times New Roman" pitchFamily="18" charset="0"/>
                <a:cs typeface="Times New Roman" pitchFamily="18" charset="0"/>
              </a:rPr>
              <a:t>de México.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Conoce </a:t>
            </a:r>
            <a:r>
              <a:rPr lang="es-MX" sz="1200" dirty="0">
                <a:latin typeface="Times New Roman" pitchFamily="18" charset="0"/>
                <a:cs typeface="Times New Roman" pitchFamily="18" charset="0"/>
              </a:rPr>
              <a:t>la producción de </a:t>
            </a:r>
            <a:r>
              <a:rPr lang="es-MX" sz="1200" dirty="0" smtClean="0">
                <a:latin typeface="Times New Roman" pitchFamily="18" charset="0"/>
                <a:cs typeface="Times New Roman" pitchFamily="18" charset="0"/>
              </a:rPr>
              <a:t>vino y </a:t>
            </a:r>
          </a:p>
          <a:p>
            <a:pPr algn="ctr"/>
            <a:r>
              <a:rPr lang="es-MX" sz="1200" dirty="0" smtClean="0">
                <a:latin typeface="Times New Roman" pitchFamily="18" charset="0"/>
                <a:cs typeface="Times New Roman" pitchFamily="18" charset="0"/>
              </a:rPr>
              <a:t>la </a:t>
            </a:r>
            <a:r>
              <a:rPr lang="es-MX" sz="1200" dirty="0">
                <a:latin typeface="Times New Roman" pitchFamily="18" charset="0"/>
                <a:cs typeface="Times New Roman" pitchFamily="18" charset="0"/>
              </a:rPr>
              <a:t>belleza de sus </a:t>
            </a:r>
            <a:r>
              <a:rPr lang="es-MX" sz="1200" dirty="0" smtClean="0">
                <a:latin typeface="Times New Roman" pitchFamily="18" charset="0"/>
                <a:cs typeface="Times New Roman" pitchFamily="18" charset="0"/>
              </a:rPr>
              <a:t>viñedos</a:t>
            </a:r>
            <a:endParaRPr lang="es-MX" sz="1200" dirty="0">
              <a:latin typeface="Times New Roman" pitchFamily="18" charset="0"/>
              <a:cs typeface="Times New Roman" pitchFamily="18" charset="0"/>
            </a:endParaRPr>
          </a:p>
        </p:txBody>
      </p:sp>
      <p:sp>
        <p:nvSpPr>
          <p:cNvPr id="13" name="12 Rectángulo"/>
          <p:cNvSpPr/>
          <p:nvPr/>
        </p:nvSpPr>
        <p:spPr>
          <a:xfrm>
            <a:off x="3143240" y="3429000"/>
            <a:ext cx="2714644" cy="1754326"/>
          </a:xfrm>
          <a:prstGeom prst="rect">
            <a:avLst/>
          </a:prstGeom>
        </p:spPr>
        <p:txBody>
          <a:bodyPr wrap="square">
            <a:spAutoFit/>
          </a:bodyPr>
          <a:lstStyle/>
          <a:p>
            <a:pPr algn="ctr"/>
            <a:r>
              <a:rPr lang="es-MX" sz="1200" dirty="0" smtClean="0">
                <a:latin typeface="Times New Roman" pitchFamily="18" charset="0"/>
                <a:cs typeface="Times New Roman" pitchFamily="18" charset="0"/>
              </a:rPr>
              <a:t>Donde </a:t>
            </a:r>
            <a:r>
              <a:rPr lang="es-MX" sz="1200" dirty="0">
                <a:latin typeface="Times New Roman" pitchFamily="18" charset="0"/>
                <a:cs typeface="Times New Roman" pitchFamily="18" charset="0"/>
              </a:rPr>
              <a:t>podrás admirar las Dunas de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Bilbao</a:t>
            </a:r>
            <a:r>
              <a:rPr lang="es-MX" sz="1200" dirty="0">
                <a:latin typeface="Times New Roman" pitchFamily="18" charset="0"/>
                <a:cs typeface="Times New Roman" pitchFamily="18" charset="0"/>
              </a:rPr>
              <a:t>, un área natural protegida de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16 </a:t>
            </a:r>
            <a:r>
              <a:rPr lang="es-MX" sz="1200" dirty="0">
                <a:latin typeface="Times New Roman" pitchFamily="18" charset="0"/>
                <a:cs typeface="Times New Roman" pitchFamily="18" charset="0"/>
              </a:rPr>
              <a:t>hectáreas y en donde sólo el 20%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está </a:t>
            </a:r>
            <a:r>
              <a:rPr lang="es-MX" sz="1200" dirty="0">
                <a:latin typeface="Times New Roman" pitchFamily="18" charset="0"/>
                <a:cs typeface="Times New Roman" pitchFamily="18" charset="0"/>
              </a:rPr>
              <a:t>destinado a actividades ecoturísticas.</a:t>
            </a:r>
            <a:r>
              <a:rPr lang="es-MX" sz="1200" b="1" dirty="0">
                <a:latin typeface="Times New Roman" pitchFamily="18" charset="0"/>
                <a:cs typeface="Times New Roman" pitchFamily="18" charset="0"/>
              </a:rPr>
              <a:t> </a:t>
            </a:r>
            <a:endParaRPr lang="es-MX" sz="1200" b="1"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Aquí </a:t>
            </a:r>
            <a:r>
              <a:rPr lang="es-MX" sz="1200" dirty="0">
                <a:latin typeface="Times New Roman" pitchFamily="18" charset="0"/>
                <a:cs typeface="Times New Roman" pitchFamily="18" charset="0"/>
              </a:rPr>
              <a:t>podrás practicar sandboarding y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tomar </a:t>
            </a:r>
            <a:r>
              <a:rPr lang="es-MX" sz="1200" dirty="0">
                <a:latin typeface="Times New Roman" pitchFamily="18" charset="0"/>
                <a:cs typeface="Times New Roman" pitchFamily="18" charset="0"/>
              </a:rPr>
              <a:t>fotografías que sin duda dejarán 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todos </a:t>
            </a:r>
            <a:r>
              <a:rPr lang="es-MX" sz="1200" dirty="0">
                <a:latin typeface="Times New Roman" pitchFamily="18" charset="0"/>
                <a:cs typeface="Times New Roman" pitchFamily="18" charset="0"/>
              </a:rPr>
              <a:t>tus contactos enamorados del lugar.</a:t>
            </a:r>
          </a:p>
        </p:txBody>
      </p:sp>
      <p:sp>
        <p:nvSpPr>
          <p:cNvPr id="14" name="13 Rectángulo"/>
          <p:cNvSpPr/>
          <p:nvPr/>
        </p:nvSpPr>
        <p:spPr>
          <a:xfrm>
            <a:off x="6215074" y="3429000"/>
            <a:ext cx="2428892" cy="1569660"/>
          </a:xfrm>
          <a:prstGeom prst="rect">
            <a:avLst/>
          </a:prstGeom>
        </p:spPr>
        <p:txBody>
          <a:bodyPr wrap="square">
            <a:spAutoFit/>
          </a:bodyPr>
          <a:lstStyle/>
          <a:p>
            <a:pPr algn="ctr"/>
            <a:r>
              <a:rPr lang="es-MX" sz="1200" dirty="0" smtClean="0">
                <a:latin typeface="Times New Roman" pitchFamily="18" charset="0"/>
                <a:cs typeface="Times New Roman" pitchFamily="18" charset="0"/>
              </a:rPr>
              <a:t>Un </a:t>
            </a:r>
            <a:r>
              <a:rPr lang="es-MX" sz="1200" dirty="0">
                <a:latin typeface="Times New Roman" pitchFamily="18" charset="0"/>
                <a:cs typeface="Times New Roman" pitchFamily="18" charset="0"/>
              </a:rPr>
              <a:t>paraíso natural donde hallarás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tradiciones</a:t>
            </a:r>
            <a:r>
              <a:rPr lang="es-MX" sz="1200" dirty="0">
                <a:latin typeface="Times New Roman" pitchFamily="18" charset="0"/>
                <a:cs typeface="Times New Roman" pitchFamily="18" charset="0"/>
              </a:rPr>
              <a:t>, buena comida y bellos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paisajes</a:t>
            </a:r>
            <a:r>
              <a:rPr lang="es-MX" sz="1200" dirty="0">
                <a:latin typeface="Times New Roman" pitchFamily="18" charset="0"/>
                <a:cs typeface="Times New Roman" pitchFamily="18" charset="0"/>
              </a:rPr>
              <a:t>.</a:t>
            </a:r>
          </a:p>
          <a:p>
            <a:pPr algn="ctr"/>
            <a:r>
              <a:rPr lang="es-MX" sz="1200" dirty="0">
                <a:latin typeface="Times New Roman" pitchFamily="18" charset="0"/>
                <a:cs typeface="Times New Roman" pitchFamily="18" charset="0"/>
              </a:rPr>
              <a:t>La Poza Azul es una maravilla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natural </a:t>
            </a:r>
            <a:r>
              <a:rPr lang="es-MX" sz="1200" dirty="0">
                <a:latin typeface="Times New Roman" pitchFamily="18" charset="0"/>
                <a:cs typeface="Times New Roman" pitchFamily="18" charset="0"/>
              </a:rPr>
              <a:t>que se ubica a 9 kilómetros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del </a:t>
            </a:r>
            <a:r>
              <a:rPr lang="es-MX" sz="1200" dirty="0">
                <a:latin typeface="Times New Roman" pitchFamily="18" charset="0"/>
                <a:cs typeface="Times New Roman" pitchFamily="18" charset="0"/>
              </a:rPr>
              <a:t>pueblo. Tiene una profundidad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de </a:t>
            </a:r>
            <a:r>
              <a:rPr lang="es-MX" sz="1200" dirty="0">
                <a:latin typeface="Times New Roman" pitchFamily="18" charset="0"/>
                <a:cs typeface="Times New Roman" pitchFamily="18" charset="0"/>
              </a:rPr>
              <a:t>poco más de cinco metros y sus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aguas </a:t>
            </a:r>
            <a:r>
              <a:rPr lang="es-MX" sz="1200" dirty="0">
                <a:latin typeface="Times New Roman" pitchFamily="18" charset="0"/>
                <a:cs typeface="Times New Roman" pitchFamily="18" charset="0"/>
              </a:rPr>
              <a:t>son turquesas y cristalinas.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Explosión 1"/>
          <p:cNvSpPr/>
          <p:nvPr/>
        </p:nvSpPr>
        <p:spPr>
          <a:xfrm>
            <a:off x="5286380" y="857232"/>
            <a:ext cx="2286016" cy="1500198"/>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ARTEAGA</a:t>
            </a:r>
            <a:endParaRPr lang="es-MX" dirty="0"/>
          </a:p>
        </p:txBody>
      </p:sp>
      <p:sp>
        <p:nvSpPr>
          <p:cNvPr id="6" name="5 Explosión 1"/>
          <p:cNvSpPr/>
          <p:nvPr/>
        </p:nvSpPr>
        <p:spPr>
          <a:xfrm>
            <a:off x="1357290" y="857232"/>
            <a:ext cx="2286016" cy="1500198"/>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CANDELA</a:t>
            </a:r>
            <a:endParaRPr lang="es-MX" dirty="0"/>
          </a:p>
        </p:txBody>
      </p:sp>
      <p:sp>
        <p:nvSpPr>
          <p:cNvPr id="8" name="7 Rectángulo"/>
          <p:cNvSpPr/>
          <p:nvPr/>
        </p:nvSpPr>
        <p:spPr>
          <a:xfrm>
            <a:off x="785786" y="2357430"/>
            <a:ext cx="3786214" cy="2308324"/>
          </a:xfrm>
          <a:prstGeom prst="rect">
            <a:avLst/>
          </a:prstGeom>
        </p:spPr>
        <p:txBody>
          <a:bodyPr wrap="square">
            <a:spAutoFit/>
          </a:bodyPr>
          <a:lstStyle/>
          <a:p>
            <a:pPr algn="ctr"/>
            <a:r>
              <a:rPr lang="es-MX" sz="1200" dirty="0" smtClean="0">
                <a:latin typeface="Times New Roman" pitchFamily="18" charset="0"/>
                <a:cs typeface="Times New Roman" pitchFamily="18" charset="0"/>
              </a:rPr>
              <a:t>El </a:t>
            </a:r>
            <a:r>
              <a:rPr lang="es-MX" sz="1200" dirty="0">
                <a:latin typeface="Times New Roman" pitchFamily="18" charset="0"/>
                <a:cs typeface="Times New Roman" pitchFamily="18" charset="0"/>
              </a:rPr>
              <a:t>destino </a:t>
            </a:r>
            <a:r>
              <a:rPr lang="es-MX" sz="1200" dirty="0" smtClean="0">
                <a:latin typeface="Times New Roman" pitchFamily="18" charset="0"/>
                <a:cs typeface="Times New Roman" pitchFamily="18" charset="0"/>
              </a:rPr>
              <a:t>ideal </a:t>
            </a:r>
            <a:r>
              <a:rPr lang="es-MX" sz="1200" dirty="0">
                <a:latin typeface="Times New Roman" pitchFamily="18" charset="0"/>
                <a:cs typeface="Times New Roman" pitchFamily="18" charset="0"/>
              </a:rPr>
              <a:t>si quieres conocer de historia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virreinal </a:t>
            </a:r>
            <a:r>
              <a:rPr lang="es-MX" sz="1200" dirty="0">
                <a:latin typeface="Times New Roman" pitchFamily="18" charset="0"/>
                <a:cs typeface="Times New Roman" pitchFamily="18" charset="0"/>
              </a:rPr>
              <a:t>y revolucionaria, además de practicar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actividades </a:t>
            </a:r>
            <a:r>
              <a:rPr lang="es-MX" sz="1200" dirty="0">
                <a:latin typeface="Times New Roman" pitchFamily="18" charset="0"/>
                <a:cs typeface="Times New Roman" pitchFamily="18" charset="0"/>
              </a:rPr>
              <a:t>como rapel y escalada.</a:t>
            </a:r>
          </a:p>
          <a:p>
            <a:pPr algn="ctr"/>
            <a:r>
              <a:rPr lang="es-MX" sz="1200" dirty="0">
                <a:latin typeface="Times New Roman" pitchFamily="18" charset="0"/>
                <a:cs typeface="Times New Roman" pitchFamily="18" charset="0"/>
              </a:rPr>
              <a:t>E</a:t>
            </a:r>
            <a:r>
              <a:rPr lang="es-MX" sz="1200" dirty="0" smtClean="0">
                <a:latin typeface="Times New Roman" pitchFamily="18" charset="0"/>
                <a:cs typeface="Times New Roman" pitchFamily="18" charset="0"/>
              </a:rPr>
              <a:t>l </a:t>
            </a:r>
            <a:r>
              <a:rPr lang="es-MX" sz="1200" dirty="0">
                <a:latin typeface="Times New Roman" pitchFamily="18" charset="0"/>
                <a:cs typeface="Times New Roman" pitchFamily="18" charset="0"/>
              </a:rPr>
              <a:t>Corredor Turístico de río Candela, donde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podrás </a:t>
            </a:r>
            <a:r>
              <a:rPr lang="es-MX" sz="1200" dirty="0">
                <a:latin typeface="Times New Roman" pitchFamily="18" charset="0"/>
                <a:cs typeface="Times New Roman" pitchFamily="18" charset="0"/>
              </a:rPr>
              <a:t>admirar las aguas cristalinas y azuladas.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Además</a:t>
            </a:r>
            <a:r>
              <a:rPr lang="es-MX" sz="1200" dirty="0">
                <a:latin typeface="Times New Roman" pitchFamily="18" charset="0"/>
                <a:cs typeface="Times New Roman" pitchFamily="18" charset="0"/>
              </a:rPr>
              <a:t>, podrás visitar balnearios y pozas naturales;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este </a:t>
            </a:r>
            <a:r>
              <a:rPr lang="es-MX" sz="1200" dirty="0">
                <a:latin typeface="Times New Roman" pitchFamily="18" charset="0"/>
                <a:cs typeface="Times New Roman" pitchFamily="18" charset="0"/>
              </a:rPr>
              <a:t>lugar es especial para senderismo, natación,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escalada </a:t>
            </a:r>
            <a:r>
              <a:rPr lang="es-MX" sz="1200" dirty="0">
                <a:latin typeface="Times New Roman" pitchFamily="18" charset="0"/>
                <a:cs typeface="Times New Roman" pitchFamily="18" charset="0"/>
              </a:rPr>
              <a:t>o rappel. </a:t>
            </a:r>
          </a:p>
          <a:p>
            <a:pPr algn="ctr"/>
            <a:r>
              <a:rPr lang="es-MX" sz="1200" dirty="0" smtClean="0">
                <a:latin typeface="Times New Roman" pitchFamily="18" charset="0"/>
                <a:cs typeface="Times New Roman" pitchFamily="18" charset="0"/>
              </a:rPr>
              <a:t>El </a:t>
            </a:r>
            <a:r>
              <a:rPr lang="es-MX" sz="1200" dirty="0">
                <a:latin typeface="Times New Roman" pitchFamily="18" charset="0"/>
                <a:cs typeface="Times New Roman" pitchFamily="18" charset="0"/>
              </a:rPr>
              <a:t>Frentón, un muro natural que atrae a viajeros de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todas </a:t>
            </a:r>
            <a:r>
              <a:rPr lang="es-MX" sz="1200" dirty="0">
                <a:latin typeface="Times New Roman" pitchFamily="18" charset="0"/>
                <a:cs typeface="Times New Roman" pitchFamily="18" charset="0"/>
              </a:rPr>
              <a:t>partes que quieran realizar escalada deportiva.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Junto </a:t>
            </a:r>
            <a:r>
              <a:rPr lang="es-MX" sz="1200" dirty="0">
                <a:latin typeface="Times New Roman" pitchFamily="18" charset="0"/>
                <a:cs typeface="Times New Roman" pitchFamily="18" charset="0"/>
              </a:rPr>
              <a:t>a este lugar encontrarás la Cueva de los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Murciélagos</a:t>
            </a:r>
            <a:r>
              <a:rPr lang="es-MX" sz="1200" dirty="0">
                <a:latin typeface="Times New Roman" pitchFamily="18" charset="0"/>
                <a:cs typeface="Times New Roman" pitchFamily="18" charset="0"/>
              </a:rPr>
              <a:t>, hogar de tres millones de estos mamíferos.</a:t>
            </a:r>
          </a:p>
        </p:txBody>
      </p:sp>
      <p:sp>
        <p:nvSpPr>
          <p:cNvPr id="9" name="8 Rectángulo"/>
          <p:cNvSpPr/>
          <p:nvPr/>
        </p:nvSpPr>
        <p:spPr>
          <a:xfrm>
            <a:off x="4572000" y="2428868"/>
            <a:ext cx="3857652" cy="1938992"/>
          </a:xfrm>
          <a:prstGeom prst="rect">
            <a:avLst/>
          </a:prstGeom>
        </p:spPr>
        <p:txBody>
          <a:bodyPr wrap="square">
            <a:spAutoFit/>
          </a:bodyPr>
          <a:lstStyle/>
          <a:p>
            <a:pPr algn="ctr"/>
            <a:r>
              <a:rPr lang="es-MX" sz="1200" dirty="0">
                <a:latin typeface="Times New Roman" pitchFamily="18" charset="0"/>
                <a:cs typeface="Times New Roman" pitchFamily="18" charset="0"/>
              </a:rPr>
              <a:t>El mayor atractivo de esta población es su cercanía con la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Sierra </a:t>
            </a:r>
            <a:r>
              <a:rPr lang="es-MX" sz="1200" dirty="0">
                <a:latin typeface="Times New Roman" pitchFamily="18" charset="0"/>
                <a:cs typeface="Times New Roman" pitchFamily="18" charset="0"/>
              </a:rPr>
              <a:t>de Arteaga, que está llena de hermosos paisajes,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flora </a:t>
            </a:r>
            <a:r>
              <a:rPr lang="es-MX" sz="1200" dirty="0">
                <a:latin typeface="Times New Roman" pitchFamily="18" charset="0"/>
                <a:cs typeface="Times New Roman" pitchFamily="18" charset="0"/>
              </a:rPr>
              <a:t>y fauna encantadora y un montón de actividades para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hacer</a:t>
            </a:r>
            <a:r>
              <a:rPr lang="es-MX" sz="1200" dirty="0">
                <a:latin typeface="Times New Roman" pitchFamily="18" charset="0"/>
                <a:cs typeface="Times New Roman" pitchFamily="18" charset="0"/>
              </a:rPr>
              <a:t>.</a:t>
            </a:r>
          </a:p>
          <a:p>
            <a:pPr algn="ctr"/>
            <a:r>
              <a:rPr lang="es-MX" sz="1200" dirty="0" smtClean="0">
                <a:latin typeface="Times New Roman" pitchFamily="18" charset="0"/>
                <a:cs typeface="Times New Roman" pitchFamily="18" charset="0"/>
              </a:rPr>
              <a:t>Bosque </a:t>
            </a:r>
            <a:r>
              <a:rPr lang="es-MX" sz="1200" dirty="0">
                <a:latin typeface="Times New Roman" pitchFamily="18" charset="0"/>
                <a:cs typeface="Times New Roman" pitchFamily="18" charset="0"/>
              </a:rPr>
              <a:t>Serrano, donde podrás realizar senderismo, paseos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 </a:t>
            </a:r>
            <a:r>
              <a:rPr lang="es-MX" sz="1200" dirty="0">
                <a:latin typeface="Times New Roman" pitchFamily="18" charset="0"/>
                <a:cs typeface="Times New Roman" pitchFamily="18" charset="0"/>
              </a:rPr>
              <a:t>caballo o en bicicleta, observación de aves, </a:t>
            </a:r>
            <a:r>
              <a:rPr lang="es-MX" sz="1200" dirty="0" err="1">
                <a:latin typeface="Times New Roman" pitchFamily="18" charset="0"/>
                <a:cs typeface="Times New Roman" pitchFamily="18" charset="0"/>
              </a:rPr>
              <a:t>cañonismo</a:t>
            </a:r>
            <a:r>
              <a:rPr lang="es-MX" sz="1200" dirty="0">
                <a:latin typeface="Times New Roman" pitchFamily="18" charset="0"/>
                <a:cs typeface="Times New Roman" pitchFamily="18" charset="0"/>
              </a:rPr>
              <a:t>,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escalada </a:t>
            </a:r>
            <a:r>
              <a:rPr lang="es-MX" sz="1200" dirty="0">
                <a:latin typeface="Times New Roman" pitchFamily="18" charset="0"/>
                <a:cs typeface="Times New Roman" pitchFamily="18" charset="0"/>
              </a:rPr>
              <a:t>e incluso puedes pasar la noche en una cabaña.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Además</a:t>
            </a:r>
            <a:r>
              <a:rPr lang="es-MX" sz="1200" dirty="0">
                <a:latin typeface="Times New Roman" pitchFamily="18" charset="0"/>
                <a:cs typeface="Times New Roman" pitchFamily="18" charset="0"/>
              </a:rPr>
              <a:t>, no puedes irte sin probar el chicharrón y lar carnitas </a:t>
            </a:r>
            <a:endParaRPr lang="es-MX" sz="1200" dirty="0" smtClean="0">
              <a:latin typeface="Times New Roman" pitchFamily="18" charset="0"/>
              <a:cs typeface="Times New Roman" pitchFamily="18" charset="0"/>
            </a:endParaRPr>
          </a:p>
          <a:p>
            <a:pPr algn="ctr"/>
            <a:r>
              <a:rPr lang="es-MX" sz="1200" dirty="0" smtClean="0">
                <a:latin typeface="Times New Roman" pitchFamily="18" charset="0"/>
                <a:cs typeface="Times New Roman" pitchFamily="18" charset="0"/>
              </a:rPr>
              <a:t>de </a:t>
            </a:r>
            <a:r>
              <a:rPr lang="es-MX" sz="1200" dirty="0">
                <a:latin typeface="Times New Roman" pitchFamily="18" charset="0"/>
                <a:cs typeface="Times New Roman" pitchFamily="18" charset="0"/>
              </a:rPr>
              <a:t>Arteaga.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CuadroTexto"/>
          <p:cNvSpPr txBox="1"/>
          <p:nvPr/>
        </p:nvSpPr>
        <p:spPr>
          <a:xfrm>
            <a:off x="500034" y="500042"/>
            <a:ext cx="8143932" cy="8340745"/>
          </a:xfrm>
          <a:prstGeom prst="rect">
            <a:avLst/>
          </a:prstGeom>
          <a:noFill/>
        </p:spPr>
        <p:txBody>
          <a:bodyPr wrap="square" rtlCol="0">
            <a:spAutoFit/>
          </a:bodyPr>
          <a:lstStyle/>
          <a:p>
            <a:pPr algn="ctr"/>
            <a:r>
              <a:rPr lang="es-MX" b="1" dirty="0" smtClean="0">
                <a:latin typeface="Times New Roman" pitchFamily="18" charset="0"/>
                <a:cs typeface="Times New Roman" pitchFamily="18" charset="0"/>
              </a:rPr>
              <a:t>CONCLUSIÓN</a:t>
            </a:r>
          </a:p>
          <a:p>
            <a:endParaRPr lang="es-MX" sz="1600" dirty="0">
              <a:latin typeface="Times New Roman" pitchFamily="18" charset="0"/>
              <a:cs typeface="Times New Roman" pitchFamily="18" charset="0"/>
            </a:endParaRPr>
          </a:p>
          <a:p>
            <a:r>
              <a:rPr lang="es-MX" sz="1600" dirty="0" smtClean="0">
                <a:latin typeface="Times New Roman" pitchFamily="18" charset="0"/>
                <a:cs typeface="Times New Roman" pitchFamily="18" charset="0"/>
              </a:rPr>
              <a:t>Los temas abordados anteriormente en mi trabajo son el número de personas que habitan en el estado de Coahuila desde niños, hasta adultos mayores, en esa parte pude darme cuenta que hay demasiada sobre población ya que somos mas de 3 millones de personas en el estado, además de que incluí cuales son los museos que existen en todo Coahuila y me pude dar cuenta que son demasiados y eso yo no lo sabia, en total vi que eran 66, además de que no conocía todos los museos que había en Saltillo, sin embargo con la investigación de este trabajo me ayudo a conocer un poco mas sobre mi ciudad, investigue acerca de los lugares arqueológicos y turísticos y de los pueblos mágicos, aprendí nuevo ya que no conocía del todo esto.</a:t>
            </a:r>
          </a:p>
          <a:p>
            <a:endParaRPr lang="es-MX" sz="1600" dirty="0">
              <a:latin typeface="Times New Roman" pitchFamily="18" charset="0"/>
              <a:cs typeface="Times New Roman" pitchFamily="18" charset="0"/>
            </a:endParaRPr>
          </a:p>
          <a:p>
            <a:pPr algn="ctr"/>
            <a:r>
              <a:rPr lang="es-MX" b="1" dirty="0" smtClean="0">
                <a:latin typeface="Times New Roman" pitchFamily="18" charset="0"/>
                <a:cs typeface="Times New Roman" pitchFamily="18" charset="0"/>
              </a:rPr>
              <a:t>BIBLIOGRAFÍA</a:t>
            </a:r>
          </a:p>
          <a:p>
            <a:pPr algn="ctr"/>
            <a:endParaRPr lang="es-MX" sz="1600" b="1" dirty="0">
              <a:latin typeface="Times New Roman" pitchFamily="18" charset="0"/>
              <a:cs typeface="Times New Roman" pitchFamily="18" charset="0"/>
            </a:endParaRPr>
          </a:p>
          <a:p>
            <a:r>
              <a:rPr lang="es-MX" sz="1600" dirty="0" smtClean="0">
                <a:latin typeface="Times New Roman" pitchFamily="18" charset="0"/>
                <a:cs typeface="Times New Roman" pitchFamily="18" charset="0"/>
                <a:hlinkClick r:id="rId3"/>
              </a:rPr>
              <a:t>https://observatoriodelalaguna.org.mx/2020/07/piramide-poblacional-en-coahuila/</a:t>
            </a:r>
            <a:endParaRPr lang="es-MX" sz="1600" dirty="0" smtClean="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r>
              <a:rPr lang="es-MX" sz="1600" dirty="0" smtClean="0">
                <a:latin typeface="Times New Roman" pitchFamily="18" charset="0"/>
                <a:cs typeface="Times New Roman" pitchFamily="18" charset="0"/>
                <a:hlinkClick r:id="rId4"/>
              </a:rPr>
              <a:t>https://sic.cultura.gob.mx/lista.php?table=museo&amp;estado_id=5&amp;municipio_id=-1</a:t>
            </a:r>
            <a:endParaRPr lang="es-MX" sz="1600" dirty="0" smtClean="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r>
              <a:rPr lang="es-MX" sz="1600" dirty="0" smtClean="0">
                <a:latin typeface="Times New Roman" pitchFamily="18" charset="0"/>
                <a:cs typeface="Times New Roman" pitchFamily="18" charset="0"/>
                <a:hlinkClick r:id="rId5"/>
              </a:rPr>
              <a:t>https://programadestinosmexico.com/que-ver/arqueologia/arqueologia-en-coahuila.html</a:t>
            </a:r>
            <a:endParaRPr lang="es-MX" sz="1600" dirty="0" smtClean="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r>
              <a:rPr lang="es-MX" sz="1600" dirty="0" smtClean="0">
                <a:latin typeface="Times New Roman" pitchFamily="18" charset="0"/>
                <a:cs typeface="Times New Roman" pitchFamily="18" charset="0"/>
                <a:hlinkClick r:id="rId6"/>
              </a:rPr>
              <a:t>https://www.bestday.com.mx/Coahuila/Atracciones/</a:t>
            </a:r>
            <a:endParaRPr lang="es-MX" sz="1600" dirty="0" smtClean="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r>
              <a:rPr lang="es-MX" sz="1600" dirty="0" smtClean="0">
                <a:latin typeface="Times New Roman" pitchFamily="18" charset="0"/>
                <a:cs typeface="Times New Roman" pitchFamily="18" charset="0"/>
                <a:hlinkClick r:id="rId7"/>
              </a:rPr>
              <a:t>https://www.saltillo360.com/conoce-los-pueblos-magicos-de-coahuila</a:t>
            </a:r>
            <a:endParaRPr lang="es-MX" sz="1600" dirty="0" smtClean="0">
              <a:latin typeface="Times New Roman" pitchFamily="18" charset="0"/>
              <a:cs typeface="Times New Roman" pitchFamily="18" charset="0"/>
            </a:endParaRPr>
          </a:p>
          <a:p>
            <a:pPr algn="ctr"/>
            <a:endParaRPr lang="es-MX" b="1" dirty="0" smtClean="0">
              <a:latin typeface="Times New Roman" pitchFamily="18" charset="0"/>
              <a:cs typeface="Times New Roman" pitchFamily="18" charset="0"/>
            </a:endParaRPr>
          </a:p>
          <a:p>
            <a:pPr algn="ctr"/>
            <a:endParaRPr lang="es-MX" b="1" dirty="0">
              <a:latin typeface="Times New Roman" pitchFamily="18" charset="0"/>
              <a:cs typeface="Times New Roman" pitchFamily="18" charset="0"/>
            </a:endParaRPr>
          </a:p>
          <a:p>
            <a:pPr algn="ctr"/>
            <a:endParaRPr lang="es-MX" b="1" dirty="0" smtClean="0">
              <a:latin typeface="Times New Roman" pitchFamily="18" charset="0"/>
              <a:cs typeface="Times New Roman" pitchFamily="18" charset="0"/>
            </a:endParaRPr>
          </a:p>
          <a:p>
            <a:pPr algn="ctr"/>
            <a:endParaRPr lang="es-MX" b="1" dirty="0">
              <a:latin typeface="Times New Roman" pitchFamily="18" charset="0"/>
              <a:cs typeface="Times New Roman" pitchFamily="18" charset="0"/>
            </a:endParaRPr>
          </a:p>
          <a:p>
            <a:pPr algn="ctr"/>
            <a:endParaRPr lang="es-MX" b="1" dirty="0" smtClean="0">
              <a:latin typeface="Times New Roman" pitchFamily="18" charset="0"/>
              <a:cs typeface="Times New Roman" pitchFamily="18" charset="0"/>
            </a:endParaRPr>
          </a:p>
          <a:p>
            <a:pPr algn="ctr"/>
            <a:endParaRPr lang="es-MX" b="1" dirty="0">
              <a:latin typeface="Times New Roman" pitchFamily="18" charset="0"/>
              <a:cs typeface="Times New Roman" pitchFamily="18" charset="0"/>
            </a:endParaRPr>
          </a:p>
          <a:p>
            <a:pPr algn="ctr"/>
            <a:endParaRPr lang="es-MX" b="1" dirty="0" smtClean="0">
              <a:latin typeface="Times New Roman" pitchFamily="18" charset="0"/>
              <a:cs typeface="Times New Roman" pitchFamily="18" charset="0"/>
            </a:endParaRPr>
          </a:p>
          <a:p>
            <a:pPr algn="ctr"/>
            <a:endParaRPr lang="es-MX" b="1" dirty="0">
              <a:latin typeface="Times New Roman" pitchFamily="18" charset="0"/>
              <a:cs typeface="Times New Roman" pitchFamily="18" charset="0"/>
            </a:endParaRPr>
          </a:p>
          <a:p>
            <a:pPr algn="ctr"/>
            <a:endParaRPr lang="es-MX" b="1" dirty="0" smtClean="0">
              <a:latin typeface="Times New Roman" pitchFamily="18" charset="0"/>
              <a:cs typeface="Times New Roman" pitchFamily="18" charset="0"/>
            </a:endParaRP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CuadroTexto"/>
          <p:cNvSpPr txBox="1"/>
          <p:nvPr/>
        </p:nvSpPr>
        <p:spPr>
          <a:xfrm>
            <a:off x="428596" y="428604"/>
            <a:ext cx="8215370" cy="3600986"/>
          </a:xfrm>
          <a:prstGeom prst="rect">
            <a:avLst/>
          </a:prstGeom>
          <a:noFill/>
        </p:spPr>
        <p:txBody>
          <a:bodyPr wrap="square" rtlCol="0">
            <a:spAutoFit/>
          </a:bodyPr>
          <a:lstStyle/>
          <a:p>
            <a:pPr algn="ctr"/>
            <a:r>
              <a:rPr lang="es-MX" sz="1600" b="1" dirty="0" smtClean="0">
                <a:latin typeface="Times New Roman" pitchFamily="18" charset="0"/>
                <a:cs typeface="Times New Roman" pitchFamily="18" charset="0"/>
              </a:rPr>
              <a:t>INTRODUCCIÓN </a:t>
            </a:r>
          </a:p>
          <a:p>
            <a:pPr algn="ctr"/>
            <a:endParaRPr lang="es-MX" sz="1600" b="1" dirty="0" smtClean="0">
              <a:latin typeface="Times New Roman" pitchFamily="18" charset="0"/>
              <a:cs typeface="Times New Roman" pitchFamily="18" charset="0"/>
            </a:endParaRPr>
          </a:p>
          <a:p>
            <a:r>
              <a:rPr lang="es-MX" sz="1600" dirty="0" smtClean="0">
                <a:latin typeface="Times New Roman" pitchFamily="18" charset="0"/>
                <a:cs typeface="Times New Roman" pitchFamily="18" charset="0"/>
              </a:rPr>
              <a:t>En este trabajo hablare acerca del aspecto demográfico que tenemos en Coahuila, para poder conocer más a fondo cual es el total de personas que habitan la entidad, además que hablare acerca de su aspecto social y cultural, para poder conocer los museos y lugares importantes dentro de la entidad, considero que es importante conocer todo acerca de nuestra entidad porque es algo de lo que nos representa como sociedad y es importante que lo sepamos.</a:t>
            </a:r>
          </a:p>
          <a:p>
            <a:endParaRPr lang="es-MX" sz="1600" dirty="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endParaRPr lang="es-MX" sz="1600" dirty="0">
              <a:latin typeface="Times New Roman" pitchFamily="18" charset="0"/>
              <a:cs typeface="Times New Roman" pitchFamily="18" charset="0"/>
            </a:endParaRPr>
          </a:p>
          <a:p>
            <a:endParaRPr lang="es-MX" sz="1600" dirty="0" smtClean="0">
              <a:latin typeface="Times New Roman" pitchFamily="18" charset="0"/>
              <a:cs typeface="Times New Roman" pitchFamily="18" charset="0"/>
            </a:endParaRPr>
          </a:p>
          <a:p>
            <a:endParaRPr lang="es-MX" sz="1600" dirty="0">
              <a:latin typeface="Times New Roman" pitchFamily="18" charset="0"/>
              <a:cs typeface="Times New Roman" pitchFamily="18" charset="0"/>
            </a:endParaRPr>
          </a:p>
          <a:p>
            <a:r>
              <a:rPr lang="es-MX" sz="1600" dirty="0" smtClean="0">
                <a:latin typeface="Times New Roman" pitchFamily="18" charset="0"/>
                <a:cs typeface="Times New Roman" pitchFamily="18" charset="0"/>
              </a:rPr>
              <a:t>             </a:t>
            </a:r>
            <a:r>
              <a:rPr lang="es-MX" sz="2000" dirty="0" smtClean="0">
                <a:latin typeface="Times New Roman" pitchFamily="18" charset="0"/>
                <a:cs typeface="Times New Roman" pitchFamily="18" charset="0"/>
              </a:rPr>
              <a:t>HOMBRES                                              </a:t>
            </a:r>
            <a:r>
              <a:rPr lang="es-MX" sz="1600" dirty="0" smtClean="0">
                <a:latin typeface="Times New Roman" pitchFamily="18" charset="0"/>
                <a:cs typeface="Times New Roman" pitchFamily="18" charset="0"/>
              </a:rPr>
              <a:t>MUJERES </a:t>
            </a:r>
          </a:p>
          <a:p>
            <a:r>
              <a:rPr lang="es-MX" sz="1600" dirty="0">
                <a:latin typeface="Times New Roman" pitchFamily="18" charset="0"/>
                <a:cs typeface="Times New Roman" pitchFamily="18" charset="0"/>
              </a:rPr>
              <a:t> </a:t>
            </a:r>
            <a:r>
              <a:rPr lang="es-MX" sz="1600" dirty="0" smtClean="0">
                <a:latin typeface="Times New Roman" pitchFamily="18" charset="0"/>
                <a:cs typeface="Times New Roman" pitchFamily="18" charset="0"/>
              </a:rPr>
              <a:t>                 </a:t>
            </a:r>
            <a:endParaRPr lang="es-MX" sz="1600" dirty="0">
              <a:latin typeface="Times New Roman" pitchFamily="18" charset="0"/>
              <a:cs typeface="Times New Roman" pitchFamily="18" charset="0"/>
            </a:endParaRPr>
          </a:p>
        </p:txBody>
      </p:sp>
      <p:sp>
        <p:nvSpPr>
          <p:cNvPr id="6" name="5 Rectángulo"/>
          <p:cNvSpPr/>
          <p:nvPr/>
        </p:nvSpPr>
        <p:spPr>
          <a:xfrm>
            <a:off x="857224" y="2500306"/>
            <a:ext cx="7133684" cy="830997"/>
          </a:xfrm>
          <a:prstGeom prst="rect">
            <a:avLst/>
          </a:prstGeom>
          <a:noFill/>
        </p:spPr>
        <p:txBody>
          <a:bodyPr wrap="none" lIns="91440" tIns="45720" rIns="91440" bIns="45720">
            <a:spAutoFit/>
          </a:bodyPr>
          <a:lstStyle/>
          <a:p>
            <a:pPr algn="ctr"/>
            <a:r>
              <a:rPr lang="es-E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cs typeface="Times New Roman" pitchFamily="18" charset="0"/>
              </a:rPr>
              <a:t>ASPECTO DEMOGRÁFICO</a:t>
            </a:r>
            <a:endParaRPr lang="es-E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cs typeface="Times New Roman" pitchFamily="18" charset="0"/>
            </a:endParaRPr>
          </a:p>
        </p:txBody>
      </p:sp>
      <p:sp>
        <p:nvSpPr>
          <p:cNvPr id="5122" name="AutoShape 2" descr="Iconos del ordenador, diverso, texto, silueta de hombre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 name="7 Imagen" descr="Hombres.png"/>
          <p:cNvPicPr>
            <a:picLocks noChangeAspect="1"/>
          </p:cNvPicPr>
          <p:nvPr/>
        </p:nvPicPr>
        <p:blipFill>
          <a:blip r:embed="rId3" cstate="print"/>
          <a:stretch>
            <a:fillRect/>
          </a:stretch>
        </p:blipFill>
        <p:spPr>
          <a:xfrm>
            <a:off x="785786" y="3857628"/>
            <a:ext cx="1933177" cy="2059254"/>
          </a:xfrm>
          <a:prstGeom prst="rect">
            <a:avLst/>
          </a:prstGeom>
        </p:spPr>
      </p:pic>
      <p:pic>
        <p:nvPicPr>
          <p:cNvPr id="9" name="8 Imagen" descr="Mujer.png"/>
          <p:cNvPicPr>
            <a:picLocks noChangeAspect="1"/>
          </p:cNvPicPr>
          <p:nvPr/>
        </p:nvPicPr>
        <p:blipFill>
          <a:blip r:embed="rId4"/>
          <a:stretch>
            <a:fillRect/>
          </a:stretch>
        </p:blipFill>
        <p:spPr>
          <a:xfrm>
            <a:off x="4786314" y="3857628"/>
            <a:ext cx="1857388" cy="1857388"/>
          </a:xfrm>
          <a:prstGeom prst="rect">
            <a:avLst/>
          </a:prstGeom>
        </p:spPr>
      </p:pic>
      <p:sp>
        <p:nvSpPr>
          <p:cNvPr id="10" name="9 CuadroTexto"/>
          <p:cNvSpPr txBox="1"/>
          <p:nvPr/>
        </p:nvSpPr>
        <p:spPr>
          <a:xfrm>
            <a:off x="2714612" y="4500570"/>
            <a:ext cx="2497800"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1, 606, 141 Habitantes</a:t>
            </a:r>
            <a:endParaRPr lang="es-MX" sz="2000" dirty="0">
              <a:latin typeface="Times New Roman" pitchFamily="18" charset="0"/>
              <a:cs typeface="Times New Roman" pitchFamily="18" charset="0"/>
            </a:endParaRPr>
          </a:p>
        </p:txBody>
      </p:sp>
      <p:sp>
        <p:nvSpPr>
          <p:cNvPr id="11" name="10 CuadroTexto"/>
          <p:cNvSpPr txBox="1"/>
          <p:nvPr/>
        </p:nvSpPr>
        <p:spPr>
          <a:xfrm>
            <a:off x="6215074" y="4429132"/>
            <a:ext cx="2497800"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1, 612, 578 Habitantes</a:t>
            </a:r>
            <a:endParaRPr lang="es-MX" sz="2000" dirty="0">
              <a:latin typeface="Times New Roman" pitchFamily="18" charset="0"/>
              <a:cs typeface="Times New Roman" pitchFamily="18" charset="0"/>
            </a:endParaRPr>
          </a:p>
        </p:txBody>
      </p:sp>
      <p:sp>
        <p:nvSpPr>
          <p:cNvPr id="12" name="11 CuadroTexto"/>
          <p:cNvSpPr txBox="1"/>
          <p:nvPr/>
        </p:nvSpPr>
        <p:spPr>
          <a:xfrm>
            <a:off x="4000496" y="6000768"/>
            <a:ext cx="1917192" cy="369332"/>
          </a:xfrm>
          <a:prstGeom prst="rect">
            <a:avLst/>
          </a:prstGeom>
          <a:noFill/>
        </p:spPr>
        <p:txBody>
          <a:bodyPr wrap="none" rtlCol="0">
            <a:spAutoFit/>
          </a:bodyPr>
          <a:lstStyle/>
          <a:p>
            <a:r>
              <a:rPr lang="es-MX" dirty="0" smtClean="0"/>
              <a:t>TOTAL= 3, 218,720</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pic>
        <p:nvPicPr>
          <p:cNvPr id="5" name="4 Imagen" descr="Niños.jpg"/>
          <p:cNvPicPr>
            <a:picLocks noChangeAspect="1"/>
          </p:cNvPicPr>
          <p:nvPr/>
        </p:nvPicPr>
        <p:blipFill>
          <a:blip r:embed="rId3"/>
          <a:srcRect b="4459"/>
          <a:stretch>
            <a:fillRect/>
          </a:stretch>
        </p:blipFill>
        <p:spPr>
          <a:xfrm>
            <a:off x="1000100" y="1071546"/>
            <a:ext cx="2571768" cy="1714512"/>
          </a:xfrm>
          <a:prstGeom prst="rect">
            <a:avLst/>
          </a:prstGeom>
        </p:spPr>
      </p:pic>
      <p:sp>
        <p:nvSpPr>
          <p:cNvPr id="6" name="5 CuadroTexto"/>
          <p:cNvSpPr txBox="1"/>
          <p:nvPr/>
        </p:nvSpPr>
        <p:spPr>
          <a:xfrm>
            <a:off x="500034" y="642918"/>
            <a:ext cx="3865417" cy="400110"/>
          </a:xfrm>
          <a:prstGeom prst="rect">
            <a:avLst/>
          </a:prstGeom>
          <a:noFill/>
        </p:spPr>
        <p:txBody>
          <a:bodyPr wrap="none" rtlCol="0">
            <a:spAutoFit/>
          </a:bodyPr>
          <a:lstStyle/>
          <a:p>
            <a:r>
              <a:rPr lang="es-MX" sz="2000" b="1" dirty="0" smtClean="0">
                <a:latin typeface="Times New Roman" pitchFamily="18" charset="0"/>
                <a:cs typeface="Times New Roman" pitchFamily="18" charset="0"/>
              </a:rPr>
              <a:t>NIÑOS MENORES DE 16 AÑOS</a:t>
            </a:r>
            <a:endParaRPr lang="es-MX" sz="2000" b="1" dirty="0">
              <a:latin typeface="Times New Roman" pitchFamily="18" charset="0"/>
              <a:cs typeface="Times New Roman" pitchFamily="18" charset="0"/>
            </a:endParaRPr>
          </a:p>
        </p:txBody>
      </p:sp>
      <p:sp>
        <p:nvSpPr>
          <p:cNvPr id="7" name="6 CuadroTexto"/>
          <p:cNvSpPr txBox="1"/>
          <p:nvPr/>
        </p:nvSpPr>
        <p:spPr>
          <a:xfrm>
            <a:off x="1643042" y="2857496"/>
            <a:ext cx="1018227"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872,854</a:t>
            </a:r>
            <a:endParaRPr lang="es-MX" sz="2000" dirty="0">
              <a:latin typeface="Times New Roman" pitchFamily="18" charset="0"/>
              <a:cs typeface="Times New Roman" pitchFamily="18" charset="0"/>
            </a:endParaRPr>
          </a:p>
        </p:txBody>
      </p:sp>
      <p:sp>
        <p:nvSpPr>
          <p:cNvPr id="8" name="7 CuadroTexto"/>
          <p:cNvSpPr txBox="1"/>
          <p:nvPr/>
        </p:nvSpPr>
        <p:spPr>
          <a:xfrm>
            <a:off x="4857752" y="714356"/>
            <a:ext cx="4237314" cy="400110"/>
          </a:xfrm>
          <a:prstGeom prst="rect">
            <a:avLst/>
          </a:prstGeom>
          <a:noFill/>
        </p:spPr>
        <p:txBody>
          <a:bodyPr wrap="none" rtlCol="0">
            <a:spAutoFit/>
          </a:bodyPr>
          <a:lstStyle/>
          <a:p>
            <a:r>
              <a:rPr lang="es-MX" sz="2000" b="1" dirty="0" smtClean="0">
                <a:latin typeface="Times New Roman" pitchFamily="18" charset="0"/>
                <a:cs typeface="Times New Roman" pitchFamily="18" charset="0"/>
              </a:rPr>
              <a:t>JOVENES MENORES DE 30 AÑOS</a:t>
            </a:r>
            <a:endParaRPr lang="es-MX" sz="2000" b="1" dirty="0">
              <a:latin typeface="Times New Roman" pitchFamily="18" charset="0"/>
              <a:cs typeface="Times New Roman" pitchFamily="18" charset="0"/>
            </a:endParaRPr>
          </a:p>
        </p:txBody>
      </p:sp>
      <p:pic>
        <p:nvPicPr>
          <p:cNvPr id="9" name="8 Imagen" descr="JOVENES.png"/>
          <p:cNvPicPr>
            <a:picLocks noChangeAspect="1"/>
          </p:cNvPicPr>
          <p:nvPr/>
        </p:nvPicPr>
        <p:blipFill>
          <a:blip r:embed="rId4"/>
          <a:stretch>
            <a:fillRect/>
          </a:stretch>
        </p:blipFill>
        <p:spPr>
          <a:xfrm>
            <a:off x="5429256" y="1142984"/>
            <a:ext cx="2643206" cy="1857388"/>
          </a:xfrm>
          <a:prstGeom prst="rect">
            <a:avLst/>
          </a:prstGeom>
        </p:spPr>
      </p:pic>
      <p:sp>
        <p:nvSpPr>
          <p:cNvPr id="10" name="9 CuadroTexto"/>
          <p:cNvSpPr txBox="1"/>
          <p:nvPr/>
        </p:nvSpPr>
        <p:spPr>
          <a:xfrm>
            <a:off x="6215074" y="3071810"/>
            <a:ext cx="1082348"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665, 737</a:t>
            </a:r>
            <a:endParaRPr lang="es-MX" sz="2000" dirty="0">
              <a:latin typeface="Times New Roman" pitchFamily="18" charset="0"/>
              <a:cs typeface="Times New Roman" pitchFamily="18" charset="0"/>
            </a:endParaRPr>
          </a:p>
        </p:txBody>
      </p:sp>
      <p:sp>
        <p:nvSpPr>
          <p:cNvPr id="11" name="10 CuadroTexto"/>
          <p:cNvSpPr txBox="1"/>
          <p:nvPr/>
        </p:nvSpPr>
        <p:spPr>
          <a:xfrm>
            <a:off x="642910" y="3429000"/>
            <a:ext cx="3446649" cy="400110"/>
          </a:xfrm>
          <a:prstGeom prst="rect">
            <a:avLst/>
          </a:prstGeom>
          <a:noFill/>
        </p:spPr>
        <p:txBody>
          <a:bodyPr wrap="none" rtlCol="0">
            <a:spAutoFit/>
          </a:bodyPr>
          <a:lstStyle/>
          <a:p>
            <a:r>
              <a:rPr lang="es-MX" sz="2000" b="1" dirty="0" smtClean="0">
                <a:latin typeface="Times New Roman" pitchFamily="18" charset="0"/>
                <a:cs typeface="Times New Roman" pitchFamily="18" charset="0"/>
              </a:rPr>
              <a:t>ADULTOS DE 30 A 60 AÑOS</a:t>
            </a:r>
            <a:endParaRPr lang="es-MX" sz="2000" b="1" dirty="0">
              <a:latin typeface="Times New Roman" pitchFamily="18" charset="0"/>
              <a:cs typeface="Times New Roman" pitchFamily="18" charset="0"/>
            </a:endParaRPr>
          </a:p>
        </p:txBody>
      </p:sp>
      <p:pic>
        <p:nvPicPr>
          <p:cNvPr id="12" name="11 Imagen" descr="adultos.jpg"/>
          <p:cNvPicPr>
            <a:picLocks noChangeAspect="1"/>
          </p:cNvPicPr>
          <p:nvPr/>
        </p:nvPicPr>
        <p:blipFill>
          <a:blip r:embed="rId5"/>
          <a:stretch>
            <a:fillRect/>
          </a:stretch>
        </p:blipFill>
        <p:spPr>
          <a:xfrm>
            <a:off x="714348" y="3857628"/>
            <a:ext cx="1828800" cy="2743200"/>
          </a:xfrm>
          <a:prstGeom prst="rect">
            <a:avLst/>
          </a:prstGeom>
        </p:spPr>
      </p:pic>
      <p:sp>
        <p:nvSpPr>
          <p:cNvPr id="13" name="12 CuadroTexto"/>
          <p:cNvSpPr txBox="1"/>
          <p:nvPr/>
        </p:nvSpPr>
        <p:spPr>
          <a:xfrm>
            <a:off x="2643174" y="4786322"/>
            <a:ext cx="1338828"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1, 191, 672</a:t>
            </a:r>
            <a:endParaRPr lang="es-MX" sz="2000" dirty="0">
              <a:latin typeface="Times New Roman" pitchFamily="18" charset="0"/>
              <a:cs typeface="Times New Roman" pitchFamily="18" charset="0"/>
            </a:endParaRPr>
          </a:p>
        </p:txBody>
      </p:sp>
      <p:sp>
        <p:nvSpPr>
          <p:cNvPr id="14" name="13 CuadroTexto"/>
          <p:cNvSpPr txBox="1"/>
          <p:nvPr/>
        </p:nvSpPr>
        <p:spPr>
          <a:xfrm>
            <a:off x="5357818" y="3500438"/>
            <a:ext cx="2752292" cy="400110"/>
          </a:xfrm>
          <a:prstGeom prst="rect">
            <a:avLst/>
          </a:prstGeom>
          <a:noFill/>
        </p:spPr>
        <p:txBody>
          <a:bodyPr wrap="none" rtlCol="0">
            <a:spAutoFit/>
          </a:bodyPr>
          <a:lstStyle/>
          <a:p>
            <a:r>
              <a:rPr lang="es-MX" sz="2000" b="1" dirty="0" smtClean="0">
                <a:latin typeface="Times New Roman" pitchFamily="18" charset="0"/>
                <a:cs typeface="Times New Roman" pitchFamily="18" charset="0"/>
              </a:rPr>
              <a:t>ADULTOS MAYORES</a:t>
            </a:r>
            <a:endParaRPr lang="es-MX" sz="2000" b="1" dirty="0">
              <a:latin typeface="Times New Roman" pitchFamily="18" charset="0"/>
              <a:cs typeface="Times New Roman" pitchFamily="18" charset="0"/>
            </a:endParaRPr>
          </a:p>
        </p:txBody>
      </p:sp>
      <p:pic>
        <p:nvPicPr>
          <p:cNvPr id="15" name="14 Imagen" descr="adultos mayores.png"/>
          <p:cNvPicPr>
            <a:picLocks noChangeAspect="1"/>
          </p:cNvPicPr>
          <p:nvPr/>
        </p:nvPicPr>
        <p:blipFill>
          <a:blip r:embed="rId6"/>
          <a:stretch>
            <a:fillRect/>
          </a:stretch>
        </p:blipFill>
        <p:spPr>
          <a:xfrm>
            <a:off x="5072066" y="3929066"/>
            <a:ext cx="2124976" cy="2305058"/>
          </a:xfrm>
          <a:prstGeom prst="rect">
            <a:avLst/>
          </a:prstGeom>
        </p:spPr>
      </p:pic>
      <p:sp>
        <p:nvSpPr>
          <p:cNvPr id="16" name="15 CuadroTexto"/>
          <p:cNvSpPr txBox="1"/>
          <p:nvPr/>
        </p:nvSpPr>
        <p:spPr>
          <a:xfrm>
            <a:off x="7286644" y="4857760"/>
            <a:ext cx="1018227" cy="400110"/>
          </a:xfrm>
          <a:prstGeom prst="rect">
            <a:avLst/>
          </a:prstGeom>
          <a:noFill/>
        </p:spPr>
        <p:txBody>
          <a:bodyPr wrap="none" rtlCol="0">
            <a:spAutoFit/>
          </a:bodyPr>
          <a:lstStyle/>
          <a:p>
            <a:r>
              <a:rPr lang="es-MX" sz="2000" dirty="0" smtClean="0">
                <a:latin typeface="Times New Roman" pitchFamily="18" charset="0"/>
                <a:cs typeface="Times New Roman" pitchFamily="18" charset="0"/>
              </a:rPr>
              <a:t>346,599</a:t>
            </a:r>
            <a:endParaRPr lang="es-MX"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6" name="5 Rectángulo"/>
          <p:cNvSpPr/>
          <p:nvPr/>
        </p:nvSpPr>
        <p:spPr>
          <a:xfrm>
            <a:off x="1000100" y="357166"/>
            <a:ext cx="7572428" cy="3139321"/>
          </a:xfrm>
          <a:prstGeom prst="rect">
            <a:avLst/>
          </a:prstGeom>
          <a:noFill/>
        </p:spPr>
        <p:txBody>
          <a:bodyPr wrap="square" lIns="91440" tIns="45720" rIns="91440" bIns="45720">
            <a:spAutoFit/>
          </a:bodyPr>
          <a:lstStyle/>
          <a:p>
            <a:pPr algn="ctr"/>
            <a:r>
              <a:rPr lang="es-E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ASPECTOS </a:t>
            </a:r>
          </a:p>
          <a:p>
            <a:pPr algn="ctr"/>
            <a:r>
              <a:rPr lang="es-E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SOCIALES </a:t>
            </a:r>
          </a:p>
          <a:p>
            <a:pPr algn="ctr"/>
            <a:r>
              <a:rPr lang="es-E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 CULTURALES</a:t>
            </a:r>
            <a:endParaRPr lang="es-E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9458" name="AutoShape 2" descr="Guía para visitar los mejores museos del mundo grat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 name="9 Imagen" descr="Museos.jpg"/>
          <p:cNvPicPr>
            <a:picLocks noChangeAspect="1"/>
          </p:cNvPicPr>
          <p:nvPr/>
        </p:nvPicPr>
        <p:blipFill>
          <a:blip r:embed="rId3"/>
          <a:stretch>
            <a:fillRect/>
          </a:stretch>
        </p:blipFill>
        <p:spPr>
          <a:xfrm>
            <a:off x="2071670" y="3429000"/>
            <a:ext cx="5143536" cy="28955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Cinta perforada"/>
          <p:cNvSpPr/>
          <p:nvPr/>
        </p:nvSpPr>
        <p:spPr>
          <a:xfrm>
            <a:off x="2071670" y="285728"/>
            <a:ext cx="4643470" cy="1357322"/>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4400" dirty="0" smtClean="0">
                <a:latin typeface="Algerian" pitchFamily="82" charset="0"/>
              </a:rPr>
              <a:t>MUSEOS</a:t>
            </a:r>
            <a:endParaRPr lang="es-MX" sz="4400" dirty="0">
              <a:latin typeface="Algerian" pitchFamily="82" charset="0"/>
            </a:endParaRPr>
          </a:p>
        </p:txBody>
      </p:sp>
      <p:sp>
        <p:nvSpPr>
          <p:cNvPr id="6" name="5 Rectángulo redondeado"/>
          <p:cNvSpPr/>
          <p:nvPr/>
        </p:nvSpPr>
        <p:spPr>
          <a:xfrm>
            <a:off x="1000100" y="2571744"/>
            <a:ext cx="1714512"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ACUÑA, COAHUILA</a:t>
            </a:r>
            <a:endParaRPr lang="es-MX" dirty="0"/>
          </a:p>
        </p:txBody>
      </p:sp>
      <p:pic>
        <p:nvPicPr>
          <p:cNvPr id="7" name="6 Imagen" descr="1.jpg"/>
          <p:cNvPicPr>
            <a:picLocks noChangeAspect="1"/>
          </p:cNvPicPr>
          <p:nvPr/>
        </p:nvPicPr>
        <p:blipFill>
          <a:blip r:embed="rId3"/>
          <a:stretch>
            <a:fillRect/>
          </a:stretch>
        </p:blipFill>
        <p:spPr>
          <a:xfrm>
            <a:off x="571472" y="3571876"/>
            <a:ext cx="2571768" cy="1714512"/>
          </a:xfrm>
          <a:prstGeom prst="rect">
            <a:avLst/>
          </a:prstGeom>
        </p:spPr>
      </p:pic>
      <p:sp>
        <p:nvSpPr>
          <p:cNvPr id="8" name="7 CuadroTexto"/>
          <p:cNvSpPr txBox="1"/>
          <p:nvPr/>
        </p:nvSpPr>
        <p:spPr>
          <a:xfrm>
            <a:off x="428596" y="5572140"/>
            <a:ext cx="2757358" cy="369332"/>
          </a:xfrm>
          <a:prstGeom prst="rect">
            <a:avLst/>
          </a:prstGeom>
          <a:noFill/>
        </p:spPr>
        <p:txBody>
          <a:bodyPr wrap="none" rtlCol="0">
            <a:spAutoFit/>
          </a:bodyPr>
          <a:lstStyle/>
          <a:p>
            <a:r>
              <a:rPr lang="es-MX" dirty="0" smtClean="0"/>
              <a:t>Museo José Ángel Villarreal</a:t>
            </a:r>
            <a:endParaRPr lang="es-MX" dirty="0"/>
          </a:p>
        </p:txBody>
      </p:sp>
      <p:sp>
        <p:nvSpPr>
          <p:cNvPr id="9" name="8 Rectángulo redondeado"/>
          <p:cNvSpPr/>
          <p:nvPr/>
        </p:nvSpPr>
        <p:spPr>
          <a:xfrm>
            <a:off x="5572132" y="2500306"/>
            <a:ext cx="1714512"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ARTEAGA, COAHUILA</a:t>
            </a:r>
            <a:endParaRPr lang="es-MX" dirty="0"/>
          </a:p>
        </p:txBody>
      </p:sp>
      <p:sp>
        <p:nvSpPr>
          <p:cNvPr id="10" name="9 CuadroTexto"/>
          <p:cNvSpPr txBox="1"/>
          <p:nvPr/>
        </p:nvSpPr>
        <p:spPr>
          <a:xfrm>
            <a:off x="5143504" y="5429264"/>
            <a:ext cx="3020379" cy="1200329"/>
          </a:xfrm>
          <a:prstGeom prst="rect">
            <a:avLst/>
          </a:prstGeom>
          <a:noFill/>
        </p:spPr>
        <p:txBody>
          <a:bodyPr wrap="none" rtlCol="0">
            <a:spAutoFit/>
          </a:bodyPr>
          <a:lstStyle/>
          <a:p>
            <a:r>
              <a:rPr lang="es-MX" dirty="0" smtClean="0"/>
              <a:t>*Museo cultural de Arteaga</a:t>
            </a:r>
          </a:p>
          <a:p>
            <a:r>
              <a:rPr lang="es-MX" dirty="0" smtClean="0"/>
              <a:t>*Museo de las momias de San</a:t>
            </a:r>
          </a:p>
          <a:p>
            <a:r>
              <a:rPr lang="es-MX" dirty="0" smtClean="0"/>
              <a:t>Antonio de las Alazanas </a:t>
            </a:r>
          </a:p>
          <a:p>
            <a:endParaRPr lang="es-MX" dirty="0"/>
          </a:p>
        </p:txBody>
      </p:sp>
      <p:pic>
        <p:nvPicPr>
          <p:cNvPr id="11" name="10 Imagen" descr="2.png"/>
          <p:cNvPicPr>
            <a:picLocks noChangeAspect="1"/>
          </p:cNvPicPr>
          <p:nvPr/>
        </p:nvPicPr>
        <p:blipFill>
          <a:blip r:embed="rId4" cstate="print"/>
          <a:stretch>
            <a:fillRect/>
          </a:stretch>
        </p:blipFill>
        <p:spPr>
          <a:xfrm>
            <a:off x="4572000" y="3500438"/>
            <a:ext cx="1785918" cy="1714512"/>
          </a:xfrm>
          <a:prstGeom prst="rect">
            <a:avLst/>
          </a:prstGeom>
        </p:spPr>
      </p:pic>
      <p:pic>
        <p:nvPicPr>
          <p:cNvPr id="12" name="11 Imagen" descr="2.jpg"/>
          <p:cNvPicPr>
            <a:picLocks noChangeAspect="1"/>
          </p:cNvPicPr>
          <p:nvPr/>
        </p:nvPicPr>
        <p:blipFill>
          <a:blip r:embed="rId5"/>
          <a:stretch>
            <a:fillRect/>
          </a:stretch>
        </p:blipFill>
        <p:spPr>
          <a:xfrm>
            <a:off x="6357950" y="3500438"/>
            <a:ext cx="2000264" cy="1714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1357290"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CUATRO CIÉNEGAS, COAHUILA</a:t>
            </a:r>
            <a:endParaRPr lang="es-MX" dirty="0"/>
          </a:p>
        </p:txBody>
      </p:sp>
      <p:sp>
        <p:nvSpPr>
          <p:cNvPr id="6" name="5 CuadroTexto"/>
          <p:cNvSpPr txBox="1"/>
          <p:nvPr/>
        </p:nvSpPr>
        <p:spPr>
          <a:xfrm>
            <a:off x="571472" y="4429132"/>
            <a:ext cx="3530134" cy="923330"/>
          </a:xfrm>
          <a:prstGeom prst="rect">
            <a:avLst/>
          </a:prstGeom>
          <a:noFill/>
        </p:spPr>
        <p:txBody>
          <a:bodyPr wrap="none" rtlCol="0">
            <a:spAutoFit/>
          </a:bodyPr>
          <a:lstStyle/>
          <a:p>
            <a:r>
              <a:rPr lang="es-MX" dirty="0" smtClean="0"/>
              <a:t>*Museo casa Venustiano Carranza</a:t>
            </a:r>
          </a:p>
          <a:p>
            <a:r>
              <a:rPr lang="es-MX" dirty="0" smtClean="0"/>
              <a:t>*Museo ejido San Juan de Boquillas</a:t>
            </a:r>
          </a:p>
          <a:p>
            <a:r>
              <a:rPr lang="es-MX" dirty="0" smtClean="0"/>
              <a:t>*Museo de la casa de la cultura</a:t>
            </a:r>
            <a:endParaRPr lang="es-MX" dirty="0"/>
          </a:p>
        </p:txBody>
      </p:sp>
      <p:pic>
        <p:nvPicPr>
          <p:cNvPr id="7" name="6 Imagen" descr="3.jpg"/>
          <p:cNvPicPr>
            <a:picLocks noChangeAspect="1"/>
          </p:cNvPicPr>
          <p:nvPr/>
        </p:nvPicPr>
        <p:blipFill>
          <a:blip r:embed="rId3"/>
          <a:stretch>
            <a:fillRect/>
          </a:stretch>
        </p:blipFill>
        <p:spPr>
          <a:xfrm>
            <a:off x="1000100" y="1357298"/>
            <a:ext cx="2643206" cy="1452556"/>
          </a:xfrm>
          <a:prstGeom prst="rect">
            <a:avLst/>
          </a:prstGeom>
        </p:spPr>
      </p:pic>
      <p:pic>
        <p:nvPicPr>
          <p:cNvPr id="8" name="7 Imagen" descr="3.1.jpg"/>
          <p:cNvPicPr>
            <a:picLocks noChangeAspect="1"/>
          </p:cNvPicPr>
          <p:nvPr/>
        </p:nvPicPr>
        <p:blipFill>
          <a:blip r:embed="rId4"/>
          <a:stretch>
            <a:fillRect/>
          </a:stretch>
        </p:blipFill>
        <p:spPr>
          <a:xfrm>
            <a:off x="1000100" y="2786058"/>
            <a:ext cx="2643206" cy="1428760"/>
          </a:xfrm>
          <a:prstGeom prst="rect">
            <a:avLst/>
          </a:prstGeom>
        </p:spPr>
      </p:pic>
      <p:sp>
        <p:nvSpPr>
          <p:cNvPr id="9" name="8 Rectángulo redondeado"/>
          <p:cNvSpPr/>
          <p:nvPr/>
        </p:nvSpPr>
        <p:spPr>
          <a:xfrm>
            <a:off x="5357818"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FCO. I MADERO, COAHUILA</a:t>
            </a:r>
            <a:endParaRPr lang="es-MX" dirty="0"/>
          </a:p>
        </p:txBody>
      </p:sp>
      <p:sp>
        <p:nvSpPr>
          <p:cNvPr id="10" name="9 CuadroTexto"/>
          <p:cNvSpPr txBox="1"/>
          <p:nvPr/>
        </p:nvSpPr>
        <p:spPr>
          <a:xfrm>
            <a:off x="4714876" y="4500570"/>
            <a:ext cx="3813673" cy="923330"/>
          </a:xfrm>
          <a:prstGeom prst="rect">
            <a:avLst/>
          </a:prstGeom>
          <a:noFill/>
        </p:spPr>
        <p:txBody>
          <a:bodyPr wrap="none" rtlCol="0">
            <a:spAutoFit/>
          </a:bodyPr>
          <a:lstStyle/>
          <a:p>
            <a:r>
              <a:rPr lang="es-MX" dirty="0" smtClean="0"/>
              <a:t>*Museo comunitario de la casa de </a:t>
            </a:r>
          </a:p>
          <a:p>
            <a:r>
              <a:rPr lang="es-MX" dirty="0" smtClean="0"/>
              <a:t>cultura de </a:t>
            </a:r>
            <a:r>
              <a:rPr lang="es-MX" dirty="0" err="1" smtClean="0"/>
              <a:t>Fco</a:t>
            </a:r>
            <a:r>
              <a:rPr lang="es-MX" dirty="0" smtClean="0"/>
              <a:t>. I Madero</a:t>
            </a:r>
          </a:p>
          <a:p>
            <a:r>
              <a:rPr lang="es-MX" dirty="0" smtClean="0"/>
              <a:t>*Museo comunitario casa de la cultura</a:t>
            </a:r>
            <a:endParaRPr lang="es-MX" dirty="0"/>
          </a:p>
        </p:txBody>
      </p:sp>
      <p:pic>
        <p:nvPicPr>
          <p:cNvPr id="11" name="10 Imagen" descr="4.png"/>
          <p:cNvPicPr>
            <a:picLocks noChangeAspect="1"/>
          </p:cNvPicPr>
          <p:nvPr/>
        </p:nvPicPr>
        <p:blipFill>
          <a:blip r:embed="rId5" cstate="print"/>
          <a:stretch>
            <a:fillRect/>
          </a:stretch>
        </p:blipFill>
        <p:spPr>
          <a:xfrm>
            <a:off x="5429256" y="1357298"/>
            <a:ext cx="2286016" cy="1339463"/>
          </a:xfrm>
          <a:prstGeom prst="rect">
            <a:avLst/>
          </a:prstGeom>
        </p:spPr>
      </p:pic>
      <p:pic>
        <p:nvPicPr>
          <p:cNvPr id="12" name="11 Imagen" descr="4.1.jpg"/>
          <p:cNvPicPr>
            <a:picLocks noChangeAspect="1"/>
          </p:cNvPicPr>
          <p:nvPr/>
        </p:nvPicPr>
        <p:blipFill>
          <a:blip r:embed="rId6" cstate="print"/>
          <a:stretch>
            <a:fillRect/>
          </a:stretch>
        </p:blipFill>
        <p:spPr>
          <a:xfrm>
            <a:off x="5429256" y="2714621"/>
            <a:ext cx="2286016" cy="15001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ondo azul.jpg"/>
          <p:cNvPicPr>
            <a:picLocks noChangeAspect="1"/>
          </p:cNvPicPr>
          <p:nvPr/>
        </p:nvPicPr>
        <p:blipFill>
          <a:blip r:embed="rId2"/>
          <a:stretch>
            <a:fillRect/>
          </a:stretch>
        </p:blipFill>
        <p:spPr>
          <a:xfrm>
            <a:off x="0" y="-22"/>
            <a:ext cx="9144000" cy="6858022"/>
          </a:xfrm>
          <a:prstGeom prst="rect">
            <a:avLst/>
          </a:prstGeom>
        </p:spPr>
      </p:pic>
      <p:sp>
        <p:nvSpPr>
          <p:cNvPr id="7" name="6 Rectángulo redondeado"/>
          <p:cNvSpPr/>
          <p:nvPr/>
        </p:nvSpPr>
        <p:spPr>
          <a:xfrm>
            <a:off x="1142976"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GENERAL CEPEDA, COAHUILA</a:t>
            </a:r>
            <a:endParaRPr lang="es-MX" dirty="0"/>
          </a:p>
        </p:txBody>
      </p:sp>
      <p:sp>
        <p:nvSpPr>
          <p:cNvPr id="8" name="7 CuadroTexto"/>
          <p:cNvSpPr txBox="1"/>
          <p:nvPr/>
        </p:nvSpPr>
        <p:spPr>
          <a:xfrm>
            <a:off x="642910" y="4500570"/>
            <a:ext cx="3374450" cy="923330"/>
          </a:xfrm>
          <a:prstGeom prst="rect">
            <a:avLst/>
          </a:prstGeom>
          <a:noFill/>
        </p:spPr>
        <p:txBody>
          <a:bodyPr wrap="none" rtlCol="0">
            <a:spAutoFit/>
          </a:bodyPr>
          <a:lstStyle/>
          <a:p>
            <a:r>
              <a:rPr lang="es-MX" dirty="0" smtClean="0"/>
              <a:t>*Museo de historia </a:t>
            </a:r>
            <a:r>
              <a:rPr lang="es-MX" dirty="0" err="1" smtClean="0"/>
              <a:t>Atlahuaco</a:t>
            </a:r>
            <a:endParaRPr lang="es-MX" dirty="0" smtClean="0"/>
          </a:p>
          <a:p>
            <a:r>
              <a:rPr lang="es-MX" dirty="0" smtClean="0"/>
              <a:t>*Museo paleontológico de Rincón</a:t>
            </a:r>
          </a:p>
          <a:p>
            <a:r>
              <a:rPr lang="es-MX" dirty="0" smtClean="0"/>
              <a:t> Colorado</a:t>
            </a:r>
            <a:endParaRPr lang="es-MX" dirty="0"/>
          </a:p>
        </p:txBody>
      </p:sp>
      <p:pic>
        <p:nvPicPr>
          <p:cNvPr id="9" name="8 Imagen" descr="5.jpg"/>
          <p:cNvPicPr>
            <a:picLocks noChangeAspect="1"/>
          </p:cNvPicPr>
          <p:nvPr/>
        </p:nvPicPr>
        <p:blipFill>
          <a:blip r:embed="rId3"/>
          <a:stretch>
            <a:fillRect/>
          </a:stretch>
        </p:blipFill>
        <p:spPr>
          <a:xfrm>
            <a:off x="928662" y="1214422"/>
            <a:ext cx="2571768" cy="1533289"/>
          </a:xfrm>
          <a:prstGeom prst="rect">
            <a:avLst/>
          </a:prstGeom>
        </p:spPr>
      </p:pic>
      <p:pic>
        <p:nvPicPr>
          <p:cNvPr id="10" name="9 Imagen" descr="5.1.jpg"/>
          <p:cNvPicPr>
            <a:picLocks noChangeAspect="1"/>
          </p:cNvPicPr>
          <p:nvPr/>
        </p:nvPicPr>
        <p:blipFill>
          <a:blip r:embed="rId4"/>
          <a:stretch>
            <a:fillRect/>
          </a:stretch>
        </p:blipFill>
        <p:spPr>
          <a:xfrm>
            <a:off x="928662" y="2714620"/>
            <a:ext cx="2571768" cy="1500198"/>
          </a:xfrm>
          <a:prstGeom prst="rect">
            <a:avLst/>
          </a:prstGeom>
        </p:spPr>
      </p:pic>
      <p:sp>
        <p:nvSpPr>
          <p:cNvPr id="11" name="10 Rectángulo redondeado"/>
          <p:cNvSpPr/>
          <p:nvPr/>
        </p:nvSpPr>
        <p:spPr>
          <a:xfrm>
            <a:off x="5286380" y="42860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JUÁREZ, COAHUILA</a:t>
            </a:r>
            <a:endParaRPr lang="es-MX" dirty="0"/>
          </a:p>
        </p:txBody>
      </p:sp>
      <p:sp>
        <p:nvSpPr>
          <p:cNvPr id="12" name="11 CuadroTexto"/>
          <p:cNvSpPr txBox="1"/>
          <p:nvPr/>
        </p:nvSpPr>
        <p:spPr>
          <a:xfrm>
            <a:off x="4714876" y="2786058"/>
            <a:ext cx="3189463" cy="369332"/>
          </a:xfrm>
          <a:prstGeom prst="rect">
            <a:avLst/>
          </a:prstGeom>
          <a:noFill/>
        </p:spPr>
        <p:txBody>
          <a:bodyPr wrap="none" rtlCol="0">
            <a:spAutoFit/>
          </a:bodyPr>
          <a:lstStyle/>
          <a:p>
            <a:r>
              <a:rPr lang="es-MX" dirty="0" smtClean="0"/>
              <a:t>*Museo Emilio Indio Fernández </a:t>
            </a:r>
            <a:endParaRPr lang="es-MX" dirty="0"/>
          </a:p>
        </p:txBody>
      </p:sp>
      <p:pic>
        <p:nvPicPr>
          <p:cNvPr id="13" name="12 Imagen" descr="6.jpg"/>
          <p:cNvPicPr>
            <a:picLocks noChangeAspect="1"/>
          </p:cNvPicPr>
          <p:nvPr/>
        </p:nvPicPr>
        <p:blipFill>
          <a:blip r:embed="rId5" cstate="print"/>
          <a:stretch>
            <a:fillRect/>
          </a:stretch>
        </p:blipFill>
        <p:spPr>
          <a:xfrm>
            <a:off x="5143504" y="1285860"/>
            <a:ext cx="2357454" cy="1355536"/>
          </a:xfrm>
          <a:prstGeom prst="rect">
            <a:avLst/>
          </a:prstGeom>
        </p:spPr>
      </p:pic>
      <p:sp>
        <p:nvSpPr>
          <p:cNvPr id="14" name="13 Rectángulo redondeado"/>
          <p:cNvSpPr/>
          <p:nvPr/>
        </p:nvSpPr>
        <p:spPr>
          <a:xfrm>
            <a:off x="5214942" y="3286124"/>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MATAMOROS, COAHUILA</a:t>
            </a:r>
            <a:endParaRPr lang="es-MX" dirty="0"/>
          </a:p>
        </p:txBody>
      </p:sp>
      <p:sp>
        <p:nvSpPr>
          <p:cNvPr id="15" name="14 CuadroTexto"/>
          <p:cNvSpPr txBox="1"/>
          <p:nvPr/>
        </p:nvSpPr>
        <p:spPr>
          <a:xfrm>
            <a:off x="4572000" y="5715016"/>
            <a:ext cx="4018280" cy="646331"/>
          </a:xfrm>
          <a:prstGeom prst="rect">
            <a:avLst/>
          </a:prstGeom>
          <a:noFill/>
        </p:spPr>
        <p:txBody>
          <a:bodyPr wrap="none" rtlCol="0">
            <a:spAutoFit/>
          </a:bodyPr>
          <a:lstStyle/>
          <a:p>
            <a:r>
              <a:rPr lang="es-MX" dirty="0" smtClean="0"/>
              <a:t>*Museo Juarista</a:t>
            </a:r>
          </a:p>
          <a:p>
            <a:r>
              <a:rPr lang="es-MX" dirty="0" smtClean="0"/>
              <a:t>*Museo municipal </a:t>
            </a:r>
            <a:r>
              <a:rPr lang="es-MX" dirty="0" err="1" smtClean="0"/>
              <a:t>Gral.Jesús</a:t>
            </a:r>
            <a:r>
              <a:rPr lang="es-MX" dirty="0" smtClean="0"/>
              <a:t> </a:t>
            </a:r>
            <a:r>
              <a:rPr lang="es-MX" dirty="0" err="1" smtClean="0"/>
              <a:t>Glz</a:t>
            </a:r>
            <a:r>
              <a:rPr lang="es-MX" dirty="0" smtClean="0"/>
              <a:t> Herrera</a:t>
            </a:r>
            <a:endParaRPr lang="es-MX" dirty="0"/>
          </a:p>
        </p:txBody>
      </p:sp>
      <p:pic>
        <p:nvPicPr>
          <p:cNvPr id="16" name="15 Imagen" descr="7.jpg"/>
          <p:cNvPicPr>
            <a:picLocks noChangeAspect="1"/>
          </p:cNvPicPr>
          <p:nvPr/>
        </p:nvPicPr>
        <p:blipFill>
          <a:blip r:embed="rId6"/>
          <a:stretch>
            <a:fillRect/>
          </a:stretch>
        </p:blipFill>
        <p:spPr>
          <a:xfrm>
            <a:off x="5143504" y="4071942"/>
            <a:ext cx="2500330" cy="15781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714348"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MONCLOVA, COAHUILA</a:t>
            </a:r>
            <a:endParaRPr lang="es-MX" dirty="0"/>
          </a:p>
        </p:txBody>
      </p:sp>
      <p:sp>
        <p:nvSpPr>
          <p:cNvPr id="6" name="5 CuadroTexto"/>
          <p:cNvSpPr txBox="1"/>
          <p:nvPr/>
        </p:nvSpPr>
        <p:spPr>
          <a:xfrm>
            <a:off x="214282" y="4143380"/>
            <a:ext cx="3351495" cy="923330"/>
          </a:xfrm>
          <a:prstGeom prst="rect">
            <a:avLst/>
          </a:prstGeom>
          <a:noFill/>
        </p:spPr>
        <p:txBody>
          <a:bodyPr wrap="none" rtlCol="0">
            <a:spAutoFit/>
          </a:bodyPr>
          <a:lstStyle/>
          <a:p>
            <a:r>
              <a:rPr lang="es-MX" dirty="0" smtClean="0"/>
              <a:t>*Museo el Polvorín</a:t>
            </a:r>
          </a:p>
          <a:p>
            <a:r>
              <a:rPr lang="es-MX" dirty="0" smtClean="0"/>
              <a:t>*Museo biblioteca Harold R. Pape</a:t>
            </a:r>
          </a:p>
          <a:p>
            <a:r>
              <a:rPr lang="es-MX" dirty="0" smtClean="0"/>
              <a:t>*Museo Coahuila y Texas</a:t>
            </a:r>
            <a:endParaRPr lang="es-MX" dirty="0"/>
          </a:p>
        </p:txBody>
      </p:sp>
      <p:pic>
        <p:nvPicPr>
          <p:cNvPr id="7" name="6 Imagen" descr="8.jpg"/>
          <p:cNvPicPr>
            <a:picLocks noChangeAspect="1"/>
          </p:cNvPicPr>
          <p:nvPr/>
        </p:nvPicPr>
        <p:blipFill>
          <a:blip r:embed="rId3"/>
          <a:stretch>
            <a:fillRect/>
          </a:stretch>
        </p:blipFill>
        <p:spPr>
          <a:xfrm>
            <a:off x="642911" y="1285860"/>
            <a:ext cx="2357454" cy="1349384"/>
          </a:xfrm>
          <a:prstGeom prst="rect">
            <a:avLst/>
          </a:prstGeom>
        </p:spPr>
      </p:pic>
      <p:pic>
        <p:nvPicPr>
          <p:cNvPr id="8" name="7 Imagen" descr="8.1.jpg"/>
          <p:cNvPicPr>
            <a:picLocks noChangeAspect="1"/>
          </p:cNvPicPr>
          <p:nvPr/>
        </p:nvPicPr>
        <p:blipFill>
          <a:blip r:embed="rId4"/>
          <a:stretch>
            <a:fillRect/>
          </a:stretch>
        </p:blipFill>
        <p:spPr>
          <a:xfrm>
            <a:off x="571472" y="2643182"/>
            <a:ext cx="2428892" cy="1285884"/>
          </a:xfrm>
          <a:prstGeom prst="rect">
            <a:avLst/>
          </a:prstGeom>
        </p:spPr>
      </p:pic>
      <p:sp>
        <p:nvSpPr>
          <p:cNvPr id="9" name="8 Rectángulo redondeado"/>
          <p:cNvSpPr/>
          <p:nvPr/>
        </p:nvSpPr>
        <p:spPr>
          <a:xfrm>
            <a:off x="3714744"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MÚZQUIZ, COAHUILA</a:t>
            </a:r>
            <a:endParaRPr lang="es-MX" dirty="0"/>
          </a:p>
        </p:txBody>
      </p:sp>
      <p:sp>
        <p:nvSpPr>
          <p:cNvPr id="10" name="9 CuadroTexto"/>
          <p:cNvSpPr txBox="1"/>
          <p:nvPr/>
        </p:nvSpPr>
        <p:spPr>
          <a:xfrm>
            <a:off x="3500430" y="4071942"/>
            <a:ext cx="2865336" cy="1477328"/>
          </a:xfrm>
          <a:prstGeom prst="rect">
            <a:avLst/>
          </a:prstGeom>
          <a:noFill/>
        </p:spPr>
        <p:txBody>
          <a:bodyPr wrap="none" rtlCol="0">
            <a:spAutoFit/>
          </a:bodyPr>
          <a:lstStyle/>
          <a:p>
            <a:r>
              <a:rPr lang="es-MX" dirty="0" smtClean="0"/>
              <a:t>*Museo quinta Julio Galán </a:t>
            </a:r>
          </a:p>
          <a:p>
            <a:r>
              <a:rPr lang="es-MX" dirty="0" smtClean="0"/>
              <a:t>Romo</a:t>
            </a:r>
          </a:p>
          <a:p>
            <a:r>
              <a:rPr lang="es-MX" dirty="0" smtClean="0"/>
              <a:t>*Museo de paleontología de</a:t>
            </a:r>
          </a:p>
          <a:p>
            <a:r>
              <a:rPr lang="es-MX" dirty="0" err="1" smtClean="0"/>
              <a:t>Múzquiz</a:t>
            </a:r>
            <a:endParaRPr lang="es-MX" dirty="0"/>
          </a:p>
          <a:p>
            <a:r>
              <a:rPr lang="es-MX" dirty="0" smtClean="0"/>
              <a:t>*Museo histórico  </a:t>
            </a:r>
            <a:endParaRPr lang="es-MX" dirty="0"/>
          </a:p>
        </p:txBody>
      </p:sp>
      <p:pic>
        <p:nvPicPr>
          <p:cNvPr id="11" name="10 Imagen" descr="9.jpg"/>
          <p:cNvPicPr>
            <a:picLocks noChangeAspect="1"/>
          </p:cNvPicPr>
          <p:nvPr/>
        </p:nvPicPr>
        <p:blipFill>
          <a:blip r:embed="rId5"/>
          <a:stretch>
            <a:fillRect/>
          </a:stretch>
        </p:blipFill>
        <p:spPr>
          <a:xfrm>
            <a:off x="3786182" y="1285861"/>
            <a:ext cx="2071702" cy="1285884"/>
          </a:xfrm>
          <a:prstGeom prst="rect">
            <a:avLst/>
          </a:prstGeom>
        </p:spPr>
      </p:pic>
      <p:pic>
        <p:nvPicPr>
          <p:cNvPr id="12" name="11 Imagen" descr="9.1.jpg"/>
          <p:cNvPicPr>
            <a:picLocks noChangeAspect="1"/>
          </p:cNvPicPr>
          <p:nvPr/>
        </p:nvPicPr>
        <p:blipFill>
          <a:blip r:embed="rId6"/>
          <a:stretch>
            <a:fillRect/>
          </a:stretch>
        </p:blipFill>
        <p:spPr>
          <a:xfrm>
            <a:off x="3786182" y="2571745"/>
            <a:ext cx="2071702" cy="1428760"/>
          </a:xfrm>
          <a:prstGeom prst="rect">
            <a:avLst/>
          </a:prstGeom>
        </p:spPr>
      </p:pic>
      <p:sp>
        <p:nvSpPr>
          <p:cNvPr id="13" name="12 Rectángulo redondeado"/>
          <p:cNvSpPr/>
          <p:nvPr/>
        </p:nvSpPr>
        <p:spPr>
          <a:xfrm>
            <a:off x="6357950" y="571480"/>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NADADORES, COAHUILA</a:t>
            </a:r>
            <a:endParaRPr lang="es-MX" dirty="0"/>
          </a:p>
        </p:txBody>
      </p:sp>
      <p:sp>
        <p:nvSpPr>
          <p:cNvPr id="14" name="13 CuadroTexto"/>
          <p:cNvSpPr txBox="1"/>
          <p:nvPr/>
        </p:nvSpPr>
        <p:spPr>
          <a:xfrm>
            <a:off x="6643702" y="3786190"/>
            <a:ext cx="1709186" cy="369332"/>
          </a:xfrm>
          <a:prstGeom prst="rect">
            <a:avLst/>
          </a:prstGeom>
          <a:noFill/>
        </p:spPr>
        <p:txBody>
          <a:bodyPr wrap="none" rtlCol="0">
            <a:spAutoFit/>
          </a:bodyPr>
          <a:lstStyle/>
          <a:p>
            <a:r>
              <a:rPr lang="es-MX" dirty="0" smtClean="0"/>
              <a:t>*Museo cultural</a:t>
            </a:r>
            <a:endParaRPr lang="es-MX" dirty="0"/>
          </a:p>
        </p:txBody>
      </p:sp>
      <p:pic>
        <p:nvPicPr>
          <p:cNvPr id="15" name="14 Imagen" descr="10.jpg"/>
          <p:cNvPicPr>
            <a:picLocks noChangeAspect="1"/>
          </p:cNvPicPr>
          <p:nvPr/>
        </p:nvPicPr>
        <p:blipFill>
          <a:blip r:embed="rId7"/>
          <a:stretch>
            <a:fillRect/>
          </a:stretch>
        </p:blipFill>
        <p:spPr>
          <a:xfrm>
            <a:off x="6072198" y="1714488"/>
            <a:ext cx="2619375" cy="1743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azul.jpg"/>
          <p:cNvPicPr>
            <a:picLocks noChangeAspect="1"/>
          </p:cNvPicPr>
          <p:nvPr/>
        </p:nvPicPr>
        <p:blipFill>
          <a:blip r:embed="rId2"/>
          <a:stretch>
            <a:fillRect/>
          </a:stretch>
        </p:blipFill>
        <p:spPr>
          <a:xfrm>
            <a:off x="0" y="0"/>
            <a:ext cx="9144000" cy="6858022"/>
          </a:xfrm>
          <a:prstGeom prst="rect">
            <a:avLst/>
          </a:prstGeom>
        </p:spPr>
      </p:pic>
      <p:sp>
        <p:nvSpPr>
          <p:cNvPr id="5" name="4 Rectángulo redondeado"/>
          <p:cNvSpPr/>
          <p:nvPr/>
        </p:nvSpPr>
        <p:spPr>
          <a:xfrm>
            <a:off x="714348"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OCAMPO, COAHUILA</a:t>
            </a:r>
            <a:endParaRPr lang="es-MX" dirty="0"/>
          </a:p>
        </p:txBody>
      </p:sp>
      <p:sp>
        <p:nvSpPr>
          <p:cNvPr id="6" name="5 CuadroTexto"/>
          <p:cNvSpPr txBox="1"/>
          <p:nvPr/>
        </p:nvSpPr>
        <p:spPr>
          <a:xfrm>
            <a:off x="928662" y="3500438"/>
            <a:ext cx="1960473" cy="369332"/>
          </a:xfrm>
          <a:prstGeom prst="rect">
            <a:avLst/>
          </a:prstGeom>
          <a:noFill/>
        </p:spPr>
        <p:txBody>
          <a:bodyPr wrap="none" rtlCol="0">
            <a:spAutoFit/>
          </a:bodyPr>
          <a:lstStyle/>
          <a:p>
            <a:r>
              <a:rPr lang="es-MX" dirty="0" smtClean="0"/>
              <a:t>Museo de Ocampo</a:t>
            </a:r>
            <a:endParaRPr lang="es-MX" dirty="0"/>
          </a:p>
        </p:txBody>
      </p:sp>
      <p:pic>
        <p:nvPicPr>
          <p:cNvPr id="7" name="6 Imagen" descr="11.png"/>
          <p:cNvPicPr>
            <a:picLocks noChangeAspect="1"/>
          </p:cNvPicPr>
          <p:nvPr/>
        </p:nvPicPr>
        <p:blipFill>
          <a:blip r:embed="rId3" cstate="print"/>
          <a:stretch>
            <a:fillRect/>
          </a:stretch>
        </p:blipFill>
        <p:spPr>
          <a:xfrm>
            <a:off x="1142976" y="1357298"/>
            <a:ext cx="1500180" cy="2000240"/>
          </a:xfrm>
          <a:prstGeom prst="rect">
            <a:avLst/>
          </a:prstGeom>
        </p:spPr>
      </p:pic>
      <p:sp>
        <p:nvSpPr>
          <p:cNvPr id="8" name="7 Rectángulo redondeado"/>
          <p:cNvSpPr/>
          <p:nvPr/>
        </p:nvSpPr>
        <p:spPr>
          <a:xfrm>
            <a:off x="3357554" y="500042"/>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PARRAS, COAHUILA</a:t>
            </a:r>
            <a:endParaRPr lang="es-MX" dirty="0"/>
          </a:p>
        </p:txBody>
      </p:sp>
      <p:sp>
        <p:nvSpPr>
          <p:cNvPr id="9" name="8 CuadroTexto"/>
          <p:cNvSpPr txBox="1"/>
          <p:nvPr/>
        </p:nvSpPr>
        <p:spPr>
          <a:xfrm>
            <a:off x="3071802" y="3500438"/>
            <a:ext cx="2713243" cy="923330"/>
          </a:xfrm>
          <a:prstGeom prst="rect">
            <a:avLst/>
          </a:prstGeom>
          <a:noFill/>
        </p:spPr>
        <p:txBody>
          <a:bodyPr wrap="none" rtlCol="0">
            <a:spAutoFit/>
          </a:bodyPr>
          <a:lstStyle/>
          <a:p>
            <a:r>
              <a:rPr lang="es-MX" dirty="0" smtClean="0"/>
              <a:t>*Museo del Vino</a:t>
            </a:r>
          </a:p>
          <a:p>
            <a:r>
              <a:rPr lang="es-MX" dirty="0" smtClean="0"/>
              <a:t>*Museo del centro cultural</a:t>
            </a:r>
          </a:p>
          <a:p>
            <a:r>
              <a:rPr lang="es-MX" dirty="0" smtClean="0"/>
              <a:t>Nancy Cárdenas </a:t>
            </a:r>
            <a:endParaRPr lang="es-MX" dirty="0"/>
          </a:p>
        </p:txBody>
      </p:sp>
      <p:pic>
        <p:nvPicPr>
          <p:cNvPr id="10" name="9 Imagen" descr="12.jpg"/>
          <p:cNvPicPr>
            <a:picLocks noChangeAspect="1"/>
          </p:cNvPicPr>
          <p:nvPr/>
        </p:nvPicPr>
        <p:blipFill>
          <a:blip r:embed="rId4"/>
          <a:stretch>
            <a:fillRect/>
          </a:stretch>
        </p:blipFill>
        <p:spPr>
          <a:xfrm>
            <a:off x="3357554" y="1428736"/>
            <a:ext cx="2000264" cy="1806349"/>
          </a:xfrm>
          <a:prstGeom prst="rect">
            <a:avLst/>
          </a:prstGeom>
        </p:spPr>
      </p:pic>
      <p:sp>
        <p:nvSpPr>
          <p:cNvPr id="11" name="10 Rectángulo redondeado"/>
          <p:cNvSpPr/>
          <p:nvPr/>
        </p:nvSpPr>
        <p:spPr>
          <a:xfrm>
            <a:off x="6143636" y="571480"/>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PIEDRAS NEGRAS, COAHUILA</a:t>
            </a:r>
            <a:endParaRPr lang="es-MX" dirty="0"/>
          </a:p>
        </p:txBody>
      </p:sp>
      <p:sp>
        <p:nvSpPr>
          <p:cNvPr id="12" name="11 CuadroTexto"/>
          <p:cNvSpPr txBox="1"/>
          <p:nvPr/>
        </p:nvSpPr>
        <p:spPr>
          <a:xfrm>
            <a:off x="5857884" y="3571876"/>
            <a:ext cx="2996333" cy="646331"/>
          </a:xfrm>
          <a:prstGeom prst="rect">
            <a:avLst/>
          </a:prstGeom>
          <a:noFill/>
        </p:spPr>
        <p:txBody>
          <a:bodyPr wrap="none" rtlCol="0">
            <a:spAutoFit/>
          </a:bodyPr>
          <a:lstStyle/>
          <a:p>
            <a:r>
              <a:rPr lang="es-MX" dirty="0" smtClean="0"/>
              <a:t>*Museo de la frontera norte</a:t>
            </a:r>
          </a:p>
          <a:p>
            <a:r>
              <a:rPr lang="es-MX" dirty="0" smtClean="0"/>
              <a:t>*Museo del Niño. El Chapulín </a:t>
            </a:r>
            <a:endParaRPr lang="es-MX" dirty="0"/>
          </a:p>
        </p:txBody>
      </p:sp>
      <p:pic>
        <p:nvPicPr>
          <p:cNvPr id="13" name="12 Imagen" descr="13.jpg"/>
          <p:cNvPicPr>
            <a:picLocks noChangeAspect="1"/>
          </p:cNvPicPr>
          <p:nvPr/>
        </p:nvPicPr>
        <p:blipFill>
          <a:blip r:embed="rId5" cstate="print"/>
          <a:stretch>
            <a:fillRect/>
          </a:stretch>
        </p:blipFill>
        <p:spPr>
          <a:xfrm>
            <a:off x="5857884" y="1500174"/>
            <a:ext cx="1500198" cy="1643074"/>
          </a:xfrm>
          <a:prstGeom prst="rect">
            <a:avLst/>
          </a:prstGeom>
        </p:spPr>
      </p:pic>
      <p:pic>
        <p:nvPicPr>
          <p:cNvPr id="14" name="13 Imagen" descr="13.1.jpg"/>
          <p:cNvPicPr>
            <a:picLocks noChangeAspect="1"/>
          </p:cNvPicPr>
          <p:nvPr/>
        </p:nvPicPr>
        <p:blipFill>
          <a:blip r:embed="rId6" cstate="print"/>
          <a:stretch>
            <a:fillRect/>
          </a:stretch>
        </p:blipFill>
        <p:spPr>
          <a:xfrm>
            <a:off x="7286644" y="1500174"/>
            <a:ext cx="1285884" cy="1643074"/>
          </a:xfrm>
          <a:prstGeom prst="rect">
            <a:avLst/>
          </a:prstGeom>
        </p:spPr>
      </p:pic>
      <p:sp>
        <p:nvSpPr>
          <p:cNvPr id="15" name="14 Rectángulo redondeado"/>
          <p:cNvSpPr/>
          <p:nvPr/>
        </p:nvSpPr>
        <p:spPr>
          <a:xfrm>
            <a:off x="714348" y="5000636"/>
            <a:ext cx="2143140" cy="6429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SABINAS, COAHUILA</a:t>
            </a:r>
            <a:endParaRPr lang="es-MX" dirty="0"/>
          </a:p>
        </p:txBody>
      </p:sp>
      <p:sp>
        <p:nvSpPr>
          <p:cNvPr id="16" name="15 CuadroTexto"/>
          <p:cNvSpPr txBox="1"/>
          <p:nvPr/>
        </p:nvSpPr>
        <p:spPr>
          <a:xfrm>
            <a:off x="6143636" y="5214950"/>
            <a:ext cx="2614562" cy="369332"/>
          </a:xfrm>
          <a:prstGeom prst="rect">
            <a:avLst/>
          </a:prstGeom>
          <a:noFill/>
        </p:spPr>
        <p:txBody>
          <a:bodyPr wrap="none" rtlCol="0">
            <a:spAutoFit/>
          </a:bodyPr>
          <a:lstStyle/>
          <a:p>
            <a:r>
              <a:rPr lang="es-MX" dirty="0" smtClean="0"/>
              <a:t>*Museo de Francisco Villa</a:t>
            </a:r>
            <a:endParaRPr lang="es-MX" dirty="0"/>
          </a:p>
        </p:txBody>
      </p:sp>
      <p:pic>
        <p:nvPicPr>
          <p:cNvPr id="17" name="16 Imagen" descr="14.jpg"/>
          <p:cNvPicPr>
            <a:picLocks noChangeAspect="1"/>
          </p:cNvPicPr>
          <p:nvPr/>
        </p:nvPicPr>
        <p:blipFill>
          <a:blip r:embed="rId7"/>
          <a:stretch>
            <a:fillRect/>
          </a:stretch>
        </p:blipFill>
        <p:spPr>
          <a:xfrm>
            <a:off x="3143240" y="4572008"/>
            <a:ext cx="2714644" cy="170655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967</Words>
  <Application>Microsoft Office PowerPoint</Application>
  <PresentationFormat>Presentación en pantalla (4:3)</PresentationFormat>
  <Paragraphs>226</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dc:creator>
  <cp:lastModifiedBy>LENOVO</cp:lastModifiedBy>
  <cp:revision>33</cp:revision>
  <dcterms:created xsi:type="dcterms:W3CDTF">2020-10-14T00:24:51Z</dcterms:created>
  <dcterms:modified xsi:type="dcterms:W3CDTF">2020-10-14T05:55:59Z</dcterms:modified>
</cp:coreProperties>
</file>