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3" r:id="rId5"/>
    <p:sldId id="268" r:id="rId6"/>
    <p:sldId id="259" r:id="rId7"/>
    <p:sldId id="262" r:id="rId8"/>
    <p:sldId id="265" r:id="rId9"/>
    <p:sldId id="269" r:id="rId10"/>
    <p:sldId id="264" r:id="rId11"/>
    <p:sldId id="266" r:id="rId12"/>
    <p:sldId id="267" r:id="rId13"/>
    <p:sldId id="261" r:id="rId14"/>
    <p:sldId id="270" r:id="rId15"/>
    <p:sldId id="258"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00"/>
    <a:srgbClr val="FF9933"/>
    <a:srgbClr val="660066"/>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8" d="100"/>
          <a:sy n="78" d="100"/>
        </p:scale>
        <p:origin x="42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18189B30-0A09-4954-B15E-16EFBE5531C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297455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8189B30-0A09-4954-B15E-16EFBE5531C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32900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8189B30-0A09-4954-B15E-16EFBE5531C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240958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8189B30-0A09-4954-B15E-16EFBE5531C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123661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8189B30-0A09-4954-B15E-16EFBE5531C6}" type="datetimeFigureOut">
              <a:rPr lang="es-MX" smtClean="0"/>
              <a:t>15/10/2020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112910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18189B30-0A09-4954-B15E-16EFBE5531C6}" type="datetimeFigureOut">
              <a:rPr lang="es-MX" smtClean="0"/>
              <a:t>15/10/2020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314953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18189B30-0A09-4954-B15E-16EFBE5531C6}" type="datetimeFigureOut">
              <a:rPr lang="es-MX" smtClean="0"/>
              <a:t>15/10/2020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426642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18189B30-0A09-4954-B15E-16EFBE5531C6}" type="datetimeFigureOut">
              <a:rPr lang="es-MX" smtClean="0"/>
              <a:t>15/10/2020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245102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189B30-0A09-4954-B15E-16EFBE5531C6}" type="datetimeFigureOut">
              <a:rPr lang="es-MX" smtClean="0"/>
              <a:t>15/10/2020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147898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8189B30-0A09-4954-B15E-16EFBE5531C6}" type="datetimeFigureOut">
              <a:rPr lang="es-MX" smtClean="0"/>
              <a:t>15/10/2020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201217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8189B30-0A09-4954-B15E-16EFBE5531C6}" type="datetimeFigureOut">
              <a:rPr lang="es-MX" smtClean="0"/>
              <a:t>15/10/2020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A29BBFF-0064-4417-BED3-FE8414AF2BCE}" type="slidenum">
              <a:rPr lang="es-MX" smtClean="0"/>
              <a:t>‹Nº›</a:t>
            </a:fld>
            <a:endParaRPr lang="es-MX"/>
          </a:p>
        </p:txBody>
      </p:sp>
    </p:spTree>
    <p:extLst>
      <p:ext uri="{BB962C8B-B14F-4D97-AF65-F5344CB8AC3E}">
        <p14:creationId xmlns:p14="http://schemas.microsoft.com/office/powerpoint/2010/main" val="198720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89B30-0A09-4954-B15E-16EFBE5531C6}" type="datetimeFigureOut">
              <a:rPr lang="es-MX" smtClean="0"/>
              <a:t>15/10/2020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9BBFF-0064-4417-BED3-FE8414AF2BCE}" type="slidenum">
              <a:rPr lang="es-MX" smtClean="0"/>
              <a:t>‹Nº›</a:t>
            </a:fld>
            <a:endParaRPr lang="es-MX"/>
          </a:p>
        </p:txBody>
      </p:sp>
    </p:spTree>
    <p:extLst>
      <p:ext uri="{BB962C8B-B14F-4D97-AF65-F5344CB8AC3E}">
        <p14:creationId xmlns:p14="http://schemas.microsoft.com/office/powerpoint/2010/main" val="247760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99563" y="2966658"/>
            <a:ext cx="10515600" cy="1325563"/>
          </a:xfrm>
        </p:spPr>
        <p:txBody>
          <a:bodyPr>
            <a:normAutofit fontScale="90000"/>
          </a:bodyPr>
          <a:lstStyle/>
          <a:p>
            <a:pPr algn="ctr"/>
            <a:r>
              <a:rPr lang="es-MX" sz="3600" b="1" dirty="0" smtClean="0">
                <a:latin typeface="Book Antiqua" panose="02040602050305030304" pitchFamily="18" charset="0"/>
                <a:cs typeface="Arial" panose="020B0604020202020204" pitchFamily="34" charset="0"/>
              </a:rPr>
              <a:t>"Escuela Normal de Educación </a:t>
            </a:r>
            <a:r>
              <a:rPr lang="es-MX" sz="3600" b="1" dirty="0" smtClean="0">
                <a:latin typeface="Book Antiqua" panose="02040602050305030304" pitchFamily="18" charset="0"/>
                <a:cs typeface="Arial" panose="020B0604020202020204" pitchFamily="34" charset="0"/>
              </a:rPr>
              <a:t>Preescolar”.</a:t>
            </a:r>
            <a:r>
              <a:rPr lang="es-MX" sz="3600" dirty="0" smtClean="0">
                <a:latin typeface="Arial" panose="020B0604020202020204" pitchFamily="34" charset="0"/>
                <a:cs typeface="Arial" panose="020B0604020202020204" pitchFamily="34" charset="0"/>
              </a:rPr>
              <a:t/>
            </a:r>
            <a:br>
              <a:rPr lang="es-MX" sz="3600" dirty="0" smtClean="0">
                <a:latin typeface="Arial" panose="020B0604020202020204" pitchFamily="34" charset="0"/>
                <a:cs typeface="Arial" panose="020B0604020202020204" pitchFamily="34" charset="0"/>
              </a:rPr>
            </a:br>
            <a:r>
              <a:rPr lang="es-MX" sz="3600" dirty="0" smtClean="0">
                <a:latin typeface="Arial" panose="020B0604020202020204" pitchFamily="34" charset="0"/>
                <a:cs typeface="Arial" panose="020B0604020202020204" pitchFamily="34" charset="0"/>
              </a:rPr>
              <a:t/>
            </a:r>
            <a:br>
              <a:rPr lang="es-MX" sz="3600" dirty="0" smtClean="0">
                <a:latin typeface="Arial" panose="020B0604020202020204" pitchFamily="34" charset="0"/>
                <a:cs typeface="Arial" panose="020B0604020202020204" pitchFamily="34" charset="0"/>
              </a:rPr>
            </a:br>
            <a:r>
              <a:rPr lang="es-MX" sz="3600" b="1" dirty="0" smtClean="0">
                <a:latin typeface="Arial" panose="020B0604020202020204" pitchFamily="34" charset="0"/>
                <a:cs typeface="Arial" panose="020B0604020202020204" pitchFamily="34" charset="0"/>
              </a:rPr>
              <a:t>Asignatura: </a:t>
            </a:r>
            <a:r>
              <a:rPr lang="es-MX" sz="3600" dirty="0" smtClean="0">
                <a:latin typeface="Arial" panose="020B0604020202020204" pitchFamily="34" charset="0"/>
                <a:cs typeface="Arial" panose="020B0604020202020204" pitchFamily="34" charset="0"/>
              </a:rPr>
              <a:t>OPTATIVA.</a:t>
            </a:r>
            <a:br>
              <a:rPr lang="es-MX" sz="3600" dirty="0" smtClean="0">
                <a:latin typeface="Arial" panose="020B0604020202020204" pitchFamily="34" charset="0"/>
                <a:cs typeface="Arial" panose="020B0604020202020204" pitchFamily="34" charset="0"/>
              </a:rPr>
            </a:br>
            <a:r>
              <a:rPr lang="es-MX" sz="3600" dirty="0" smtClean="0">
                <a:latin typeface="Arial" panose="020B0604020202020204" pitchFamily="34" charset="0"/>
                <a:cs typeface="Arial" panose="020B0604020202020204" pitchFamily="34" charset="0"/>
              </a:rPr>
              <a:t/>
            </a:r>
            <a:br>
              <a:rPr lang="es-MX" sz="3600" dirty="0" smtClean="0">
                <a:latin typeface="Arial" panose="020B0604020202020204" pitchFamily="34" charset="0"/>
                <a:cs typeface="Arial" panose="020B0604020202020204" pitchFamily="34" charset="0"/>
              </a:rPr>
            </a:br>
            <a:r>
              <a:rPr lang="es-MX" sz="3600" b="1" dirty="0" smtClean="0">
                <a:latin typeface="Arial" panose="020B0604020202020204" pitchFamily="34" charset="0"/>
                <a:cs typeface="Arial" panose="020B0604020202020204" pitchFamily="34" charset="0"/>
              </a:rPr>
              <a:t>Maestro: </a:t>
            </a:r>
            <a:r>
              <a:rPr lang="es-MX" sz="3600" dirty="0" smtClean="0">
                <a:latin typeface="Arial" panose="020B0604020202020204" pitchFamily="34" charset="0"/>
                <a:cs typeface="Arial" panose="020B0604020202020204" pitchFamily="34" charset="0"/>
              </a:rPr>
              <a:t>Joel </a:t>
            </a:r>
            <a:r>
              <a:rPr lang="es-MX" sz="3600" dirty="0" err="1" smtClean="0">
                <a:latin typeface="Arial" panose="020B0604020202020204" pitchFamily="34" charset="0"/>
                <a:cs typeface="Arial" panose="020B0604020202020204" pitchFamily="34" charset="0"/>
              </a:rPr>
              <a:t>Rodriguez</a:t>
            </a:r>
            <a:r>
              <a:rPr lang="es-MX" sz="3600" dirty="0" smtClean="0">
                <a:latin typeface="Arial" panose="020B0604020202020204" pitchFamily="34" charset="0"/>
                <a:cs typeface="Arial" panose="020B0604020202020204" pitchFamily="34" charset="0"/>
              </a:rPr>
              <a:t> Pinal.</a:t>
            </a:r>
            <a:br>
              <a:rPr lang="es-MX" sz="3600" dirty="0" smtClean="0">
                <a:latin typeface="Arial" panose="020B0604020202020204" pitchFamily="34" charset="0"/>
                <a:cs typeface="Arial" panose="020B0604020202020204" pitchFamily="34" charset="0"/>
              </a:rPr>
            </a:br>
            <a:r>
              <a:rPr lang="es-MX" sz="3600" dirty="0" smtClean="0">
                <a:latin typeface="Arial" panose="020B0604020202020204" pitchFamily="34" charset="0"/>
                <a:cs typeface="Arial" panose="020B0604020202020204" pitchFamily="34" charset="0"/>
              </a:rPr>
              <a:t/>
            </a:r>
            <a:br>
              <a:rPr lang="es-MX" sz="3600" dirty="0" smtClean="0">
                <a:latin typeface="Arial" panose="020B0604020202020204" pitchFamily="34" charset="0"/>
                <a:cs typeface="Arial" panose="020B0604020202020204" pitchFamily="34" charset="0"/>
              </a:rPr>
            </a:br>
            <a:r>
              <a:rPr lang="es-MX" sz="3600" b="1" i="1" dirty="0" smtClean="0">
                <a:latin typeface="Arial" panose="020B0604020202020204" pitchFamily="34" charset="0"/>
                <a:cs typeface="Arial" panose="020B0604020202020204" pitchFamily="34" charset="0"/>
              </a:rPr>
              <a:t>"CONOCIMIENTO DE LA ENTIDAD Y LAS REGIONES".</a:t>
            </a:r>
            <a:r>
              <a:rPr lang="es-MX" sz="3600" dirty="0" smtClean="0">
                <a:latin typeface="Arial" panose="020B0604020202020204" pitchFamily="34" charset="0"/>
                <a:cs typeface="Arial" panose="020B0604020202020204" pitchFamily="34" charset="0"/>
              </a:rPr>
              <a:t/>
            </a:r>
            <a:br>
              <a:rPr lang="es-MX" sz="3600" dirty="0" smtClean="0">
                <a:latin typeface="Arial" panose="020B0604020202020204" pitchFamily="34" charset="0"/>
                <a:cs typeface="Arial" panose="020B0604020202020204" pitchFamily="34" charset="0"/>
              </a:rPr>
            </a:br>
            <a:r>
              <a:rPr lang="es-MX" sz="3600" dirty="0" smtClean="0">
                <a:latin typeface="Arial" panose="020B0604020202020204" pitchFamily="34" charset="0"/>
                <a:cs typeface="Arial" panose="020B0604020202020204" pitchFamily="34" charset="0"/>
              </a:rPr>
              <a:t/>
            </a:r>
            <a:br>
              <a:rPr lang="es-MX" sz="3600" dirty="0" smtClean="0">
                <a:latin typeface="Arial" panose="020B0604020202020204" pitchFamily="34" charset="0"/>
                <a:cs typeface="Arial" panose="020B0604020202020204" pitchFamily="34" charset="0"/>
              </a:rPr>
            </a:br>
            <a:r>
              <a:rPr lang="es-MX" sz="3600" b="1" dirty="0" smtClean="0">
                <a:latin typeface="Arial" panose="020B0604020202020204" pitchFamily="34" charset="0"/>
                <a:cs typeface="Arial" panose="020B0604020202020204" pitchFamily="34" charset="0"/>
              </a:rPr>
              <a:t>Nombre: </a:t>
            </a:r>
            <a:r>
              <a:rPr lang="es-MX" sz="3600" dirty="0" smtClean="0">
                <a:latin typeface="Arial" panose="020B0604020202020204" pitchFamily="34" charset="0"/>
                <a:cs typeface="Arial" panose="020B0604020202020204" pitchFamily="34" charset="0"/>
              </a:rPr>
              <a:t>Karen Lucero Muñiz Torres.</a:t>
            </a:r>
            <a:br>
              <a:rPr lang="es-MX" sz="3600" dirty="0" smtClean="0">
                <a:latin typeface="Arial" panose="020B0604020202020204" pitchFamily="34" charset="0"/>
                <a:cs typeface="Arial" panose="020B0604020202020204" pitchFamily="34" charset="0"/>
              </a:rPr>
            </a:br>
            <a:r>
              <a:rPr lang="es-MX" sz="3600" dirty="0" smtClean="0">
                <a:latin typeface="Arial" panose="020B0604020202020204" pitchFamily="34" charset="0"/>
                <a:cs typeface="Arial" panose="020B0604020202020204" pitchFamily="34" charset="0"/>
              </a:rPr>
              <a:t>Tercer Semestre.</a:t>
            </a:r>
            <a:br>
              <a:rPr lang="es-MX" sz="3600" dirty="0" smtClean="0">
                <a:latin typeface="Arial" panose="020B0604020202020204" pitchFamily="34" charset="0"/>
                <a:cs typeface="Arial" panose="020B0604020202020204" pitchFamily="34" charset="0"/>
              </a:rPr>
            </a:br>
            <a:r>
              <a:rPr lang="es-MX" sz="3600" dirty="0" smtClean="0">
                <a:latin typeface="Arial" panose="020B0604020202020204" pitchFamily="34" charset="0"/>
                <a:cs typeface="Arial" panose="020B0604020202020204" pitchFamily="34" charset="0"/>
              </a:rPr>
              <a:t>2° D</a:t>
            </a:r>
            <a:br>
              <a:rPr lang="es-MX" sz="3600" dirty="0" smtClean="0">
                <a:latin typeface="Arial" panose="020B0604020202020204" pitchFamily="34" charset="0"/>
                <a:cs typeface="Arial" panose="020B0604020202020204" pitchFamily="34" charset="0"/>
              </a:rPr>
            </a:br>
            <a:r>
              <a:rPr lang="es-MX" sz="2400" dirty="0" smtClean="0">
                <a:latin typeface="Arial" panose="020B0604020202020204" pitchFamily="34" charset="0"/>
                <a:cs typeface="Arial" panose="020B0604020202020204" pitchFamily="34" charset="0"/>
              </a:rPr>
              <a:t/>
            </a:r>
            <a:br>
              <a:rPr lang="es-MX" sz="2400" dirty="0" smtClean="0">
                <a:latin typeface="Arial" panose="020B0604020202020204" pitchFamily="34" charset="0"/>
                <a:cs typeface="Arial" panose="020B0604020202020204" pitchFamily="34" charset="0"/>
              </a:rPr>
            </a:br>
            <a:r>
              <a:rPr lang="es-MX" sz="2400" dirty="0" smtClean="0">
                <a:latin typeface="Arial" panose="020B0604020202020204" pitchFamily="34" charset="0"/>
                <a:cs typeface="Arial" panose="020B0604020202020204" pitchFamily="34" charset="0"/>
              </a:rPr>
              <a:t>15 </a:t>
            </a:r>
            <a:r>
              <a:rPr lang="es-MX" sz="2400" dirty="0" smtClean="0">
                <a:latin typeface="Arial" panose="020B0604020202020204" pitchFamily="34" charset="0"/>
                <a:cs typeface="Arial" panose="020B0604020202020204" pitchFamily="34" charset="0"/>
              </a:rPr>
              <a:t>de Octubre del 2020, Saltillo Coahuila.</a:t>
            </a:r>
            <a:r>
              <a:rPr lang="es-MX" dirty="0" smtClean="0"/>
              <a:t/>
            </a:r>
            <a:br>
              <a:rPr lang="es-MX" dirty="0" smtClean="0"/>
            </a:br>
            <a:r>
              <a:rPr lang="es-MX" dirty="0" smtClean="0"/>
              <a:t/>
            </a:r>
            <a:br>
              <a:rPr lang="es-MX" dirty="0" smtClean="0"/>
            </a:br>
            <a:endParaRPr lang="es-MX" dirty="0"/>
          </a:p>
        </p:txBody>
      </p:sp>
      <p:pic>
        <p:nvPicPr>
          <p:cNvPr id="7" name="Imagen 6" descr="Resultado de imagen de logo enep"/>
          <p:cNvPicPr/>
          <p:nvPr/>
        </p:nvPicPr>
        <p:blipFill>
          <a:blip r:embed="rId2">
            <a:extLst>
              <a:ext uri="{28A0092B-C50C-407E-A947-70E740481C1C}">
                <a14:useLocalDpi xmlns:a14="http://schemas.microsoft.com/office/drawing/2010/main" val="0"/>
              </a:ext>
            </a:extLst>
          </a:blip>
          <a:srcRect/>
          <a:stretch>
            <a:fillRect/>
          </a:stretch>
        </p:blipFill>
        <p:spPr bwMode="auto">
          <a:xfrm>
            <a:off x="-167425" y="182923"/>
            <a:ext cx="2406128" cy="1850829"/>
          </a:xfrm>
          <a:prstGeom prst="rect">
            <a:avLst/>
          </a:prstGeom>
          <a:noFill/>
        </p:spPr>
      </p:pic>
    </p:spTree>
    <p:extLst>
      <p:ext uri="{BB962C8B-B14F-4D97-AF65-F5344CB8AC3E}">
        <p14:creationId xmlns:p14="http://schemas.microsoft.com/office/powerpoint/2010/main" val="606371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pPr marL="571500" indent="-571500">
              <a:buFont typeface="Arial" panose="020B0604020202020204" pitchFamily="34" charset="0"/>
              <a:buChar char="•"/>
            </a:pPr>
            <a:r>
              <a:rPr lang="es-MX" b="1" i="1" dirty="0" smtClean="0">
                <a:latin typeface="Century Schoolbook" panose="02040604050505020304" pitchFamily="18" charset="0"/>
              </a:rPr>
              <a:t>Pueblos mágicos:</a:t>
            </a:r>
          </a:p>
        </p:txBody>
      </p:sp>
      <p:sp>
        <p:nvSpPr>
          <p:cNvPr id="5" name="CuadroTexto 4"/>
          <p:cNvSpPr txBox="1"/>
          <p:nvPr/>
        </p:nvSpPr>
        <p:spPr>
          <a:xfrm>
            <a:off x="838200" y="1002076"/>
            <a:ext cx="11049000" cy="97872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s-MX" sz="2400" b="1" dirty="0" smtClean="0">
                <a:solidFill>
                  <a:schemeClr val="accent2"/>
                </a:solidFill>
                <a:latin typeface="Book Antiqua" panose="02040602050305030304" pitchFamily="18" charset="0"/>
              </a:rPr>
              <a:t>AR</a:t>
            </a:r>
            <a:r>
              <a:rPr lang="es-MX" sz="2400" b="1" dirty="0" smtClean="0">
                <a:solidFill>
                  <a:schemeClr val="accent1">
                    <a:lumMod val="50000"/>
                  </a:schemeClr>
                </a:solidFill>
                <a:latin typeface="Book Antiqua" panose="02040602050305030304" pitchFamily="18" charset="0"/>
              </a:rPr>
              <a:t>TE</a:t>
            </a:r>
            <a:r>
              <a:rPr lang="es-MX" sz="2400" b="1" dirty="0" smtClean="0">
                <a:solidFill>
                  <a:srgbClr val="FF0000"/>
                </a:solidFill>
                <a:latin typeface="Book Antiqua" panose="02040602050305030304" pitchFamily="18" charset="0"/>
              </a:rPr>
              <a:t>AG</a:t>
            </a:r>
            <a:r>
              <a:rPr lang="es-MX" sz="2400" b="1" dirty="0" smtClean="0">
                <a:solidFill>
                  <a:srgbClr val="660066"/>
                </a:solidFill>
                <a:latin typeface="Book Antiqua" panose="02040602050305030304" pitchFamily="18" charset="0"/>
              </a:rPr>
              <a:t>A. </a:t>
            </a:r>
            <a:r>
              <a:rPr lang="es-MX" sz="2000" dirty="0" smtClean="0">
                <a:solidFill>
                  <a:prstClr val="black"/>
                </a:solidFill>
                <a:latin typeface="Book Antiqua" panose="02040602050305030304" pitchFamily="18" charset="0"/>
              </a:rPr>
              <a:t>Es </a:t>
            </a:r>
            <a:r>
              <a:rPr lang="es-MX" sz="2000" dirty="0">
                <a:solidFill>
                  <a:prstClr val="black"/>
                </a:solidFill>
                <a:latin typeface="Book Antiqua" panose="02040602050305030304" pitchFamily="18" charset="0"/>
              </a:rPr>
              <a:t>uno de los pueblos más conocidos del estado, ya que forma parte de la zona metropolitana de Saltillo y sobresale por sus paisajes boscosos, por lo que suele ser muy concurrido por ciclistas de </a:t>
            </a:r>
            <a:r>
              <a:rPr lang="es-MX" sz="2000" dirty="0" smtClean="0">
                <a:solidFill>
                  <a:prstClr val="black"/>
                </a:solidFill>
                <a:latin typeface="Book Antiqua" panose="02040602050305030304" pitchFamily="18" charset="0"/>
              </a:rPr>
              <a:t>montaña</a:t>
            </a:r>
            <a:endParaRPr lang="es-MX" sz="2000" dirty="0">
              <a:solidFill>
                <a:prstClr val="black"/>
              </a:solidFill>
              <a:latin typeface="Book Antiqua" panose="02040602050305030304" pitchFamily="18" charset="0"/>
            </a:endParaRPr>
          </a:p>
        </p:txBody>
      </p:sp>
      <p:sp>
        <p:nvSpPr>
          <p:cNvPr id="7" name="CuadroTexto 6"/>
          <p:cNvSpPr txBox="1"/>
          <p:nvPr/>
        </p:nvSpPr>
        <p:spPr>
          <a:xfrm>
            <a:off x="838200" y="4106515"/>
            <a:ext cx="9986683" cy="1255728"/>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s-MX" sz="2400" b="1" dirty="0" smtClean="0">
                <a:solidFill>
                  <a:srgbClr val="7030A0"/>
                </a:solidFill>
                <a:latin typeface="Book Antiqua" panose="02040602050305030304" pitchFamily="18" charset="0"/>
              </a:rPr>
              <a:t>C</a:t>
            </a:r>
            <a:r>
              <a:rPr lang="es-MX" sz="2400" b="1" dirty="0" smtClean="0">
                <a:solidFill>
                  <a:srgbClr val="C00000"/>
                </a:solidFill>
                <a:latin typeface="Book Antiqua" panose="02040602050305030304" pitchFamily="18" charset="0"/>
              </a:rPr>
              <a:t>AN</a:t>
            </a:r>
            <a:r>
              <a:rPr lang="es-MX" sz="2400" b="1" dirty="0" smtClean="0">
                <a:solidFill>
                  <a:srgbClr val="00B0F0"/>
                </a:solidFill>
                <a:latin typeface="Book Antiqua" panose="02040602050305030304" pitchFamily="18" charset="0"/>
              </a:rPr>
              <a:t>DE</a:t>
            </a:r>
            <a:r>
              <a:rPr lang="es-MX" sz="2400" b="1" dirty="0" smtClean="0">
                <a:solidFill>
                  <a:schemeClr val="accent6">
                    <a:lumMod val="50000"/>
                  </a:schemeClr>
                </a:solidFill>
                <a:latin typeface="Book Antiqua" panose="02040602050305030304" pitchFamily="18" charset="0"/>
              </a:rPr>
              <a:t>LA</a:t>
            </a:r>
            <a:r>
              <a:rPr lang="es-MX" sz="2400" b="1" dirty="0" smtClean="0">
                <a:solidFill>
                  <a:prstClr val="black"/>
                </a:solidFill>
                <a:latin typeface="Book Antiqua" panose="02040602050305030304" pitchFamily="18" charset="0"/>
              </a:rPr>
              <a:t>. </a:t>
            </a:r>
            <a:r>
              <a:rPr lang="es-MX" sz="2000" dirty="0" smtClean="0">
                <a:solidFill>
                  <a:prstClr val="black"/>
                </a:solidFill>
                <a:latin typeface="Book Antiqua" panose="02040602050305030304" pitchFamily="18" charset="0"/>
              </a:rPr>
              <a:t>Se </a:t>
            </a:r>
            <a:r>
              <a:rPr lang="es-MX" sz="2000" dirty="0">
                <a:solidFill>
                  <a:prstClr val="black"/>
                </a:solidFill>
                <a:latin typeface="Book Antiqua" panose="02040602050305030304" pitchFamily="18" charset="0"/>
              </a:rPr>
              <a:t>incorporó a los pueblos mágicos en 2015, su nombre se debe a la forma de su cerro estrella, similar a una vela o un cirio. Su Corredor Turístico a la orilla del río Candela, afluente del río Bravo, es una increíble atracción debido a sus aguas transparentes</a:t>
            </a:r>
          </a:p>
        </p:txBody>
      </p:sp>
      <p:pic>
        <p:nvPicPr>
          <p:cNvPr id="6146" name="Picture 2" descr="Pueblo Mágico Arteaga, Coahuila - TuriMex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341" y="1968041"/>
            <a:ext cx="2329602" cy="1537990"/>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148" name="Picture 4" descr="Arteaga, Coahuila - pueblo mágico: guía definitiva - Tips Para Tu Viaj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624" y="1926047"/>
            <a:ext cx="2369976" cy="1579984"/>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150" name="Picture 6" descr="Arteaga Pueblo Magico Coahuila Mexico, Pueblos Magicos de Mex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1668" y="1987473"/>
            <a:ext cx="3483099" cy="1457131"/>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152" name="Picture 8" descr="Candela Pueblo Mágico Coahuila &gt; Los Mundos de Méx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916" y="5250744"/>
            <a:ext cx="4731428" cy="131444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007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2380" y="0"/>
            <a:ext cx="8604380" cy="2102148"/>
          </a:xfrm>
        </p:spPr>
        <p:txBody>
          <a:bodyPr>
            <a:normAutofit/>
          </a:bodyPr>
          <a:lstStyle/>
          <a:p>
            <a:endParaRPr lang="es-MX" dirty="0" smtClean="0"/>
          </a:p>
          <a:p>
            <a:r>
              <a:rPr lang="es-MX" sz="2000" b="1" dirty="0" smtClean="0">
                <a:solidFill>
                  <a:schemeClr val="accent2">
                    <a:lumMod val="50000"/>
                  </a:schemeClr>
                </a:solidFill>
                <a:latin typeface="Book Antiqua" panose="02040602050305030304" pitchFamily="18" charset="0"/>
              </a:rPr>
              <a:t>CU</a:t>
            </a:r>
            <a:r>
              <a:rPr lang="es-MX" sz="2000" b="1" dirty="0" smtClean="0">
                <a:solidFill>
                  <a:srgbClr val="FF0000"/>
                </a:solidFill>
                <a:latin typeface="Book Antiqua" panose="02040602050305030304" pitchFamily="18" charset="0"/>
              </a:rPr>
              <a:t>A</a:t>
            </a:r>
            <a:r>
              <a:rPr lang="es-MX" sz="2000" b="1" dirty="0" smtClean="0">
                <a:solidFill>
                  <a:schemeClr val="accent4">
                    <a:lumMod val="50000"/>
                  </a:schemeClr>
                </a:solidFill>
                <a:latin typeface="Book Antiqua" panose="02040602050305030304" pitchFamily="18" charset="0"/>
              </a:rPr>
              <a:t>TRO</a:t>
            </a:r>
            <a:r>
              <a:rPr lang="es-MX" sz="2000" b="1" dirty="0" smtClean="0">
                <a:latin typeface="Book Antiqua" panose="02040602050305030304" pitchFamily="18" charset="0"/>
              </a:rPr>
              <a:t> </a:t>
            </a:r>
            <a:r>
              <a:rPr lang="es-MX" sz="2000" b="1" dirty="0" smtClean="0">
                <a:solidFill>
                  <a:srgbClr val="660066"/>
                </a:solidFill>
                <a:latin typeface="Book Antiqua" panose="02040602050305030304" pitchFamily="18" charset="0"/>
              </a:rPr>
              <a:t>CIÉ</a:t>
            </a:r>
            <a:r>
              <a:rPr lang="es-MX" sz="2000" b="1" dirty="0" smtClean="0">
                <a:solidFill>
                  <a:schemeClr val="accent6">
                    <a:lumMod val="75000"/>
                  </a:schemeClr>
                </a:solidFill>
                <a:latin typeface="Book Antiqua" panose="02040602050305030304" pitchFamily="18" charset="0"/>
              </a:rPr>
              <a:t>NEG</a:t>
            </a:r>
            <a:r>
              <a:rPr lang="es-MX" sz="2000" b="1" dirty="0" smtClean="0">
                <a:solidFill>
                  <a:srgbClr val="00B0F0"/>
                </a:solidFill>
                <a:latin typeface="Book Antiqua" panose="02040602050305030304" pitchFamily="18" charset="0"/>
              </a:rPr>
              <a:t>AS</a:t>
            </a:r>
            <a:r>
              <a:rPr lang="es-MX" sz="2000" b="1" dirty="0" smtClean="0">
                <a:latin typeface="Book Antiqua" panose="02040602050305030304" pitchFamily="18" charset="0"/>
              </a:rPr>
              <a:t>. </a:t>
            </a:r>
            <a:r>
              <a:rPr lang="es-MX" sz="2000" dirty="0" smtClean="0">
                <a:latin typeface="Book Antiqua" panose="02040602050305030304" pitchFamily="18" charset="0"/>
              </a:rPr>
              <a:t>Este </a:t>
            </a:r>
            <a:r>
              <a:rPr lang="es-MX" sz="2000" dirty="0" smtClean="0">
                <a:latin typeface="Book Antiqua" panose="02040602050305030304" pitchFamily="18" charset="0"/>
              </a:rPr>
              <a:t>pueblo mágico se localiza a tres horas de Saltillo, es una de las áreas naturales más hermosas del estado, puesto que se compone de la Poza Azul, las Dunas de Yeso, Minas de Mármol, el río Mezquites y gran variedad de viñedos y catas</a:t>
            </a:r>
            <a:r>
              <a:rPr lang="es-MX" sz="2000" dirty="0" smtClean="0">
                <a:latin typeface="Book Antiqua" panose="02040602050305030304" pitchFamily="18" charset="0"/>
              </a:rPr>
              <a:t>.</a:t>
            </a:r>
          </a:p>
          <a:p>
            <a:pPr marL="0" indent="0">
              <a:buNone/>
            </a:pPr>
            <a:endParaRPr lang="es-MX" sz="2000" dirty="0">
              <a:latin typeface="Book Antiqua" panose="02040602050305030304" pitchFamily="18" charset="0"/>
            </a:endParaRPr>
          </a:p>
          <a:p>
            <a:pPr marL="0" indent="0">
              <a:buNone/>
            </a:pPr>
            <a:endParaRPr lang="es-MX" sz="2000" dirty="0" smtClean="0">
              <a:latin typeface="Book Antiqua" panose="02040602050305030304" pitchFamily="18" charset="0"/>
            </a:endParaRPr>
          </a:p>
        </p:txBody>
      </p:sp>
      <p:sp>
        <p:nvSpPr>
          <p:cNvPr id="6" name="CuadroTexto 5"/>
          <p:cNvSpPr txBox="1"/>
          <p:nvPr/>
        </p:nvSpPr>
        <p:spPr>
          <a:xfrm>
            <a:off x="222380" y="3370108"/>
            <a:ext cx="8032620" cy="3416320"/>
          </a:xfrm>
          <a:prstGeom prst="rect">
            <a:avLst/>
          </a:prstGeom>
          <a:noFill/>
        </p:spPr>
        <p:txBody>
          <a:bodyPr wrap="square" rtlCol="0">
            <a:spAutoFit/>
          </a:bodyPr>
          <a:lstStyle/>
          <a:p>
            <a:endParaRPr lang="es-MX" dirty="0">
              <a:latin typeface="Book Antiqua" panose="02040602050305030304" pitchFamily="18" charset="0"/>
            </a:endParaRPr>
          </a:p>
          <a:p>
            <a:pPr marL="285750" indent="-285750">
              <a:buFont typeface="Arial" panose="020B0604020202020204" pitchFamily="34" charset="0"/>
              <a:buChar char="•"/>
            </a:pPr>
            <a:r>
              <a:rPr lang="es-MX" b="1" dirty="0" smtClean="0">
                <a:solidFill>
                  <a:srgbClr val="92D050"/>
                </a:solidFill>
                <a:latin typeface="Book Antiqua" panose="02040602050305030304" pitchFamily="18" charset="0"/>
              </a:rPr>
              <a:t>G</a:t>
            </a:r>
            <a:r>
              <a:rPr lang="es-MX" b="1" dirty="0" smtClean="0">
                <a:solidFill>
                  <a:srgbClr val="FF0000"/>
                </a:solidFill>
                <a:latin typeface="Book Antiqua" panose="02040602050305030304" pitchFamily="18" charset="0"/>
              </a:rPr>
              <a:t>UERR</a:t>
            </a:r>
            <a:r>
              <a:rPr lang="es-MX" b="1" dirty="0" smtClean="0">
                <a:solidFill>
                  <a:srgbClr val="7030A0"/>
                </a:solidFill>
                <a:latin typeface="Book Antiqua" panose="02040602050305030304" pitchFamily="18" charset="0"/>
              </a:rPr>
              <a:t>ERO</a:t>
            </a:r>
            <a:r>
              <a:rPr lang="es-MX" b="1" dirty="0" smtClean="0">
                <a:latin typeface="Book Antiqua" panose="02040602050305030304" pitchFamily="18" charset="0"/>
              </a:rPr>
              <a:t>. </a:t>
            </a:r>
            <a:r>
              <a:rPr lang="es-MX" dirty="0" smtClean="0">
                <a:latin typeface="Book Antiqua" panose="02040602050305030304" pitchFamily="18" charset="0"/>
              </a:rPr>
              <a:t>En </a:t>
            </a:r>
            <a:r>
              <a:rPr lang="es-MX" dirty="0">
                <a:latin typeface="Book Antiqua" panose="02040602050305030304" pitchFamily="18" charset="0"/>
              </a:rPr>
              <a:t>Coahuila, es un municipio que rinde honor al caudillo insurgente general Vicente Guerrero, no sólo con el nombre, sino que a través de sus casas con fachadas que datan de los siglos XVIII y XIX  remonta a la historia mexicana. </a:t>
            </a:r>
            <a:endParaRPr lang="es-MX" dirty="0" smtClean="0">
              <a:latin typeface="Book Antiqua" panose="02040602050305030304" pitchFamily="18" charset="0"/>
            </a:endParaRPr>
          </a:p>
          <a:p>
            <a:endParaRPr lang="es-MX" dirty="0" smtClean="0">
              <a:latin typeface="Book Antiqua" panose="02040602050305030304" pitchFamily="18" charset="0"/>
            </a:endParaRPr>
          </a:p>
          <a:p>
            <a:endParaRPr lang="es-MX" dirty="0">
              <a:latin typeface="Book Antiqua" panose="02040602050305030304" pitchFamily="18" charset="0"/>
            </a:endParaRPr>
          </a:p>
          <a:p>
            <a:pPr marL="285750" indent="-285750">
              <a:buFont typeface="Arial" panose="020B0604020202020204" pitchFamily="34" charset="0"/>
              <a:buChar char="•"/>
            </a:pPr>
            <a:r>
              <a:rPr lang="es-MX" b="1" dirty="0" smtClean="0">
                <a:solidFill>
                  <a:srgbClr val="FF0066"/>
                </a:solidFill>
                <a:latin typeface="Book Antiqua" panose="02040602050305030304" pitchFamily="18" charset="0"/>
              </a:rPr>
              <a:t>MÚZ</a:t>
            </a:r>
            <a:r>
              <a:rPr lang="es-MX" b="1" dirty="0" smtClean="0">
                <a:solidFill>
                  <a:srgbClr val="00B0F0"/>
                </a:solidFill>
                <a:latin typeface="Book Antiqua" panose="02040602050305030304" pitchFamily="18" charset="0"/>
              </a:rPr>
              <a:t>QUIZ</a:t>
            </a:r>
            <a:r>
              <a:rPr lang="es-MX" b="1" dirty="0" smtClean="0">
                <a:latin typeface="Book Antiqua" panose="02040602050305030304" pitchFamily="18" charset="0"/>
              </a:rPr>
              <a:t>. </a:t>
            </a:r>
            <a:r>
              <a:rPr lang="es-MX" dirty="0" smtClean="0">
                <a:latin typeface="Book Antiqua" panose="02040602050305030304" pitchFamily="18" charset="0"/>
              </a:rPr>
              <a:t>se </a:t>
            </a:r>
            <a:r>
              <a:rPr lang="es-MX" dirty="0">
                <a:latin typeface="Book Antiqua" panose="02040602050305030304" pitchFamily="18" charset="0"/>
              </a:rPr>
              <a:t>trata del pueblo con la denominación más reciente. Su trascendencia turística radica en que es el núcleo de los indígenas </a:t>
            </a:r>
            <a:r>
              <a:rPr lang="es-MX" dirty="0" err="1">
                <a:latin typeface="Book Antiqua" panose="02040602050305030304" pitchFamily="18" charset="0"/>
              </a:rPr>
              <a:t>kikapú</a:t>
            </a:r>
            <a:r>
              <a:rPr lang="es-MX" dirty="0">
                <a:latin typeface="Book Antiqua" panose="02040602050305030304" pitchFamily="18" charset="0"/>
              </a:rPr>
              <a:t>, quienes </a:t>
            </a:r>
            <a:r>
              <a:rPr lang="es-MX" dirty="0" err="1">
                <a:latin typeface="Book Antiqua" panose="02040602050305030304" pitchFamily="18" charset="0"/>
              </a:rPr>
              <a:t>apesar</a:t>
            </a:r>
            <a:r>
              <a:rPr lang="es-MX" dirty="0">
                <a:latin typeface="Book Antiqua" panose="02040602050305030304" pitchFamily="18" charset="0"/>
              </a:rPr>
              <a:t> de las transformaciones sociales han logrado conservar los ritos religiosos y formas de gobernar que se ejercían en la época prehispánica.</a:t>
            </a:r>
          </a:p>
        </p:txBody>
      </p:sp>
      <p:pic>
        <p:nvPicPr>
          <p:cNvPr id="7174" name="Picture 6" descr="Cuatro Ciénegas: 10 cosas que hacer en este Pueblo Mág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9663" y="633980"/>
            <a:ext cx="3363437" cy="2102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176" name="Picture 8" descr="Fin de semana espectacular en Cuatro Ciénegas | México Desconoci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75" y="1779356"/>
            <a:ext cx="3298825" cy="128595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178" name="Picture 10" descr="Conoce las Dunas de Yeso, El Siglo de Torre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110" y="1798792"/>
            <a:ext cx="2875926" cy="13847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180" name="Picture 12" descr="Guerrero, Coahuila: Un Pueblo Mágico poco conocido | México Desconocid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9663" y="3210078"/>
            <a:ext cx="2679440" cy="139424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7182" name="Picture 14" descr="Melchor Múzquiz, Coahuila | Secretaría de Turismo | Gobierno | gob.m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1763" y="5078268"/>
            <a:ext cx="2095240" cy="139750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67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21973"/>
            <a:ext cx="10515600" cy="1811628"/>
          </a:xfrm>
        </p:spPr>
        <p:txBody>
          <a:bodyPr>
            <a:normAutofit/>
          </a:bodyPr>
          <a:lstStyle/>
          <a:p>
            <a:endParaRPr lang="es-MX" dirty="0" smtClean="0"/>
          </a:p>
          <a:p>
            <a:r>
              <a:rPr lang="es-MX" sz="2000" b="1" dirty="0" smtClean="0">
                <a:solidFill>
                  <a:srgbClr val="00B0F0"/>
                </a:solidFill>
                <a:latin typeface="Book Antiqua" panose="02040602050305030304" pitchFamily="18" charset="0"/>
              </a:rPr>
              <a:t>PARR</a:t>
            </a:r>
            <a:r>
              <a:rPr lang="es-MX" sz="2000" b="1" dirty="0" smtClean="0">
                <a:solidFill>
                  <a:srgbClr val="7030A0"/>
                </a:solidFill>
                <a:latin typeface="Book Antiqua" panose="02040602050305030304" pitchFamily="18" charset="0"/>
              </a:rPr>
              <a:t>AS </a:t>
            </a:r>
            <a:r>
              <a:rPr lang="es-MX" sz="2000" b="1" dirty="0" smtClean="0">
                <a:solidFill>
                  <a:srgbClr val="0070C0"/>
                </a:solidFill>
                <a:latin typeface="Book Antiqua" panose="02040602050305030304" pitchFamily="18" charset="0"/>
              </a:rPr>
              <a:t>DE</a:t>
            </a:r>
            <a:r>
              <a:rPr lang="es-MX" sz="2000" b="1" dirty="0" smtClean="0">
                <a:latin typeface="Book Antiqua" panose="02040602050305030304" pitchFamily="18" charset="0"/>
              </a:rPr>
              <a:t> </a:t>
            </a:r>
            <a:r>
              <a:rPr lang="es-MX" sz="2000" b="1" dirty="0" smtClean="0">
                <a:solidFill>
                  <a:srgbClr val="C00000"/>
                </a:solidFill>
                <a:latin typeface="Book Antiqua" panose="02040602050305030304" pitchFamily="18" charset="0"/>
              </a:rPr>
              <a:t>LA</a:t>
            </a:r>
            <a:r>
              <a:rPr lang="es-MX" sz="2000" b="1" dirty="0" smtClean="0">
                <a:latin typeface="Book Antiqua" panose="02040602050305030304" pitchFamily="18" charset="0"/>
              </a:rPr>
              <a:t> </a:t>
            </a:r>
            <a:r>
              <a:rPr lang="es-MX" sz="2000" b="1" dirty="0" smtClean="0">
                <a:solidFill>
                  <a:schemeClr val="accent2"/>
                </a:solidFill>
                <a:latin typeface="Book Antiqua" panose="02040602050305030304" pitchFamily="18" charset="0"/>
              </a:rPr>
              <a:t>FU</a:t>
            </a:r>
            <a:r>
              <a:rPr lang="es-MX" sz="2000" b="1" dirty="0" smtClean="0">
                <a:solidFill>
                  <a:srgbClr val="92D050"/>
                </a:solidFill>
                <a:latin typeface="Book Antiqua" panose="02040602050305030304" pitchFamily="18" charset="0"/>
              </a:rPr>
              <a:t>ENTE</a:t>
            </a:r>
            <a:r>
              <a:rPr lang="es-MX" sz="2000" b="1" dirty="0" smtClean="0">
                <a:latin typeface="Book Antiqua" panose="02040602050305030304" pitchFamily="18" charset="0"/>
              </a:rPr>
              <a:t>. </a:t>
            </a:r>
            <a:r>
              <a:rPr lang="es-MX" sz="2000" dirty="0" smtClean="0">
                <a:latin typeface="Book Antiqua" panose="02040602050305030304" pitchFamily="18" charset="0"/>
              </a:rPr>
              <a:t>Un </a:t>
            </a:r>
            <a:r>
              <a:rPr lang="es-MX" sz="2000" dirty="0" smtClean="0">
                <a:latin typeface="Book Antiqua" panose="02040602050305030304" pitchFamily="18" charset="0"/>
              </a:rPr>
              <a:t>sitio fundado hace más de 400 años y beneficiado por los mantos freáticos. Entre sus atractivos destacan el Santuario de Nuestra Señora de Guadalupe y la Cueva de los Murciélagos. También este pueblo es famoso por su valor histórico, pues se trata de la tierra natal de Francisco I. Madero. </a:t>
            </a:r>
          </a:p>
        </p:txBody>
      </p:sp>
      <p:sp>
        <p:nvSpPr>
          <p:cNvPr id="5" name="CuadroTexto 4"/>
          <p:cNvSpPr txBox="1"/>
          <p:nvPr/>
        </p:nvSpPr>
        <p:spPr>
          <a:xfrm>
            <a:off x="838200" y="3759201"/>
            <a:ext cx="10515600" cy="1015663"/>
          </a:xfrm>
          <a:prstGeom prst="rect">
            <a:avLst/>
          </a:prstGeom>
          <a:noFill/>
        </p:spPr>
        <p:txBody>
          <a:bodyPr wrap="square" rtlCol="0">
            <a:spAutoFit/>
          </a:bodyPr>
          <a:lstStyle/>
          <a:p>
            <a:pPr marL="285750" indent="-285750">
              <a:buFont typeface="Arial" panose="020B0604020202020204" pitchFamily="34" charset="0"/>
              <a:buChar char="•"/>
            </a:pPr>
            <a:r>
              <a:rPr lang="es-MX" sz="2000" b="1" dirty="0" smtClean="0">
                <a:solidFill>
                  <a:srgbClr val="660066"/>
                </a:solidFill>
                <a:latin typeface="Book Antiqua" panose="02040602050305030304" pitchFamily="18" charset="0"/>
              </a:rPr>
              <a:t>VIE</a:t>
            </a:r>
            <a:r>
              <a:rPr lang="es-MX" sz="2000" b="1" dirty="0" smtClean="0">
                <a:solidFill>
                  <a:srgbClr val="FF0066"/>
                </a:solidFill>
                <a:latin typeface="Book Antiqua" panose="02040602050305030304" pitchFamily="18" charset="0"/>
              </a:rPr>
              <a:t>SCA</a:t>
            </a:r>
            <a:r>
              <a:rPr lang="es-MX" sz="2000" b="1" dirty="0" smtClean="0">
                <a:latin typeface="Book Antiqua" panose="02040602050305030304" pitchFamily="18" charset="0"/>
              </a:rPr>
              <a:t>. </a:t>
            </a:r>
            <a:r>
              <a:rPr lang="es-MX" sz="2000" dirty="0" smtClean="0">
                <a:latin typeface="Book Antiqua" panose="02040602050305030304" pitchFamily="18" charset="0"/>
              </a:rPr>
              <a:t>Las </a:t>
            </a:r>
            <a:r>
              <a:rPr lang="es-MX" sz="2000" dirty="0">
                <a:latin typeface="Book Antiqua" panose="02040602050305030304" pitchFamily="18" charset="0"/>
              </a:rPr>
              <a:t>arenas de este municipio norteño sirvieron de prisión para el cura Miguel Hidalgo durante la Guerra de Independencia en 1811, de ahí que sea tan representativo y haya sido considerado Pueblo Mágico.</a:t>
            </a:r>
            <a:endParaRPr lang="es-MX" sz="2000" dirty="0">
              <a:latin typeface="Book Antiqua" panose="02040602050305030304" pitchFamily="18" charset="0"/>
            </a:endParaRPr>
          </a:p>
        </p:txBody>
      </p:sp>
      <p:pic>
        <p:nvPicPr>
          <p:cNvPr id="7" name="Imagen 6"/>
          <p:cNvPicPr>
            <a:picLocks noChangeAspect="1"/>
          </p:cNvPicPr>
          <p:nvPr/>
        </p:nvPicPr>
        <p:blipFill>
          <a:blip r:embed="rId2"/>
          <a:stretch>
            <a:fillRect/>
          </a:stretch>
        </p:blipFill>
        <p:spPr>
          <a:xfrm>
            <a:off x="1560513" y="2133601"/>
            <a:ext cx="1919288" cy="12771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196" name="Picture 4" descr="Pueblo Mágico de Parras de la Fuente, Coahuila - ContraRéplica - Notici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075" y="2032001"/>
            <a:ext cx="2359025" cy="157380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198" name="Picture 6" descr="Disfruta de un histórico paseo por Parras de la Fuente | Rincones de Méx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806" y="2132118"/>
            <a:ext cx="1919288" cy="12801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8200" name="Picture 8" descr="Viesca, Coahuila - Pueblo Mágico: Guía Definitiva - Tips Para Tu Viaj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3598" y="4774864"/>
            <a:ext cx="3259977" cy="181535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33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Arial" panose="020B0604020202020204" pitchFamily="34" charset="0"/>
              <a:buChar char="•"/>
            </a:pPr>
            <a:r>
              <a:rPr lang="es-MX" b="1" dirty="0" smtClean="0">
                <a:latin typeface="Century Schoolbook" panose="02040604050505020304" pitchFamily="18" charset="0"/>
              </a:rPr>
              <a:t>Conclusión. </a:t>
            </a:r>
            <a:endParaRPr lang="es-MX" b="1" dirty="0">
              <a:latin typeface="Century Schoolbook" panose="02040604050505020304" pitchFamily="18" charset="0"/>
            </a:endParaRPr>
          </a:p>
        </p:txBody>
      </p:sp>
      <p:sp>
        <p:nvSpPr>
          <p:cNvPr id="3" name="Marcador de contenido 2"/>
          <p:cNvSpPr>
            <a:spLocks noGrp="1"/>
          </p:cNvSpPr>
          <p:nvPr>
            <p:ph idx="1"/>
          </p:nvPr>
        </p:nvSpPr>
        <p:spPr/>
        <p:txBody>
          <a:bodyPr>
            <a:normAutofit fontScale="92500" lnSpcReduction="20000"/>
          </a:bodyPr>
          <a:lstStyle/>
          <a:p>
            <a:pPr marL="0" indent="0">
              <a:buNone/>
            </a:pPr>
            <a:r>
              <a:rPr lang="es-MX" dirty="0">
                <a:latin typeface="Book Antiqua" panose="02040602050305030304" pitchFamily="18" charset="0"/>
              </a:rPr>
              <a:t>Después de haber investigado y analizado los aspectos demográficos y socioculturales del estado de donde soy parte, me doy cuenta de que hay lugares que yo no conocía y que puedo ir a ellos para pasar o vivir momentos divertidos y agradables , también al mismo tiempo estoy conociendo más sobre mi comunidad social, también es muy interesante y emocionante que esos lugares </a:t>
            </a:r>
            <a:r>
              <a:rPr lang="es-MX" dirty="0" err="1">
                <a:latin typeface="Book Antiqua" panose="02040602050305030304" pitchFamily="18" charset="0"/>
              </a:rPr>
              <a:t>turitiscos</a:t>
            </a:r>
            <a:r>
              <a:rPr lang="es-MX" dirty="0">
                <a:latin typeface="Book Antiqua" panose="02040602050305030304" pitchFamily="18" charset="0"/>
              </a:rPr>
              <a:t> o pueblos mágicos, se encuentren dentro de mis comodidades, ya que son más fáciles de visitar y conocer. Finalmente, haber buscado acerca de la demografía, me percate de que estas cifras pueden haber cambiado drásticamente por la situación que estamos pasando, e igual yo desconocía que estas cuentas se hacían cada 10 años. Me pareció muy bien haber hecho este trabajo porque estoy aprendiendo sobre el estado donde yo nací, y estoy conociendo lugares o datos que yo ni en la vida sabía, y pues me está ayudando a tener más conocimientos dentro de mi carrera profesional.</a:t>
            </a:r>
            <a:endParaRPr lang="es-MX" dirty="0">
              <a:latin typeface="Book Antiqua" panose="02040602050305030304" pitchFamily="18" charset="0"/>
            </a:endParaRPr>
          </a:p>
        </p:txBody>
      </p:sp>
    </p:spTree>
    <p:extLst>
      <p:ext uri="{BB962C8B-B14F-4D97-AF65-F5344CB8AC3E}">
        <p14:creationId xmlns:p14="http://schemas.microsoft.com/office/powerpoint/2010/main" val="3807486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Arial" panose="020B0604020202020204" pitchFamily="34" charset="0"/>
              <a:buChar char="•"/>
            </a:pPr>
            <a:r>
              <a:rPr lang="es-MX" b="1" dirty="0" smtClean="0">
                <a:latin typeface="Century Schoolbook" panose="02040604050505020304" pitchFamily="18" charset="0"/>
              </a:rPr>
              <a:t>Bibliografía. </a:t>
            </a:r>
            <a:endParaRPr lang="es-MX" b="1" dirty="0">
              <a:latin typeface="Century Schoolbook" panose="02040604050505020304" pitchFamily="18" charset="0"/>
            </a:endParaRPr>
          </a:p>
        </p:txBody>
      </p:sp>
      <p:sp>
        <p:nvSpPr>
          <p:cNvPr id="3" name="Marcador de contenido 2"/>
          <p:cNvSpPr>
            <a:spLocks noGrp="1"/>
          </p:cNvSpPr>
          <p:nvPr>
            <p:ph idx="1"/>
          </p:nvPr>
        </p:nvSpPr>
        <p:spPr/>
        <p:txBody>
          <a:bodyPr>
            <a:normAutofit fontScale="92500" lnSpcReduction="20000"/>
          </a:bodyPr>
          <a:lstStyle/>
          <a:p>
            <a:pPr marL="0" indent="0">
              <a:buNone/>
            </a:pPr>
            <a:r>
              <a:rPr lang="es-MX" dirty="0" smtClean="0">
                <a:latin typeface="Book Antiqua" panose="02040602050305030304" pitchFamily="18" charset="0"/>
              </a:rPr>
              <a:t>https</a:t>
            </a:r>
            <a:r>
              <a:rPr lang="es-MX" dirty="0">
                <a:latin typeface="Book Antiqua" panose="02040602050305030304" pitchFamily="18" charset="0"/>
              </a:rPr>
              <a:t>://sic.cultura.gob.mx/lista.php?table=museo&amp;estado_id=5&amp;municipio_id=-1[4:27 p. m., 14/10/2020] </a:t>
            </a:r>
            <a:endParaRPr lang="es-MX" dirty="0" smtClean="0">
              <a:latin typeface="Book Antiqua" panose="02040602050305030304" pitchFamily="18" charset="0"/>
            </a:endParaRPr>
          </a:p>
          <a:p>
            <a:pPr marL="0" indent="0">
              <a:buNone/>
            </a:pPr>
            <a:r>
              <a:rPr lang="es-MX" dirty="0" smtClean="0">
                <a:latin typeface="Book Antiqua" panose="02040602050305030304" pitchFamily="18" charset="0"/>
              </a:rPr>
              <a:t>https</a:t>
            </a:r>
            <a:r>
              <a:rPr lang="es-MX" dirty="0">
                <a:latin typeface="Book Antiqua" panose="02040602050305030304" pitchFamily="18" charset="0"/>
              </a:rPr>
              <a:t>://sic.cultura.gob.mx/ficha.php?table=zona_arqueologica&amp;table_id=220[4:28 p. m., 14/10/2020] </a:t>
            </a:r>
            <a:endParaRPr lang="es-MX" dirty="0" smtClean="0">
              <a:latin typeface="Book Antiqua" panose="02040602050305030304" pitchFamily="18" charset="0"/>
            </a:endParaRPr>
          </a:p>
          <a:p>
            <a:pPr marL="0" indent="0">
              <a:buNone/>
            </a:pPr>
            <a:r>
              <a:rPr lang="es-MX" dirty="0" smtClean="0">
                <a:latin typeface="Book Antiqua" panose="02040602050305030304" pitchFamily="18" charset="0"/>
              </a:rPr>
              <a:t>https</a:t>
            </a:r>
            <a:r>
              <a:rPr lang="es-MX" dirty="0">
                <a:latin typeface="Book Antiqua" panose="02040602050305030304" pitchFamily="18" charset="0"/>
              </a:rPr>
              <a:t>://www.bestday.com.mx/Coahuila/Atracciones/[4:31 p. m., 14/10/2020] </a:t>
            </a:r>
            <a:endParaRPr lang="es-MX" dirty="0" smtClean="0">
              <a:latin typeface="Book Antiqua" panose="02040602050305030304" pitchFamily="18" charset="0"/>
            </a:endParaRPr>
          </a:p>
          <a:p>
            <a:pPr marL="0" indent="0">
              <a:buNone/>
            </a:pPr>
            <a:r>
              <a:rPr lang="es-MX" dirty="0" smtClean="0">
                <a:latin typeface="Book Antiqua" panose="02040602050305030304" pitchFamily="18" charset="0"/>
              </a:rPr>
              <a:t>https</a:t>
            </a:r>
            <a:r>
              <a:rPr lang="es-MX" dirty="0">
                <a:latin typeface="Book Antiqua" panose="02040602050305030304" pitchFamily="18" charset="0"/>
              </a:rPr>
              <a:t>://www.mexicotravelclub.com/atractivos-turisticos-en-coahuila[4:32 p. m., 14/10/2020] </a:t>
            </a:r>
            <a:endParaRPr lang="es-MX" dirty="0" smtClean="0">
              <a:latin typeface="Book Antiqua" panose="02040602050305030304" pitchFamily="18" charset="0"/>
            </a:endParaRPr>
          </a:p>
          <a:p>
            <a:pPr marL="0" indent="0">
              <a:buNone/>
            </a:pPr>
            <a:r>
              <a:rPr lang="es-MX" dirty="0" smtClean="0">
                <a:latin typeface="Book Antiqua" panose="02040602050305030304" pitchFamily="18" charset="0"/>
              </a:rPr>
              <a:t>https</a:t>
            </a:r>
            <a:r>
              <a:rPr lang="es-MX" dirty="0">
                <a:latin typeface="Book Antiqua" panose="02040602050305030304" pitchFamily="18" charset="0"/>
              </a:rPr>
              <a:t>://www.saltillo360.com/conoce-los-pueblos-magicos-de-coahuila/amp[4:36 p. m., 14/10/2020] </a:t>
            </a:r>
            <a:endParaRPr lang="es-MX" dirty="0" smtClean="0">
              <a:latin typeface="Book Antiqua" panose="02040602050305030304" pitchFamily="18" charset="0"/>
            </a:endParaRPr>
          </a:p>
          <a:p>
            <a:pPr marL="0" indent="0">
              <a:buNone/>
            </a:pPr>
            <a:r>
              <a:rPr lang="es-MX" dirty="0" smtClean="0">
                <a:latin typeface="Book Antiqua" panose="02040602050305030304" pitchFamily="18" charset="0"/>
              </a:rPr>
              <a:t>https</a:t>
            </a:r>
            <a:r>
              <a:rPr lang="es-MX" dirty="0">
                <a:latin typeface="Book Antiqua" panose="02040602050305030304" pitchFamily="18" charset="0"/>
              </a:rPr>
              <a:t>://m.arenapublica.com/viajes/ven-los-siete-pueblos-magicos-de-coahuila</a:t>
            </a:r>
            <a:endParaRPr lang="es-MX" dirty="0">
              <a:latin typeface="Book Antiqua" panose="02040602050305030304" pitchFamily="18" charset="0"/>
            </a:endParaRPr>
          </a:p>
        </p:txBody>
      </p:sp>
    </p:spTree>
    <p:extLst>
      <p:ext uri="{BB962C8B-B14F-4D97-AF65-F5344CB8AC3E}">
        <p14:creationId xmlns:p14="http://schemas.microsoft.com/office/powerpoint/2010/main" val="47920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1776411" y="2359946"/>
          <a:ext cx="8639178" cy="3242691"/>
        </p:xfrm>
        <a:graphic>
          <a:graphicData uri="http://schemas.openxmlformats.org/drawingml/2006/table">
            <a:tbl>
              <a:tblPr firstRow="1" firstCol="1" bandRow="1"/>
              <a:tblGrid>
                <a:gridCol w="1439863"/>
                <a:gridCol w="1439863"/>
                <a:gridCol w="1439863"/>
                <a:gridCol w="1439863"/>
                <a:gridCol w="1439863"/>
                <a:gridCol w="1439863"/>
              </a:tblGrid>
              <a:tr h="0">
                <a:tc>
                  <a:txBody>
                    <a:bodyPr/>
                    <a:lstStyle/>
                    <a:p>
                      <a:pPr algn="ctr">
                        <a:lnSpc>
                          <a:spcPct val="107000"/>
                        </a:lnSpc>
                        <a:spcAft>
                          <a:spcPts val="400"/>
                        </a:spcAft>
                      </a:pPr>
                      <a:r>
                        <a:rPr lang="es-ES" sz="800" b="1" dirty="0">
                          <a:effectLst/>
                          <a:latin typeface="Calibri" panose="020F0502020204030204" pitchFamily="34" charset="0"/>
                          <a:ea typeface="Calibri" panose="020F0502020204030204" pitchFamily="34" charset="0"/>
                          <a:cs typeface="Times New Roman" panose="02020603050405020304" pitchFamily="18" charset="0"/>
                        </a:rPr>
                        <a:t>Aspectos a evaluar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Excelente(10)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Bueno (9)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Regular (8 y 7 )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Aceptable (6)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Deficiente (5)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Entrega del trabajo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800">
                          <a:effectLst/>
                          <a:latin typeface="Calibri" panose="020F0502020204030204" pitchFamily="34" charset="0"/>
                          <a:ea typeface="Calibri" panose="020F0502020204030204" pitchFamily="34" charset="0"/>
                          <a:cs typeface="Times New Roman" panose="02020603050405020304" pitchFamily="18" charset="0"/>
                        </a:rPr>
                        <a:t>La entrega se realizó en el plazo acordado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800">
                          <a:effectLst/>
                          <a:latin typeface="Calibri" panose="020F0502020204030204" pitchFamily="34" charset="0"/>
                          <a:ea typeface="Calibri" panose="020F0502020204030204" pitchFamily="34" charset="0"/>
                          <a:cs typeface="Times New Roman" panose="02020603050405020304" pitchFamily="18" charset="0"/>
                        </a:rPr>
                        <a:t>La entrega se realizó  después del plazo acordado pero con justificación oportuna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800">
                          <a:effectLst/>
                          <a:latin typeface="Calibri" panose="020F0502020204030204" pitchFamily="34" charset="0"/>
                          <a:ea typeface="Calibri" panose="020F0502020204030204" pitchFamily="34" charset="0"/>
                          <a:cs typeface="Times New Roman" panose="02020603050405020304" pitchFamily="18" charset="0"/>
                        </a:rPr>
                        <a:t>La entrega se realizó después del plazo acordado pero sin justificación oportuna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La entrega se realizó fuera de plazo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No se realizó la entrega.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Introducción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Plantea clara y ordenadamente el tema del trabajo y su importancia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Plantea en forma clara y ordenada pero muy breve el tema del trabajo y su importancia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Plantea en forma confusa el tema del trabajo y su importancia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No se plantea la introducción.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Cantidad de información.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Todos los temas tratados y todas las preguntas fueron contestados.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Todos los temas tratados y la mayor parte de las preguntas fueron contestados.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dirty="0">
                          <a:effectLst/>
                          <a:latin typeface="Calibri" panose="020F0502020204030204" pitchFamily="34" charset="0"/>
                          <a:ea typeface="Calibri" panose="020F0502020204030204" pitchFamily="34" charset="0"/>
                          <a:cs typeface="Times New Roman" panose="02020603050405020304" pitchFamily="18" charset="0"/>
                        </a:rPr>
                        <a:t>Todos los temas fueron tratados pero le flato contestar preguntas.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Le faltaron temas y preguntas.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Ilustraciones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Cada tema o pregunta fue presentada con las ilustraciones precisas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Cada tema o pregunta fue presentada pero le faltó algunas  ilustraciones.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Cada tema o pregunta fue presentada pero las ilustraciones no fueron las indicadas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Cada tema o pregunta fue presentada pero le faltaron  ilustraciones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Conclusiones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La conclusión incluye los temas abordados y lo aprendido del trabajo.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La conclusión incluye solo los temas abordados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La conclusión incluye solo  lo aprendido del trabajo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La conclusión no incluye los temas abordados y ni lo aprendido del trabajo.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400"/>
                        </a:spcAft>
                      </a:pPr>
                      <a:r>
                        <a:rPr lang="es-ES" sz="800" b="1">
                          <a:effectLst/>
                          <a:latin typeface="Calibri" panose="020F0502020204030204" pitchFamily="34" charset="0"/>
                          <a:ea typeface="Calibri" panose="020F0502020204030204" pitchFamily="34" charset="0"/>
                          <a:cs typeface="Times New Roman" panose="02020603050405020304" pitchFamily="18" charset="0"/>
                        </a:rPr>
                        <a:t>Bibliografía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Todas las fuentes de información esta documentadas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La mayoría de  las fuentes de información esta documentadas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Algunas de  las fuentes de información esta documentadas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Ninguna de las fuentes de información esta documentadas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s-ES" sz="800">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400"/>
                        </a:spcAft>
                      </a:pPr>
                      <a:r>
                        <a:rPr lang="es-ES" sz="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ítulo 3"/>
          <p:cNvSpPr>
            <a:spLocks noGrp="1"/>
          </p:cNvSpPr>
          <p:nvPr>
            <p:ph type="title"/>
          </p:nvPr>
        </p:nvSpPr>
        <p:spPr>
          <a:xfrm>
            <a:off x="773805" y="661339"/>
            <a:ext cx="10515600" cy="1325563"/>
          </a:xfrm>
        </p:spPr>
        <p:txBody>
          <a:bodyPr>
            <a:noAutofit/>
          </a:bodyPr>
          <a:lstStyle/>
          <a:p>
            <a:pPr algn="ctr">
              <a:lnSpc>
                <a:spcPct val="107000"/>
              </a:lnSpc>
              <a:spcAft>
                <a:spcPts val="800"/>
              </a:spcAft>
            </a:pPr>
            <a:r>
              <a:rPr lang="es-ES" sz="2800" b="1" dirty="0" smtClean="0">
                <a:effectLst/>
                <a:latin typeface="Century Schoolbook" panose="02040604050505020304" pitchFamily="18" charset="0"/>
                <a:ea typeface="Calibri" panose="020F0502020204030204" pitchFamily="34" charset="0"/>
                <a:cs typeface="Arial" panose="020B0604020202020204" pitchFamily="34" charset="0"/>
              </a:rPr>
              <a:t>Rubrica de evaluación.</a:t>
            </a:r>
            <a:r>
              <a:rPr lang="es-MX" sz="2800" b="1" dirty="0" smtClean="0">
                <a:effectLst/>
                <a:latin typeface="Century Schoolbook" panose="02040604050505020304" pitchFamily="18" charset="0"/>
                <a:ea typeface="Calibri" panose="020F0502020204030204" pitchFamily="34" charset="0"/>
                <a:cs typeface="Arial" panose="020B0604020202020204" pitchFamily="34" charset="0"/>
              </a:rPr>
              <a:t/>
            </a:r>
            <a:br>
              <a:rPr lang="es-MX" sz="2800" b="1" dirty="0" smtClean="0">
                <a:effectLst/>
                <a:latin typeface="Century Schoolbook" panose="02040604050505020304" pitchFamily="18" charset="0"/>
                <a:ea typeface="Calibri" panose="020F0502020204030204" pitchFamily="34" charset="0"/>
                <a:cs typeface="Arial" panose="020B0604020202020204" pitchFamily="34" charset="0"/>
              </a:rPr>
            </a:br>
            <a:endParaRPr lang="es-MX" sz="2800" b="1" dirty="0">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254998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Arial" panose="020B0604020202020204" pitchFamily="34" charset="0"/>
              <a:buChar char="•"/>
            </a:pPr>
            <a:r>
              <a:rPr lang="es-MX" b="1" dirty="0" smtClean="0">
                <a:latin typeface="Century Schoolbook" panose="02040604050505020304" pitchFamily="18" charset="0"/>
              </a:rPr>
              <a:t>Introducción</a:t>
            </a:r>
            <a:r>
              <a:rPr lang="es-MX" dirty="0" smtClean="0">
                <a:latin typeface="Century Schoolbook" panose="02040604050505020304" pitchFamily="18" charset="0"/>
              </a:rPr>
              <a:t>. </a:t>
            </a:r>
            <a:endParaRPr lang="es-MX" dirty="0">
              <a:latin typeface="Century Schoolbook" panose="02040604050505020304" pitchFamily="18" charset="0"/>
            </a:endParaRPr>
          </a:p>
        </p:txBody>
      </p:sp>
      <p:sp>
        <p:nvSpPr>
          <p:cNvPr id="3" name="Marcador de contenido 2"/>
          <p:cNvSpPr>
            <a:spLocks noGrp="1"/>
          </p:cNvSpPr>
          <p:nvPr>
            <p:ph idx="1"/>
          </p:nvPr>
        </p:nvSpPr>
        <p:spPr/>
        <p:txBody>
          <a:bodyPr/>
          <a:lstStyle/>
          <a:p>
            <a:pPr marL="0" indent="0">
              <a:buNone/>
            </a:pPr>
            <a:r>
              <a:rPr lang="es-MX" dirty="0">
                <a:latin typeface="Book Antiqua" panose="02040602050305030304" pitchFamily="18" charset="0"/>
              </a:rPr>
              <a:t>La demografía te ayuda a conocer el estudio estadístico de las poblaciones humanas según tu estado y distribución en un momento determinado, además te da los aproximaciones de los números de personas que hay dentro del estado. Por otra parte, investigar acerca de los lugares donde puedes ir a visitar te ayuda a conocer más sobre tu cultura, y donde puedes encontrar diversos aspectos socioculturales</a:t>
            </a:r>
            <a:r>
              <a:rPr lang="es-MX" dirty="0"/>
              <a:t>. </a:t>
            </a:r>
            <a:endParaRPr lang="es-MX" dirty="0"/>
          </a:p>
        </p:txBody>
      </p:sp>
      <p:pic>
        <p:nvPicPr>
          <p:cNvPr id="11266" name="Picture 2" descr="Demografía | TemarioIde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510" y="4649215"/>
            <a:ext cx="3428873" cy="19658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4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lgn="ctr">
              <a:buFont typeface="Arial" panose="020B0604020202020204" pitchFamily="34" charset="0"/>
              <a:buChar char="•"/>
            </a:pPr>
            <a:r>
              <a:rPr lang="es-MX" b="1" i="1" dirty="0" smtClean="0">
                <a:latin typeface="Century Schoolbook" panose="02040604050505020304" pitchFamily="18" charset="0"/>
              </a:rPr>
              <a:t>Aspecto demográfico.</a:t>
            </a:r>
            <a:br>
              <a:rPr lang="es-MX" b="1" i="1" dirty="0" smtClean="0">
                <a:latin typeface="Century Schoolbook" panose="02040604050505020304" pitchFamily="18" charset="0"/>
              </a:rPr>
            </a:br>
            <a:endParaRPr lang="es-MX" b="1" i="1" dirty="0">
              <a:latin typeface="Century Schoolbook" panose="02040604050505020304" pitchFamily="18" charset="0"/>
            </a:endParaRPr>
          </a:p>
        </p:txBody>
      </p:sp>
      <p:sp>
        <p:nvSpPr>
          <p:cNvPr id="3" name="Marcador de contenido 2"/>
          <p:cNvSpPr>
            <a:spLocks noGrp="1"/>
          </p:cNvSpPr>
          <p:nvPr>
            <p:ph idx="1"/>
          </p:nvPr>
        </p:nvSpPr>
        <p:spPr>
          <a:xfrm>
            <a:off x="838200" y="1258066"/>
            <a:ext cx="10515600" cy="3629244"/>
          </a:xfrm>
        </p:spPr>
        <p:txBody>
          <a:bodyPr/>
          <a:lstStyle/>
          <a:p>
            <a:pPr marL="0" indent="0" algn="ctr">
              <a:buNone/>
            </a:pPr>
            <a:r>
              <a:rPr lang="es-MX" dirty="0" smtClean="0">
                <a:latin typeface="Book Antiqua" panose="02040602050305030304" pitchFamily="18" charset="0"/>
              </a:rPr>
              <a:t>Investigar el total de la población en Coahuila.</a:t>
            </a:r>
          </a:p>
          <a:p>
            <a:pPr algn="ctr"/>
            <a:r>
              <a:rPr lang="es-MX" dirty="0" smtClean="0">
                <a:latin typeface="Book Antiqua" panose="02040602050305030304" pitchFamily="18" charset="0"/>
              </a:rPr>
              <a:t>Total de hombres: </a:t>
            </a:r>
            <a:r>
              <a:rPr lang="es-MX" b="1" dirty="0" smtClean="0">
                <a:solidFill>
                  <a:srgbClr val="7030A0"/>
                </a:solidFill>
                <a:latin typeface="Book Antiqua" panose="02040602050305030304" pitchFamily="18" charset="0"/>
              </a:rPr>
              <a:t>1,605,017</a:t>
            </a:r>
          </a:p>
          <a:p>
            <a:pPr algn="ctr"/>
            <a:r>
              <a:rPr lang="es-MX" dirty="0" smtClean="0">
                <a:latin typeface="Book Antiqua" panose="02040602050305030304" pitchFamily="18" charset="0"/>
              </a:rPr>
              <a:t>Total de mujeres: </a:t>
            </a:r>
            <a:r>
              <a:rPr lang="es-MX" b="1" dirty="0" smtClean="0">
                <a:solidFill>
                  <a:srgbClr val="7030A0"/>
                </a:solidFill>
                <a:latin typeface="Book Antiqua" panose="02040602050305030304" pitchFamily="18" charset="0"/>
              </a:rPr>
              <a:t>1,613,303</a:t>
            </a:r>
          </a:p>
          <a:p>
            <a:pPr algn="ctr"/>
            <a:r>
              <a:rPr lang="es-MX" dirty="0" smtClean="0">
                <a:latin typeface="Book Antiqua" panose="02040602050305030304" pitchFamily="18" charset="0"/>
              </a:rPr>
              <a:t>Total de niños (as) menores de 16 años: </a:t>
            </a:r>
            <a:r>
              <a:rPr lang="es-MX" b="1" dirty="0" smtClean="0">
                <a:solidFill>
                  <a:srgbClr val="7030A0"/>
                </a:solidFill>
                <a:latin typeface="Book Antiqua" panose="02040602050305030304" pitchFamily="18" charset="0"/>
              </a:rPr>
              <a:t>1,072,854</a:t>
            </a:r>
          </a:p>
          <a:p>
            <a:pPr algn="ctr"/>
            <a:r>
              <a:rPr lang="es-MX" dirty="0" smtClean="0">
                <a:latin typeface="Book Antiqua" panose="02040602050305030304" pitchFamily="18" charset="0"/>
              </a:rPr>
              <a:t>Total de jóvenes menores de 30 años: </a:t>
            </a:r>
            <a:r>
              <a:rPr lang="es-MX" b="1" dirty="0" smtClean="0">
                <a:solidFill>
                  <a:srgbClr val="7030A0"/>
                </a:solidFill>
                <a:latin typeface="Book Antiqua" panose="02040602050305030304" pitchFamily="18" charset="0"/>
              </a:rPr>
              <a:t>807,595</a:t>
            </a:r>
          </a:p>
          <a:p>
            <a:pPr algn="ctr"/>
            <a:r>
              <a:rPr lang="es-MX" dirty="0" smtClean="0">
                <a:latin typeface="Book Antiqua" panose="02040602050305030304" pitchFamily="18" charset="0"/>
              </a:rPr>
              <a:t>Total de adultos de 30 a 60 años: </a:t>
            </a:r>
            <a:r>
              <a:rPr lang="es-MX" b="1" dirty="0" smtClean="0">
                <a:solidFill>
                  <a:srgbClr val="7030A0"/>
                </a:solidFill>
                <a:latin typeface="Book Antiqua" panose="02040602050305030304" pitchFamily="18" charset="0"/>
              </a:rPr>
              <a:t>1,308,527</a:t>
            </a:r>
          </a:p>
          <a:p>
            <a:pPr algn="ctr"/>
            <a:r>
              <a:rPr lang="es-MX" dirty="0" smtClean="0">
                <a:latin typeface="Book Antiqua" panose="02040602050305030304" pitchFamily="18" charset="0"/>
              </a:rPr>
              <a:t>Total de adultos mayores: </a:t>
            </a:r>
            <a:r>
              <a:rPr lang="es-MX" b="1" dirty="0" smtClean="0">
                <a:solidFill>
                  <a:srgbClr val="7030A0"/>
                </a:solidFill>
                <a:latin typeface="Book Antiqua" panose="02040602050305030304" pitchFamily="18" charset="0"/>
              </a:rPr>
              <a:t>229,744</a:t>
            </a:r>
          </a:p>
          <a:p>
            <a:endParaRPr lang="es-MX" dirty="0"/>
          </a:p>
        </p:txBody>
      </p:sp>
      <p:pic>
        <p:nvPicPr>
          <p:cNvPr id="10244" name="Picture 4" descr="Demografía Mazatenango – MuniMaz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87310"/>
            <a:ext cx="4876800" cy="18002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2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5149" y="2759806"/>
            <a:ext cx="10515600" cy="1325563"/>
          </a:xfrm>
        </p:spPr>
        <p:txBody>
          <a:bodyPr/>
          <a:lstStyle/>
          <a:p>
            <a:pPr marL="571500" indent="-571500" algn="ctr">
              <a:buFont typeface="Arial" panose="020B0604020202020204" pitchFamily="34" charset="0"/>
              <a:buChar char="•"/>
            </a:pPr>
            <a:r>
              <a:rPr lang="es-MX" b="1" i="1" dirty="0" smtClean="0">
                <a:latin typeface="Century Schoolbook" panose="02040604050505020304" pitchFamily="18" charset="0"/>
              </a:rPr>
              <a:t>Aspectos sociales y culturales.</a:t>
            </a:r>
            <a:br>
              <a:rPr lang="es-MX" b="1" i="1" dirty="0" smtClean="0">
                <a:latin typeface="Century Schoolbook" panose="02040604050505020304" pitchFamily="18" charset="0"/>
              </a:rPr>
            </a:br>
            <a:endParaRPr lang="es-MX" b="1" i="1" dirty="0">
              <a:latin typeface="Century Schoolbook" panose="02040604050505020304" pitchFamily="18" charset="0"/>
            </a:endParaRPr>
          </a:p>
        </p:txBody>
      </p:sp>
      <p:pic>
        <p:nvPicPr>
          <p:cNvPr id="9218" name="Picture 2" descr="CONOCE LOS PUEBLOS MÁGICOS DE COAHUILA - Saltillo3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03003">
            <a:off x="965149" y="645458"/>
            <a:ext cx="2262145" cy="1696609"/>
          </a:xfrm>
          <a:prstGeom prst="rect">
            <a:avLst/>
          </a:prstGeom>
          <a:noFill/>
          <a:ln w="76200">
            <a:solidFill>
              <a:srgbClr val="92D050"/>
            </a:solidFill>
            <a:prstDash val="sysDash"/>
          </a:ln>
          <a:extLst>
            <a:ext uri="{909E8E84-426E-40DD-AFC4-6F175D3DCCD1}">
              <a14:hiddenFill xmlns:a14="http://schemas.microsoft.com/office/drawing/2010/main">
                <a:solidFill>
                  <a:srgbClr val="FFFFFF"/>
                </a:solidFill>
              </a14:hiddenFill>
            </a:ext>
          </a:extLst>
        </p:spPr>
      </p:pic>
      <p:pic>
        <p:nvPicPr>
          <p:cNvPr id="9220" name="Picture 4" descr="Pueblos Mágicos de Coahuila listos para visitarl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009" y="805944"/>
            <a:ext cx="2512244" cy="1562941"/>
          </a:xfrm>
          <a:prstGeom prst="rect">
            <a:avLst/>
          </a:prstGeom>
          <a:noFill/>
          <a:ln w="76200">
            <a:solidFill>
              <a:srgbClr val="7030A0"/>
            </a:solidFill>
            <a:prstDash val="sysDash"/>
          </a:ln>
          <a:extLst>
            <a:ext uri="{909E8E84-426E-40DD-AFC4-6F175D3DCCD1}">
              <a14:hiddenFill xmlns:a14="http://schemas.microsoft.com/office/drawing/2010/main">
                <a:solidFill>
                  <a:srgbClr val="FFFFFF"/>
                </a:solidFill>
              </a14:hiddenFill>
            </a:ext>
          </a:extLst>
        </p:spPr>
      </p:pic>
      <p:pic>
        <p:nvPicPr>
          <p:cNvPr id="9222" name="Picture 6" descr="Aromas y sabores de Coahuila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85381">
            <a:off x="769796" y="4085369"/>
            <a:ext cx="3507690" cy="1973076"/>
          </a:xfrm>
          <a:prstGeom prst="rect">
            <a:avLst/>
          </a:prstGeom>
          <a:noFill/>
          <a:ln w="76200">
            <a:solidFill>
              <a:schemeClr val="accent4">
                <a:lumMod val="50000"/>
              </a:schemeClr>
            </a:solidFill>
            <a:prstDash val="sysDash"/>
          </a:ln>
          <a:extLst>
            <a:ext uri="{909E8E84-426E-40DD-AFC4-6F175D3DCCD1}">
              <a14:hiddenFill xmlns:a14="http://schemas.microsoft.com/office/drawing/2010/main">
                <a:solidFill>
                  <a:srgbClr val="FFFFFF"/>
                </a:solidFill>
              </a14:hiddenFill>
            </a:ext>
          </a:extLst>
        </p:spPr>
      </p:pic>
      <p:pic>
        <p:nvPicPr>
          <p:cNvPr id="9224" name="Picture 8" descr="Catedral de Saltillo - Wikipedia, la enciclopedia lib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4776" y="3550288"/>
            <a:ext cx="1890644" cy="2835967"/>
          </a:xfrm>
          <a:prstGeom prst="rect">
            <a:avLst/>
          </a:prstGeom>
          <a:noFill/>
          <a:ln w="76200">
            <a:solidFill>
              <a:srgbClr val="00B0F0"/>
            </a:solidFill>
            <a:prstDash val="sysDash"/>
          </a:ln>
          <a:extLst>
            <a:ext uri="{909E8E84-426E-40DD-AFC4-6F175D3DCCD1}">
              <a14:hiddenFill xmlns:a14="http://schemas.microsoft.com/office/drawing/2010/main">
                <a:solidFill>
                  <a:srgbClr val="FFFFFF"/>
                </a:solidFill>
              </a14:hiddenFill>
            </a:ext>
          </a:extLst>
        </p:spPr>
      </p:pic>
      <p:pic>
        <p:nvPicPr>
          <p:cNvPr id="9226" name="Picture 10" descr="Renta de Autos en Torreón, Coahuila | Europcar Méxi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6306" y="4099908"/>
            <a:ext cx="2641650" cy="1736725"/>
          </a:xfrm>
          <a:prstGeom prst="rect">
            <a:avLst/>
          </a:prstGeom>
          <a:noFill/>
          <a:ln w="76200">
            <a:solidFill>
              <a:schemeClr val="bg1">
                <a:lumMod val="85000"/>
              </a:schemeClr>
            </a:solidFill>
            <a:prstDash val="sysDash"/>
          </a:ln>
          <a:extLst>
            <a:ext uri="{909E8E84-426E-40DD-AFC4-6F175D3DCCD1}">
              <a14:hiddenFill xmlns:a14="http://schemas.microsoft.com/office/drawing/2010/main">
                <a:solidFill>
                  <a:srgbClr val="FFFFFF"/>
                </a:solidFill>
              </a14:hiddenFill>
            </a:ext>
          </a:extLst>
        </p:spPr>
      </p:pic>
      <p:pic>
        <p:nvPicPr>
          <p:cNvPr id="9228" name="Picture 12" descr="30+ mejores imágenes de Monclova, Coahuila, Mexico | coahuila, coahuila  mexico, paisaje mex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69810">
            <a:off x="9220635" y="454600"/>
            <a:ext cx="1438926" cy="1909965"/>
          </a:xfrm>
          <a:prstGeom prst="rect">
            <a:avLst/>
          </a:prstGeom>
          <a:noFill/>
          <a:ln w="76200">
            <a:solidFill>
              <a:srgbClr val="FF0066"/>
            </a:solidFill>
            <a:prstDash val="sys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49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Arial" panose="020B0604020202020204" pitchFamily="34" charset="0"/>
              <a:buChar char="•"/>
            </a:pPr>
            <a:r>
              <a:rPr lang="es-MX" b="1" i="1" dirty="0" smtClean="0">
                <a:latin typeface="Century Schoolbook" panose="02040604050505020304" pitchFamily="18" charset="0"/>
              </a:rPr>
              <a:t>Museos en el estado: </a:t>
            </a:r>
            <a:br>
              <a:rPr lang="es-MX" b="1" i="1" dirty="0" smtClean="0">
                <a:latin typeface="Century Schoolbook" panose="02040604050505020304" pitchFamily="18" charset="0"/>
              </a:rPr>
            </a:br>
            <a:endParaRPr lang="es-MX" b="1" i="1" dirty="0">
              <a:latin typeface="Century Schoolbook" panose="02040604050505020304" pitchFamily="18" charset="0"/>
            </a:endParaRPr>
          </a:p>
        </p:txBody>
      </p:sp>
      <p:sp>
        <p:nvSpPr>
          <p:cNvPr id="5" name="CuadroTexto 4"/>
          <p:cNvSpPr txBox="1"/>
          <p:nvPr/>
        </p:nvSpPr>
        <p:spPr>
          <a:xfrm>
            <a:off x="317241" y="1690688"/>
            <a:ext cx="3148094" cy="4247317"/>
          </a:xfrm>
          <a:prstGeom prst="rect">
            <a:avLst/>
          </a:prstGeom>
          <a:noFill/>
        </p:spPr>
        <p:txBody>
          <a:bodyPr wrap="square" rtlCol="0">
            <a:spAutoFit/>
          </a:bodyPr>
          <a:lstStyle/>
          <a:p>
            <a:pPr marL="457200" indent="-457200">
              <a:buFont typeface="Arial" panose="020B0604020202020204" pitchFamily="34" charset="0"/>
              <a:buChar char="•"/>
            </a:pPr>
            <a:r>
              <a:rPr lang="es-MX" sz="2800" dirty="0" smtClean="0">
                <a:latin typeface="Book Antiqua" panose="02040602050305030304" pitchFamily="18" charset="0"/>
              </a:rPr>
              <a:t>Acuña: 1.</a:t>
            </a:r>
          </a:p>
          <a:p>
            <a:pPr marL="457200" indent="-457200">
              <a:buFont typeface="Arial" panose="020B0604020202020204" pitchFamily="34" charset="0"/>
              <a:buChar char="•"/>
            </a:pPr>
            <a:r>
              <a:rPr lang="es-MX" sz="2800" dirty="0" smtClean="0">
                <a:latin typeface="Book Antiqua" panose="02040602050305030304" pitchFamily="18" charset="0"/>
              </a:rPr>
              <a:t>Juárez: 1.</a:t>
            </a:r>
          </a:p>
          <a:p>
            <a:pPr marL="457200" indent="-457200">
              <a:buFont typeface="Arial" panose="020B0604020202020204" pitchFamily="34" charset="0"/>
              <a:buChar char="•"/>
            </a:pPr>
            <a:r>
              <a:rPr lang="es-MX" sz="2800" dirty="0" smtClean="0">
                <a:latin typeface="Book Antiqua" panose="02040602050305030304" pitchFamily="18" charset="0"/>
              </a:rPr>
              <a:t>Nadadores: 1.</a:t>
            </a:r>
          </a:p>
          <a:p>
            <a:pPr marL="457200" indent="-457200">
              <a:buFont typeface="Arial" panose="020B0604020202020204" pitchFamily="34" charset="0"/>
              <a:buChar char="•"/>
            </a:pPr>
            <a:r>
              <a:rPr lang="es-MX" sz="2800" dirty="0" smtClean="0">
                <a:latin typeface="Book Antiqua" panose="02040602050305030304" pitchFamily="18" charset="0"/>
              </a:rPr>
              <a:t>San Pedro: 1.</a:t>
            </a:r>
          </a:p>
          <a:p>
            <a:pPr marL="457200" indent="-457200">
              <a:buFont typeface="Arial" panose="020B0604020202020204" pitchFamily="34" charset="0"/>
              <a:buChar char="•"/>
            </a:pPr>
            <a:r>
              <a:rPr lang="es-MX" sz="2800" dirty="0" smtClean="0">
                <a:latin typeface="Book Antiqua" panose="02040602050305030304" pitchFamily="18" charset="0"/>
              </a:rPr>
              <a:t>Viesca: 1.</a:t>
            </a:r>
          </a:p>
          <a:p>
            <a:pPr marL="457200" indent="-457200">
              <a:buFont typeface="Arial" panose="020B0604020202020204" pitchFamily="34" charset="0"/>
              <a:buChar char="•"/>
            </a:pPr>
            <a:r>
              <a:rPr lang="es-MX" sz="2800" dirty="0" smtClean="0">
                <a:latin typeface="Book Antiqua" panose="02040602050305030304" pitchFamily="18" charset="0"/>
              </a:rPr>
              <a:t>Villa Unión: 1.</a:t>
            </a:r>
          </a:p>
          <a:p>
            <a:pPr marL="457200" indent="-457200">
              <a:buFont typeface="Arial" panose="020B0604020202020204" pitchFamily="34" charset="0"/>
              <a:buChar char="•"/>
            </a:pPr>
            <a:r>
              <a:rPr lang="es-MX" sz="2800" dirty="0" smtClean="0">
                <a:latin typeface="Book Antiqua" panose="02040602050305030304" pitchFamily="18" charset="0"/>
              </a:rPr>
              <a:t>Sabinas: 1.</a:t>
            </a:r>
          </a:p>
          <a:p>
            <a:pPr marL="457200" indent="-457200">
              <a:buFont typeface="Arial" panose="020B0604020202020204" pitchFamily="34" charset="0"/>
              <a:buChar char="•"/>
            </a:pPr>
            <a:r>
              <a:rPr lang="es-MX" sz="2800" dirty="0" smtClean="0">
                <a:latin typeface="Book Antiqua" panose="02040602050305030304" pitchFamily="18" charset="0"/>
              </a:rPr>
              <a:t>Zaragoza: 1.  </a:t>
            </a:r>
          </a:p>
          <a:p>
            <a:pPr marL="457200" indent="-457200">
              <a:buFont typeface="Arial" panose="020B0604020202020204" pitchFamily="34" charset="0"/>
              <a:buChar char="•"/>
            </a:pPr>
            <a:r>
              <a:rPr lang="es-MX" sz="2800" dirty="0" smtClean="0">
                <a:latin typeface="Book Antiqua" panose="02040602050305030304" pitchFamily="18" charset="0"/>
              </a:rPr>
              <a:t>Ocampo: 1.</a:t>
            </a:r>
          </a:p>
          <a:p>
            <a:endParaRPr lang="es-MX" dirty="0"/>
          </a:p>
        </p:txBody>
      </p:sp>
      <p:pic>
        <p:nvPicPr>
          <p:cNvPr id="2050" name="Picture 2" descr="Museo José Ángel Villarreal : Museos México : Sistema de Información  Cultural-Secretaría de Cu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025" y="1336920"/>
            <a:ext cx="2381250" cy="17907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2" name="Picture 4" descr="Museo Juarista en Coahuila - TuriMex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8915" y="1336920"/>
            <a:ext cx="2474854" cy="17907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4" name="Picture 6" descr="Museo Cultural de Nadadores Dr. Américo de la Cruz : Museos México :  Sistema de Información Cultural-Secretaría de Cultu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3409" y="1272772"/>
            <a:ext cx="2533081" cy="189981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6" name="Picture 8" descr="Museo Madero Centenario de la Revolución, Coahuila - TuriMexi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8026" y="3814346"/>
            <a:ext cx="2381250" cy="19958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8" name="Picture 10" descr="Museo Itinerante del Museo de las Aves de Mexico: Municipio de Viesca,  Coahuil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8916" y="3814347"/>
            <a:ext cx="2474854" cy="19958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60" name="Picture 12" descr="MUSEO MAIKA – REMUNOME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3409" y="3814346"/>
            <a:ext cx="2533081" cy="197653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00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6553439" cy="1325563"/>
          </a:xfrm>
        </p:spPr>
        <p:txBody>
          <a:bodyPr/>
          <a:lstStyle/>
          <a:p>
            <a:pPr marL="571500" indent="-571500">
              <a:buFont typeface="Arial" panose="020B0604020202020204" pitchFamily="34" charset="0"/>
              <a:buChar char="•"/>
            </a:pPr>
            <a:r>
              <a:rPr lang="es-MX" b="1" i="1" dirty="0" smtClean="0">
                <a:latin typeface="Century Schoolbook" panose="02040604050505020304" pitchFamily="18" charset="0"/>
              </a:rPr>
              <a:t>Museos en el estado: </a:t>
            </a:r>
            <a:br>
              <a:rPr lang="es-MX" b="1" i="1" dirty="0" smtClean="0">
                <a:latin typeface="Century Schoolbook" panose="02040604050505020304" pitchFamily="18" charset="0"/>
              </a:rPr>
            </a:br>
            <a:endParaRPr lang="es-MX" b="1" i="1" dirty="0">
              <a:latin typeface="Century Schoolbook" panose="02040604050505020304" pitchFamily="18" charset="0"/>
            </a:endParaRPr>
          </a:p>
        </p:txBody>
      </p:sp>
      <p:sp>
        <p:nvSpPr>
          <p:cNvPr id="6" name="CuadroTexto 5"/>
          <p:cNvSpPr txBox="1"/>
          <p:nvPr/>
        </p:nvSpPr>
        <p:spPr>
          <a:xfrm>
            <a:off x="1632989" y="1367824"/>
            <a:ext cx="3608680" cy="1938992"/>
          </a:xfrm>
          <a:prstGeom prst="rect">
            <a:avLst/>
          </a:prstGeom>
          <a:noFill/>
        </p:spPr>
        <p:txBody>
          <a:bodyPr wrap="none" rtlCol="0">
            <a:spAutoFit/>
          </a:bodyPr>
          <a:lstStyle/>
          <a:p>
            <a:pPr marL="342900" indent="-342900">
              <a:buFont typeface="Arial" panose="020B0604020202020204" pitchFamily="34" charset="0"/>
              <a:buChar char="•"/>
            </a:pPr>
            <a:r>
              <a:rPr lang="es-MX" sz="2400" dirty="0" smtClean="0">
                <a:latin typeface="Book Antiqua" panose="02040602050305030304" pitchFamily="18" charset="0"/>
              </a:rPr>
              <a:t>Arteaga: 2.</a:t>
            </a:r>
          </a:p>
          <a:p>
            <a:pPr marL="342900" indent="-342900">
              <a:buFont typeface="Arial" panose="020B0604020202020204" pitchFamily="34" charset="0"/>
              <a:buChar char="•"/>
            </a:pPr>
            <a:r>
              <a:rPr lang="es-MX" sz="2400" dirty="0" smtClean="0">
                <a:latin typeface="Book Antiqua" panose="02040602050305030304" pitchFamily="18" charset="0"/>
              </a:rPr>
              <a:t>Francisco I. Madero: 2.</a:t>
            </a:r>
          </a:p>
          <a:p>
            <a:pPr marL="342900" indent="-342900">
              <a:buFont typeface="Arial" panose="020B0604020202020204" pitchFamily="34" charset="0"/>
              <a:buChar char="•"/>
            </a:pPr>
            <a:r>
              <a:rPr lang="es-MX" sz="2400" dirty="0" smtClean="0">
                <a:latin typeface="Book Antiqua" panose="02040602050305030304" pitchFamily="18" charset="0"/>
              </a:rPr>
              <a:t>General Cepeda: 2.</a:t>
            </a:r>
          </a:p>
          <a:p>
            <a:pPr marL="342900" indent="-342900">
              <a:buFont typeface="Arial" panose="020B0604020202020204" pitchFamily="34" charset="0"/>
              <a:buChar char="•"/>
            </a:pPr>
            <a:r>
              <a:rPr lang="es-MX" sz="2400" dirty="0" smtClean="0">
                <a:latin typeface="Book Antiqua" panose="02040602050305030304" pitchFamily="18" charset="0"/>
              </a:rPr>
              <a:t>Matamoros: 2.</a:t>
            </a:r>
          </a:p>
          <a:p>
            <a:pPr marL="342900" indent="-342900">
              <a:buFont typeface="Arial" panose="020B0604020202020204" pitchFamily="34" charset="0"/>
              <a:buChar char="•"/>
            </a:pPr>
            <a:r>
              <a:rPr lang="es-MX" sz="2400" dirty="0" smtClean="0">
                <a:latin typeface="Book Antiqua" panose="02040602050305030304" pitchFamily="18" charset="0"/>
              </a:rPr>
              <a:t> Piedras Negras: 2.</a:t>
            </a:r>
            <a:endParaRPr lang="es-MX" sz="2400" dirty="0">
              <a:latin typeface="Book Antiqua" panose="02040602050305030304" pitchFamily="18" charset="0"/>
            </a:endParaRPr>
          </a:p>
        </p:txBody>
      </p:sp>
      <p:sp>
        <p:nvSpPr>
          <p:cNvPr id="7" name="CuadroTexto 6"/>
          <p:cNvSpPr txBox="1"/>
          <p:nvPr/>
        </p:nvSpPr>
        <p:spPr>
          <a:xfrm>
            <a:off x="6032844" y="1313116"/>
            <a:ext cx="2276585" cy="3323987"/>
          </a:xfrm>
          <a:prstGeom prst="rect">
            <a:avLst/>
          </a:prstGeom>
          <a:noFill/>
        </p:spPr>
        <p:txBody>
          <a:bodyPr wrap="none" rtlCol="0">
            <a:spAutoFit/>
          </a:bodyPr>
          <a:lstStyle/>
          <a:p>
            <a:pPr marL="342900" indent="-342900">
              <a:buFont typeface="Arial" panose="020B0604020202020204" pitchFamily="34" charset="0"/>
              <a:buChar char="•"/>
            </a:pPr>
            <a:r>
              <a:rPr lang="es-MX" sz="2400" dirty="0" smtClean="0">
                <a:latin typeface="Book Antiqua" panose="02040602050305030304" pitchFamily="18" charset="0"/>
              </a:rPr>
              <a:t>Monclova: 3.</a:t>
            </a:r>
          </a:p>
          <a:p>
            <a:pPr marL="342900" indent="-342900">
              <a:buFont typeface="Arial" panose="020B0604020202020204" pitchFamily="34" charset="0"/>
              <a:buChar char="•"/>
            </a:pPr>
            <a:r>
              <a:rPr lang="es-MX" sz="2400" dirty="0" err="1" smtClean="0">
                <a:latin typeface="Book Antiqua" panose="02040602050305030304" pitchFamily="18" charset="0"/>
              </a:rPr>
              <a:t>Múzquiz</a:t>
            </a:r>
            <a:r>
              <a:rPr lang="es-MX" sz="2400" dirty="0" smtClean="0">
                <a:latin typeface="Book Antiqua" panose="02040602050305030304" pitchFamily="18" charset="0"/>
              </a:rPr>
              <a:t>: 3.</a:t>
            </a:r>
          </a:p>
          <a:p>
            <a:pPr marL="342900" indent="-342900">
              <a:buFont typeface="Arial" panose="020B0604020202020204" pitchFamily="34" charset="0"/>
              <a:buChar char="•"/>
            </a:pPr>
            <a:r>
              <a:rPr lang="es-MX" sz="2400" dirty="0" smtClean="0">
                <a:latin typeface="Book Antiqua" panose="02040602050305030304" pitchFamily="18" charset="0"/>
              </a:rPr>
              <a:t>Cuatro: 3.</a:t>
            </a:r>
          </a:p>
          <a:p>
            <a:pPr marL="342900" indent="-342900">
              <a:buFont typeface="Arial" panose="020B0604020202020204" pitchFamily="34" charset="0"/>
              <a:buChar char="•"/>
            </a:pPr>
            <a:r>
              <a:rPr lang="es-MX" sz="2400" dirty="0" smtClean="0">
                <a:latin typeface="Book Antiqua" panose="02040602050305030304" pitchFamily="18" charset="0"/>
              </a:rPr>
              <a:t>Parras: 3.</a:t>
            </a:r>
          </a:p>
          <a:p>
            <a:pPr marL="342900" indent="-342900">
              <a:buFont typeface="Arial" panose="020B0604020202020204" pitchFamily="34" charset="0"/>
              <a:buChar char="•"/>
            </a:pPr>
            <a:endParaRPr lang="es-MX" sz="2400" dirty="0" smtClean="0">
              <a:latin typeface="Book Antiqua" panose="02040602050305030304" pitchFamily="18" charset="0"/>
            </a:endParaRPr>
          </a:p>
          <a:p>
            <a:pPr marL="342900" indent="-342900">
              <a:buFont typeface="Arial" panose="020B0604020202020204" pitchFamily="34" charset="0"/>
              <a:buChar char="•"/>
            </a:pPr>
            <a:r>
              <a:rPr lang="es-MX" sz="2400" dirty="0" smtClean="0">
                <a:latin typeface="Book Antiqua" panose="02040602050305030304" pitchFamily="18" charset="0"/>
              </a:rPr>
              <a:t>Torreón: 12.</a:t>
            </a:r>
          </a:p>
          <a:p>
            <a:pPr marL="342900" indent="-342900">
              <a:buFont typeface="Arial" panose="020B0604020202020204" pitchFamily="34" charset="0"/>
              <a:buChar char="•"/>
            </a:pPr>
            <a:endParaRPr lang="es-MX" sz="2400" dirty="0" smtClean="0">
              <a:latin typeface="Book Antiqua" panose="02040602050305030304" pitchFamily="18" charset="0"/>
            </a:endParaRPr>
          </a:p>
          <a:p>
            <a:pPr marL="342900" indent="-342900">
              <a:buFont typeface="Arial" panose="020B0604020202020204" pitchFamily="34" charset="0"/>
              <a:buChar char="•"/>
            </a:pPr>
            <a:r>
              <a:rPr lang="es-MX" sz="2400" dirty="0" smtClean="0">
                <a:latin typeface="Book Antiqua" panose="02040602050305030304" pitchFamily="18" charset="0"/>
              </a:rPr>
              <a:t>Saltillo: 24.</a:t>
            </a:r>
          </a:p>
          <a:p>
            <a:endParaRPr lang="es-MX" dirty="0" smtClean="0"/>
          </a:p>
        </p:txBody>
      </p:sp>
      <p:sp>
        <p:nvSpPr>
          <p:cNvPr id="9" name="CuadroTexto 8"/>
          <p:cNvSpPr txBox="1"/>
          <p:nvPr/>
        </p:nvSpPr>
        <p:spPr>
          <a:xfrm>
            <a:off x="3886753" y="5554385"/>
            <a:ext cx="3603872" cy="646331"/>
          </a:xfrm>
          <a:prstGeom prst="rect">
            <a:avLst/>
          </a:prstGeom>
          <a:noFill/>
        </p:spPr>
        <p:txBody>
          <a:bodyPr wrap="none" rtlCol="0">
            <a:spAutoFit/>
          </a:bodyPr>
          <a:lstStyle/>
          <a:p>
            <a:r>
              <a:rPr lang="es-MX" sz="3600" b="1" i="1" dirty="0" smtClean="0">
                <a:latin typeface="Book Antiqua" panose="02040602050305030304" pitchFamily="18" charset="0"/>
              </a:rPr>
              <a:t>Total= </a:t>
            </a:r>
            <a:r>
              <a:rPr lang="es-MX" sz="3200" i="1" dirty="0" smtClean="0">
                <a:latin typeface="Book Antiqua" panose="02040602050305030304" pitchFamily="18" charset="0"/>
              </a:rPr>
              <a:t>66 Museos.</a:t>
            </a:r>
            <a:endParaRPr lang="es-MX" sz="3200" i="1" dirty="0">
              <a:latin typeface="Book Antiqua" panose="02040602050305030304" pitchFamily="18" charset="0"/>
            </a:endParaRPr>
          </a:p>
        </p:txBody>
      </p:sp>
      <p:pic>
        <p:nvPicPr>
          <p:cNvPr id="1026" name="Picture 2" descr="Museo del Palacio y Salas Carranza en Saltillo, Coahuila - TuriMex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891" y="4425300"/>
            <a:ext cx="3089358" cy="207604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28" name="Picture 4" descr="Museo de la Revolución de Torreón, Coahuila - TuriMex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7861" y="2183432"/>
            <a:ext cx="3027417" cy="20170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30" name="Picture 6" descr="Museo Pape | 101 Muse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1650" y="211169"/>
            <a:ext cx="1859837" cy="18598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32" name="Picture 8" descr="Museo de las Momias en Arteaga, Coahuila - TuriMex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619" y="3671792"/>
            <a:ext cx="2474205" cy="15070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34" name="Picture 10" descr="Museo de Historia Atlahuaco en General Cepeda, Coahuila - TuriMexi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6401" y="3671792"/>
            <a:ext cx="2704012" cy="15022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0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314" y="357642"/>
            <a:ext cx="10515600" cy="1325563"/>
          </a:xfrm>
        </p:spPr>
        <p:txBody>
          <a:bodyPr/>
          <a:lstStyle/>
          <a:p>
            <a:pPr marL="571500" indent="-571500">
              <a:buFont typeface="Arial" panose="020B0604020202020204" pitchFamily="34" charset="0"/>
              <a:buChar char="•"/>
            </a:pPr>
            <a:r>
              <a:rPr lang="es-MX" b="1" i="1" dirty="0" smtClean="0">
                <a:latin typeface="Century Schoolbook" panose="02040604050505020304" pitchFamily="18" charset="0"/>
              </a:rPr>
              <a:t>Lugares arqueológicos:</a:t>
            </a:r>
            <a:br>
              <a:rPr lang="es-MX" b="1" i="1" dirty="0" smtClean="0">
                <a:latin typeface="Century Schoolbook" panose="02040604050505020304" pitchFamily="18" charset="0"/>
              </a:rPr>
            </a:br>
            <a:endParaRPr lang="es-MX" b="1" i="1" dirty="0">
              <a:latin typeface="Century Schoolbook" panose="02040604050505020304" pitchFamily="18" charset="0"/>
            </a:endParaRPr>
          </a:p>
        </p:txBody>
      </p:sp>
      <p:sp>
        <p:nvSpPr>
          <p:cNvPr id="3" name="Marcador de contenido 2"/>
          <p:cNvSpPr>
            <a:spLocks noGrp="1"/>
          </p:cNvSpPr>
          <p:nvPr>
            <p:ph idx="1"/>
          </p:nvPr>
        </p:nvSpPr>
        <p:spPr>
          <a:xfrm>
            <a:off x="696532" y="1690688"/>
            <a:ext cx="5594131" cy="2383768"/>
          </a:xfrm>
        </p:spPr>
        <p:txBody>
          <a:bodyPr>
            <a:normAutofit lnSpcReduction="10000"/>
          </a:bodyPr>
          <a:lstStyle/>
          <a:p>
            <a:endParaRPr lang="es-MX" dirty="0" smtClean="0"/>
          </a:p>
          <a:p>
            <a:pPr marL="0" indent="0">
              <a:buNone/>
            </a:pPr>
            <a:r>
              <a:rPr lang="es-MX" dirty="0" smtClean="0">
                <a:latin typeface="Book Antiqua" panose="02040602050305030304" pitchFamily="18" charset="0"/>
              </a:rPr>
              <a:t>Zona paleontológica Rincón Colorado</a:t>
            </a:r>
          </a:p>
          <a:p>
            <a:pPr marL="0" indent="0">
              <a:buNone/>
            </a:pPr>
            <a:r>
              <a:rPr lang="es-MX" dirty="0" err="1" smtClean="0">
                <a:latin typeface="Book Antiqua" panose="02040602050305030304" pitchFamily="18" charset="0"/>
              </a:rPr>
              <a:t>Carr</a:t>
            </a:r>
            <a:r>
              <a:rPr lang="es-MX" dirty="0" smtClean="0">
                <a:latin typeface="Book Antiqua" panose="02040602050305030304" pitchFamily="18" charset="0"/>
              </a:rPr>
              <a:t>. Saltillo-Torreón, km 43.5</a:t>
            </a:r>
          </a:p>
          <a:p>
            <a:pPr marL="0" indent="0">
              <a:buNone/>
            </a:pPr>
            <a:r>
              <a:rPr lang="es-MX" dirty="0" smtClean="0">
                <a:latin typeface="Book Antiqua" panose="02040602050305030304" pitchFamily="18" charset="0"/>
              </a:rPr>
              <a:t>General Cepeda, Coahuila.</a:t>
            </a:r>
          </a:p>
          <a:p>
            <a:endParaRPr lang="es-MX" dirty="0"/>
          </a:p>
        </p:txBody>
      </p:sp>
      <p:pic>
        <p:nvPicPr>
          <p:cNvPr id="4098" name="Picture 2" descr="Rincón Colorado, primera zona paleontológica abierta al público en el paí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204" y="1169713"/>
            <a:ext cx="4024915" cy="26845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100" name="Picture 4" descr="Museo Paleontológico de Rincón Color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081" y="4237076"/>
            <a:ext cx="3331160" cy="17696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5122" name="Picture 2" descr="Rincón Colorado: tras ?las huellas del Cretácico | El Economi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34" y="4081939"/>
            <a:ext cx="5515729" cy="20799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679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571500" indent="-571500">
              <a:buFont typeface="Arial" panose="020B0604020202020204" pitchFamily="34" charset="0"/>
              <a:buChar char="•"/>
            </a:pPr>
            <a:r>
              <a:rPr lang="es-MX" b="1" i="1" dirty="0" smtClean="0">
                <a:latin typeface="Century Schoolbook" panose="02040604050505020304" pitchFamily="18" charset="0"/>
              </a:rPr>
              <a:t>Lugares turísticos:</a:t>
            </a:r>
            <a:endParaRPr lang="es-MX" b="1" i="1" dirty="0">
              <a:latin typeface="Century Schoolbook" panose="02040604050505020304" pitchFamily="18" charset="0"/>
            </a:endParaRPr>
          </a:p>
        </p:txBody>
      </p:sp>
      <p:sp>
        <p:nvSpPr>
          <p:cNvPr id="3" name="Marcador de contenido 2"/>
          <p:cNvSpPr>
            <a:spLocks noGrp="1"/>
          </p:cNvSpPr>
          <p:nvPr>
            <p:ph idx="1"/>
          </p:nvPr>
        </p:nvSpPr>
        <p:spPr>
          <a:xfrm>
            <a:off x="297024" y="1787938"/>
            <a:ext cx="3435221" cy="3894138"/>
          </a:xfrm>
        </p:spPr>
        <p:txBody>
          <a:bodyPr>
            <a:normAutofit/>
          </a:bodyPr>
          <a:lstStyle/>
          <a:p>
            <a:endParaRPr lang="es-MX" dirty="0" smtClean="0"/>
          </a:p>
          <a:p>
            <a:r>
              <a:rPr lang="es-MX" dirty="0" smtClean="0">
                <a:latin typeface="Book Antiqua" panose="02040602050305030304" pitchFamily="18" charset="0"/>
              </a:rPr>
              <a:t>Acuña.</a:t>
            </a:r>
          </a:p>
          <a:p>
            <a:r>
              <a:rPr lang="es-MX" dirty="0" smtClean="0">
                <a:latin typeface="Book Antiqua" panose="02040602050305030304" pitchFamily="18" charset="0"/>
              </a:rPr>
              <a:t>Arteaga.</a:t>
            </a:r>
          </a:p>
          <a:p>
            <a:r>
              <a:rPr lang="es-MX" dirty="0" smtClean="0">
                <a:latin typeface="Book Antiqua" panose="02040602050305030304" pitchFamily="18" charset="0"/>
              </a:rPr>
              <a:t>Candela.</a:t>
            </a:r>
          </a:p>
          <a:p>
            <a:r>
              <a:rPr lang="es-MX" dirty="0" smtClean="0">
                <a:latin typeface="Book Antiqua" panose="02040602050305030304" pitchFamily="18" charset="0"/>
              </a:rPr>
              <a:t>Cuatro Ciénegas</a:t>
            </a:r>
            <a:r>
              <a:rPr lang="es-MX" dirty="0" smtClean="0">
                <a:latin typeface="Book Antiqua" panose="02040602050305030304" pitchFamily="18" charset="0"/>
              </a:rPr>
              <a:t>.</a:t>
            </a:r>
          </a:p>
          <a:p>
            <a:r>
              <a:rPr lang="es-MX" dirty="0" smtClean="0">
                <a:latin typeface="Book Antiqua" panose="02040602050305030304" pitchFamily="18" charset="0"/>
              </a:rPr>
              <a:t>Gastronomía</a:t>
            </a:r>
            <a:r>
              <a:rPr lang="es-MX" dirty="0" smtClean="0">
                <a:latin typeface="Book Antiqua" panose="02040602050305030304" pitchFamily="18" charset="0"/>
              </a:rPr>
              <a:t>. </a:t>
            </a:r>
          </a:p>
          <a:p>
            <a:r>
              <a:rPr lang="es-MX" dirty="0" smtClean="0">
                <a:latin typeface="Book Antiqua" panose="02040602050305030304" pitchFamily="18" charset="0"/>
              </a:rPr>
              <a:t>Guerrero.</a:t>
            </a:r>
          </a:p>
        </p:txBody>
      </p:sp>
      <p:pic>
        <p:nvPicPr>
          <p:cNvPr id="3074" name="Picture 2" descr="Área de Protección de Flora y Fauna Cuatrociénegas | Secretaría de Medio  Ambiente y Recursos Naturales | Gobierno | gob.m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644" y="641699"/>
            <a:ext cx="3278090" cy="209797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7881589" y="2957034"/>
            <a:ext cx="3371436" cy="400110"/>
          </a:xfrm>
          <a:prstGeom prst="rect">
            <a:avLst/>
          </a:prstGeom>
          <a:noFill/>
        </p:spPr>
        <p:txBody>
          <a:bodyPr wrap="none" rtlCol="0">
            <a:spAutoFit/>
          </a:bodyPr>
          <a:lstStyle/>
          <a:p>
            <a:r>
              <a:rPr lang="es-MX" sz="2000" b="1" i="1" dirty="0" smtClean="0">
                <a:solidFill>
                  <a:srgbClr val="00B0F0"/>
                </a:solidFill>
                <a:latin typeface="Book Antiqua" panose="02040602050305030304" pitchFamily="18" charset="0"/>
              </a:rPr>
              <a:t>"Valle </a:t>
            </a:r>
            <a:r>
              <a:rPr lang="es-MX" sz="2000" b="1" i="1" dirty="0">
                <a:solidFill>
                  <a:srgbClr val="00B0F0"/>
                </a:solidFill>
                <a:latin typeface="Book Antiqua" panose="02040602050305030304" pitchFamily="18" charset="0"/>
              </a:rPr>
              <a:t>de Cuatro </a:t>
            </a:r>
            <a:r>
              <a:rPr lang="es-MX" sz="2000" b="1" i="1" dirty="0" smtClean="0">
                <a:solidFill>
                  <a:srgbClr val="00B0F0"/>
                </a:solidFill>
                <a:latin typeface="Book Antiqua" panose="02040602050305030304" pitchFamily="18" charset="0"/>
              </a:rPr>
              <a:t>Ciénegas“.</a:t>
            </a:r>
            <a:endParaRPr lang="es-MX" sz="2000" b="1" i="1" dirty="0">
              <a:solidFill>
                <a:srgbClr val="00B0F0"/>
              </a:solidFill>
              <a:latin typeface="Book Antiqua" panose="02040602050305030304" pitchFamily="18" charset="0"/>
            </a:endParaRPr>
          </a:p>
        </p:txBody>
      </p:sp>
      <p:pic>
        <p:nvPicPr>
          <p:cNvPr id="3076" name="Picture 4" descr="Arteaga | Pueblo Mágico de Coahuila | Pueblos Mágic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743" y="3564904"/>
            <a:ext cx="3763860" cy="211717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7918644" y="5889836"/>
            <a:ext cx="3278090" cy="646331"/>
          </a:xfrm>
          <a:prstGeom prst="rect">
            <a:avLst/>
          </a:prstGeom>
          <a:noFill/>
        </p:spPr>
        <p:txBody>
          <a:bodyPr wrap="square" rtlCol="0">
            <a:spAutoFit/>
          </a:bodyPr>
          <a:lstStyle/>
          <a:p>
            <a:pPr algn="ctr"/>
            <a:r>
              <a:rPr lang="es-MX" b="1" i="1" dirty="0">
                <a:solidFill>
                  <a:srgbClr val="C00000"/>
                </a:solidFill>
                <a:latin typeface="Book Antiqua" panose="02040602050305030304" pitchFamily="18" charset="0"/>
              </a:rPr>
              <a:t>Parroquia de San </a:t>
            </a:r>
            <a:r>
              <a:rPr lang="es-MX" b="1" i="1" dirty="0" smtClean="0">
                <a:solidFill>
                  <a:srgbClr val="C00000"/>
                </a:solidFill>
                <a:latin typeface="Book Antiqua" panose="02040602050305030304" pitchFamily="18" charset="0"/>
              </a:rPr>
              <a:t>Isidro Labrador. Arteaga, Coahuila. </a:t>
            </a:r>
            <a:endParaRPr lang="es-MX" b="1" i="1" dirty="0">
              <a:solidFill>
                <a:srgbClr val="C00000"/>
              </a:solidFill>
              <a:latin typeface="Book Antiqua" panose="02040602050305030304" pitchFamily="18" charset="0"/>
            </a:endParaRPr>
          </a:p>
        </p:txBody>
      </p:sp>
      <p:pic>
        <p:nvPicPr>
          <p:cNvPr id="3082" name="Picture 10" descr="Candela, Coahuila - Pueblo Mágico: Guía Definitiva - Tips Para Tu Viaj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245" y="2136930"/>
            <a:ext cx="3315413" cy="24865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128379" y="5069732"/>
            <a:ext cx="2477694" cy="400110"/>
          </a:xfrm>
          <a:prstGeom prst="rect">
            <a:avLst/>
          </a:prstGeom>
          <a:noFill/>
        </p:spPr>
        <p:txBody>
          <a:bodyPr wrap="square" rtlCol="0">
            <a:spAutoFit/>
          </a:bodyPr>
          <a:lstStyle/>
          <a:p>
            <a:r>
              <a:rPr lang="es-MX" sz="2000" b="1" i="1" dirty="0" smtClean="0">
                <a:solidFill>
                  <a:srgbClr val="FF0066"/>
                </a:solidFill>
                <a:latin typeface="Book Antiqua" panose="02040602050305030304" pitchFamily="18" charset="0"/>
              </a:rPr>
              <a:t>Candela, Coahuila.</a:t>
            </a:r>
            <a:endParaRPr lang="es-MX" sz="2000" b="1" i="1" dirty="0">
              <a:solidFill>
                <a:srgbClr val="FF0066"/>
              </a:solidFill>
              <a:latin typeface="Book Antiqua" panose="02040602050305030304" pitchFamily="18" charset="0"/>
            </a:endParaRPr>
          </a:p>
        </p:txBody>
      </p:sp>
    </p:spTree>
    <p:extLst>
      <p:ext uri="{BB962C8B-B14F-4D97-AF65-F5344CB8AC3E}">
        <p14:creationId xmlns:p14="http://schemas.microsoft.com/office/powerpoint/2010/main" val="406085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34" y="-40482"/>
            <a:ext cx="10515600" cy="1325563"/>
          </a:xfrm>
        </p:spPr>
        <p:txBody>
          <a:bodyPr>
            <a:normAutofit/>
          </a:bodyPr>
          <a:lstStyle/>
          <a:p>
            <a:pPr marL="571500" indent="-571500">
              <a:buFont typeface="Arial" panose="020B0604020202020204" pitchFamily="34" charset="0"/>
              <a:buChar char="•"/>
            </a:pPr>
            <a:r>
              <a:rPr lang="es-MX" b="1" i="1" dirty="0" smtClean="0">
                <a:latin typeface="Century Schoolbook" panose="02040604050505020304" pitchFamily="18" charset="0"/>
              </a:rPr>
              <a:t>Lugares turísticos:</a:t>
            </a:r>
            <a:endParaRPr lang="es-MX" b="1" i="1" dirty="0">
              <a:latin typeface="Century Schoolbook" panose="02040604050505020304" pitchFamily="18" charset="0"/>
            </a:endParaRPr>
          </a:p>
        </p:txBody>
      </p:sp>
      <p:sp>
        <p:nvSpPr>
          <p:cNvPr id="4" name="CuadroTexto 3"/>
          <p:cNvSpPr txBox="1"/>
          <p:nvPr/>
        </p:nvSpPr>
        <p:spPr>
          <a:xfrm>
            <a:off x="155404" y="2012236"/>
            <a:ext cx="2347117" cy="3576364"/>
          </a:xfrm>
          <a:prstGeom prst="rect">
            <a:avLst/>
          </a:prstGeom>
          <a:noFill/>
        </p:spPr>
        <p:txBody>
          <a:bodyPr wrap="none" rtlCol="0">
            <a:spAutoFit/>
          </a:bodyPr>
          <a:lstStyle/>
          <a:p>
            <a:pPr marL="228600" lvl="0" indent="-228600">
              <a:lnSpc>
                <a:spcPct val="90000"/>
              </a:lnSpc>
              <a:spcBef>
                <a:spcPts val="1000"/>
              </a:spcBef>
              <a:buFont typeface="Arial" panose="020B0604020202020204" pitchFamily="34" charset="0"/>
              <a:buChar char="•"/>
            </a:pPr>
            <a:r>
              <a:rPr lang="es-MX" sz="2800" dirty="0">
                <a:solidFill>
                  <a:prstClr val="black"/>
                </a:solidFill>
                <a:latin typeface="Book Antiqua" panose="02040602050305030304" pitchFamily="18" charset="0"/>
              </a:rPr>
              <a:t>Monclova. </a:t>
            </a:r>
            <a:endParaRPr lang="es-MX" sz="2800" dirty="0" smtClean="0">
              <a:solidFill>
                <a:prstClr val="black"/>
              </a:solidFill>
              <a:latin typeface="Book Antiqua" panose="02040602050305030304" pitchFamily="18" charset="0"/>
            </a:endParaRPr>
          </a:p>
          <a:p>
            <a:pPr marL="228600" lvl="0" indent="-228600">
              <a:lnSpc>
                <a:spcPct val="90000"/>
              </a:lnSpc>
              <a:spcBef>
                <a:spcPts val="1000"/>
              </a:spcBef>
              <a:buFont typeface="Arial" panose="020B0604020202020204" pitchFamily="34" charset="0"/>
              <a:buChar char="•"/>
            </a:pPr>
            <a:r>
              <a:rPr lang="es-MX" sz="2800" dirty="0" smtClean="0">
                <a:solidFill>
                  <a:prstClr val="black"/>
                </a:solidFill>
                <a:latin typeface="Book Antiqua" panose="02040602050305030304" pitchFamily="18" charset="0"/>
              </a:rPr>
              <a:t>Parras </a:t>
            </a:r>
            <a:endParaRPr lang="es-MX" sz="2800" dirty="0" smtClean="0">
              <a:solidFill>
                <a:prstClr val="black"/>
              </a:solidFill>
              <a:latin typeface="Book Antiqua" panose="02040602050305030304" pitchFamily="18" charset="0"/>
            </a:endParaRPr>
          </a:p>
          <a:p>
            <a:pPr lvl="0">
              <a:lnSpc>
                <a:spcPct val="90000"/>
              </a:lnSpc>
              <a:spcBef>
                <a:spcPts val="1000"/>
              </a:spcBef>
            </a:pPr>
            <a:r>
              <a:rPr lang="es-MX" sz="2800" dirty="0" smtClean="0">
                <a:solidFill>
                  <a:prstClr val="black"/>
                </a:solidFill>
                <a:latin typeface="Book Antiqua" panose="02040602050305030304" pitchFamily="18" charset="0"/>
              </a:rPr>
              <a:t>de </a:t>
            </a:r>
            <a:r>
              <a:rPr lang="es-MX" sz="2800" dirty="0">
                <a:solidFill>
                  <a:prstClr val="black"/>
                </a:solidFill>
                <a:latin typeface="Book Antiqua" panose="02040602050305030304" pitchFamily="18" charset="0"/>
              </a:rPr>
              <a:t>la Fuente</a:t>
            </a:r>
            <a:r>
              <a:rPr lang="es-MX" sz="2800" dirty="0" smtClean="0">
                <a:solidFill>
                  <a:prstClr val="black"/>
                </a:solidFill>
                <a:latin typeface="Book Antiqua" panose="02040602050305030304" pitchFamily="18" charset="0"/>
              </a:rPr>
              <a:t>.</a:t>
            </a:r>
          </a:p>
          <a:p>
            <a:pPr marL="228600" lvl="0" indent="-228600">
              <a:lnSpc>
                <a:spcPct val="90000"/>
              </a:lnSpc>
              <a:spcBef>
                <a:spcPts val="1000"/>
              </a:spcBef>
              <a:buFont typeface="Arial" panose="020B0604020202020204" pitchFamily="34" charset="0"/>
              <a:buChar char="•"/>
            </a:pPr>
            <a:r>
              <a:rPr lang="es-MX" sz="2800" dirty="0" smtClean="0">
                <a:solidFill>
                  <a:prstClr val="black"/>
                </a:solidFill>
                <a:latin typeface="Book Antiqua" panose="02040602050305030304" pitchFamily="18" charset="0"/>
              </a:rPr>
              <a:t>Rio </a:t>
            </a:r>
            <a:r>
              <a:rPr lang="es-MX" sz="2800" dirty="0">
                <a:solidFill>
                  <a:prstClr val="black"/>
                </a:solidFill>
                <a:latin typeface="Book Antiqua" panose="02040602050305030304" pitchFamily="18" charset="0"/>
              </a:rPr>
              <a:t>Sabinas</a:t>
            </a:r>
            <a:r>
              <a:rPr lang="es-MX" sz="2800" dirty="0" smtClean="0">
                <a:solidFill>
                  <a:prstClr val="black"/>
                </a:solidFill>
                <a:latin typeface="Book Antiqua" panose="02040602050305030304" pitchFamily="18" charset="0"/>
              </a:rPr>
              <a:t>.</a:t>
            </a:r>
          </a:p>
          <a:p>
            <a:pPr marL="228600" lvl="0" indent="-228600">
              <a:lnSpc>
                <a:spcPct val="90000"/>
              </a:lnSpc>
              <a:spcBef>
                <a:spcPts val="1000"/>
              </a:spcBef>
              <a:buFont typeface="Arial" panose="020B0604020202020204" pitchFamily="34" charset="0"/>
              <a:buChar char="•"/>
            </a:pPr>
            <a:r>
              <a:rPr lang="es-MX" sz="2800" dirty="0" smtClean="0">
                <a:solidFill>
                  <a:prstClr val="black"/>
                </a:solidFill>
                <a:latin typeface="Book Antiqua" panose="02040602050305030304" pitchFamily="18" charset="0"/>
              </a:rPr>
              <a:t>Saltillo.</a:t>
            </a:r>
          </a:p>
          <a:p>
            <a:pPr marL="228600" lvl="0" indent="-228600">
              <a:lnSpc>
                <a:spcPct val="90000"/>
              </a:lnSpc>
              <a:spcBef>
                <a:spcPts val="1000"/>
              </a:spcBef>
              <a:buFont typeface="Arial" panose="020B0604020202020204" pitchFamily="34" charset="0"/>
              <a:buChar char="•"/>
            </a:pPr>
            <a:r>
              <a:rPr lang="es-MX" sz="2800" dirty="0" smtClean="0">
                <a:solidFill>
                  <a:prstClr val="black"/>
                </a:solidFill>
                <a:latin typeface="Book Antiqua" panose="02040602050305030304" pitchFamily="18" charset="0"/>
              </a:rPr>
              <a:t>Torreón.</a:t>
            </a:r>
          </a:p>
          <a:p>
            <a:pPr marL="228600" lvl="0" indent="-228600">
              <a:lnSpc>
                <a:spcPct val="90000"/>
              </a:lnSpc>
              <a:spcBef>
                <a:spcPts val="1000"/>
              </a:spcBef>
              <a:buFont typeface="Arial" panose="020B0604020202020204" pitchFamily="34" charset="0"/>
              <a:buChar char="•"/>
            </a:pPr>
            <a:r>
              <a:rPr lang="es-MX" sz="2800" dirty="0" smtClean="0">
                <a:solidFill>
                  <a:prstClr val="black"/>
                </a:solidFill>
                <a:latin typeface="Book Antiqua" panose="02040602050305030304" pitchFamily="18" charset="0"/>
              </a:rPr>
              <a:t>Viesca</a:t>
            </a:r>
            <a:r>
              <a:rPr lang="es-MX" sz="2800" dirty="0">
                <a:solidFill>
                  <a:prstClr val="black"/>
                </a:solidFill>
                <a:latin typeface="Book Antiqua" panose="02040602050305030304" pitchFamily="18" charset="0"/>
              </a:rPr>
              <a:t>.</a:t>
            </a:r>
          </a:p>
        </p:txBody>
      </p:sp>
      <p:pic>
        <p:nvPicPr>
          <p:cNvPr id="4098" name="Picture 2" descr="Coahuila en la prehistoria; 20 años del Museo del Desierto de Saltillo  [Saltillo] - 25/11/2019 | Periódico Zóca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760" y="365125"/>
            <a:ext cx="4192490" cy="238992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005665" y="3005096"/>
            <a:ext cx="3348135" cy="707886"/>
          </a:xfrm>
          <a:prstGeom prst="rect">
            <a:avLst/>
          </a:prstGeom>
          <a:noFill/>
        </p:spPr>
        <p:txBody>
          <a:bodyPr wrap="square" rtlCol="0">
            <a:spAutoFit/>
          </a:bodyPr>
          <a:lstStyle/>
          <a:p>
            <a:pPr algn="ctr"/>
            <a:r>
              <a:rPr lang="es-MX" sz="2000" b="1" i="1" dirty="0" smtClean="0">
                <a:solidFill>
                  <a:schemeClr val="accent5">
                    <a:lumMod val="50000"/>
                  </a:schemeClr>
                </a:solidFill>
                <a:latin typeface="Book Antiqua" panose="02040602050305030304" pitchFamily="18" charset="0"/>
              </a:rPr>
              <a:t>Museo del Desierto. Saltillo, Coahuila.</a:t>
            </a:r>
            <a:endParaRPr lang="es-MX" sz="2000" b="1" i="1" dirty="0">
              <a:solidFill>
                <a:schemeClr val="accent5">
                  <a:lumMod val="50000"/>
                </a:schemeClr>
              </a:solidFill>
              <a:latin typeface="Book Antiqua" panose="02040602050305030304" pitchFamily="18" charset="0"/>
            </a:endParaRPr>
          </a:p>
        </p:txBody>
      </p:sp>
      <p:pic>
        <p:nvPicPr>
          <p:cNvPr id="4100" name="Picture 4" descr="Torreón, Coahuila - Atractivos turisticos de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665" y="3840186"/>
            <a:ext cx="2948473" cy="20447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182021" y="6192666"/>
            <a:ext cx="6009979" cy="400110"/>
          </a:xfrm>
          <a:prstGeom prst="rect">
            <a:avLst/>
          </a:prstGeom>
          <a:noFill/>
        </p:spPr>
        <p:txBody>
          <a:bodyPr wrap="none" rtlCol="0">
            <a:spAutoFit/>
          </a:bodyPr>
          <a:lstStyle/>
          <a:p>
            <a:r>
              <a:rPr lang="es-MX" sz="2000" b="1" i="1" dirty="0">
                <a:solidFill>
                  <a:srgbClr val="00B050"/>
                </a:solidFill>
                <a:latin typeface="Book Antiqua" panose="02040602050305030304" pitchFamily="18" charset="0"/>
              </a:rPr>
              <a:t>Estación Cristo de las </a:t>
            </a:r>
            <a:r>
              <a:rPr lang="es-MX" sz="2000" b="1" i="1" dirty="0" err="1">
                <a:solidFill>
                  <a:srgbClr val="00B050"/>
                </a:solidFill>
                <a:latin typeface="Book Antiqua" panose="02040602050305030304" pitchFamily="18" charset="0"/>
              </a:rPr>
              <a:t>Noas</a:t>
            </a:r>
            <a:r>
              <a:rPr lang="es-MX" sz="2000" b="1" i="1" dirty="0">
                <a:solidFill>
                  <a:srgbClr val="00B050"/>
                </a:solidFill>
                <a:latin typeface="Book Antiqua" panose="02040602050305030304" pitchFamily="18" charset="0"/>
              </a:rPr>
              <a:t> Teleférico de </a:t>
            </a:r>
            <a:r>
              <a:rPr lang="es-MX" sz="2000" b="1" i="1" dirty="0" smtClean="0">
                <a:solidFill>
                  <a:srgbClr val="00B050"/>
                </a:solidFill>
                <a:latin typeface="Book Antiqua" panose="02040602050305030304" pitchFamily="18" charset="0"/>
              </a:rPr>
              <a:t>Torreón.</a:t>
            </a:r>
            <a:endParaRPr lang="es-MX" sz="2000" b="1" i="1" dirty="0">
              <a:solidFill>
                <a:srgbClr val="00B050"/>
              </a:solidFill>
              <a:latin typeface="Book Antiqua" panose="02040602050305030304" pitchFamily="18" charset="0"/>
            </a:endParaRPr>
          </a:p>
        </p:txBody>
      </p:sp>
      <p:pic>
        <p:nvPicPr>
          <p:cNvPr id="4102" name="Picture 6" descr="Majestuoso Río Sabinas, el hogar de cientos de aves | El Souven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116" y="1047968"/>
            <a:ext cx="3220228" cy="214681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785466" y="3402070"/>
            <a:ext cx="1925527" cy="461665"/>
          </a:xfrm>
          <a:prstGeom prst="rect">
            <a:avLst/>
          </a:prstGeom>
          <a:noFill/>
        </p:spPr>
        <p:txBody>
          <a:bodyPr wrap="none" rtlCol="0">
            <a:spAutoFit/>
          </a:bodyPr>
          <a:lstStyle/>
          <a:p>
            <a:r>
              <a:rPr lang="es-MX" sz="2400" b="1" i="1" dirty="0" smtClean="0">
                <a:solidFill>
                  <a:srgbClr val="00B0F0"/>
                </a:solidFill>
                <a:latin typeface="Book Antiqua" panose="02040602050305030304" pitchFamily="18" charset="0"/>
              </a:rPr>
              <a:t>Rio Sabinas.</a:t>
            </a:r>
            <a:endParaRPr lang="es-MX" sz="2400" b="1" i="1" dirty="0">
              <a:solidFill>
                <a:srgbClr val="00B0F0"/>
              </a:solidFill>
              <a:latin typeface="Book Antiqua" panose="02040602050305030304" pitchFamily="18" charset="0"/>
            </a:endParaRPr>
          </a:p>
        </p:txBody>
      </p:sp>
      <p:pic>
        <p:nvPicPr>
          <p:cNvPr id="4104" name="Picture 8" descr="Parras de la Fuente, Coahuila - pueblo mágico: guía definitiva - Tips Para  Tu Viaj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5691" y="4071018"/>
            <a:ext cx="2198994" cy="219899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5114486" y="4662683"/>
            <a:ext cx="1067921" cy="1015663"/>
          </a:xfrm>
          <a:prstGeom prst="rect">
            <a:avLst/>
          </a:prstGeom>
          <a:noFill/>
        </p:spPr>
        <p:txBody>
          <a:bodyPr wrap="none" rtlCol="0">
            <a:spAutoFit/>
          </a:bodyPr>
          <a:lstStyle/>
          <a:p>
            <a:pPr algn="ctr"/>
            <a:r>
              <a:rPr lang="es-MX" sz="2000" b="1" i="1" dirty="0" smtClean="0">
                <a:solidFill>
                  <a:srgbClr val="7030A0"/>
                </a:solidFill>
                <a:latin typeface="Book Antiqua" panose="02040602050305030304" pitchFamily="18" charset="0"/>
              </a:rPr>
              <a:t>Parras </a:t>
            </a:r>
          </a:p>
          <a:p>
            <a:pPr algn="ctr"/>
            <a:r>
              <a:rPr lang="es-MX" sz="2000" b="1" i="1" dirty="0" smtClean="0">
                <a:solidFill>
                  <a:srgbClr val="7030A0"/>
                </a:solidFill>
                <a:latin typeface="Book Antiqua" panose="02040602050305030304" pitchFamily="18" charset="0"/>
              </a:rPr>
              <a:t>de la</a:t>
            </a:r>
          </a:p>
          <a:p>
            <a:pPr algn="ctr"/>
            <a:r>
              <a:rPr lang="es-MX" sz="2000" b="1" i="1" dirty="0" smtClean="0">
                <a:solidFill>
                  <a:srgbClr val="7030A0"/>
                </a:solidFill>
                <a:latin typeface="Book Antiqua" panose="02040602050305030304" pitchFamily="18" charset="0"/>
              </a:rPr>
              <a:t> Fuente.</a:t>
            </a:r>
            <a:endParaRPr lang="es-MX" sz="2000" b="1" i="1" dirty="0">
              <a:solidFill>
                <a:srgbClr val="7030A0"/>
              </a:solidFill>
              <a:latin typeface="Book Antiqua" panose="02040602050305030304" pitchFamily="18" charset="0"/>
            </a:endParaRPr>
          </a:p>
        </p:txBody>
      </p:sp>
    </p:spTree>
    <p:extLst>
      <p:ext uri="{BB962C8B-B14F-4D97-AF65-F5344CB8AC3E}">
        <p14:creationId xmlns:p14="http://schemas.microsoft.com/office/powerpoint/2010/main" val="3360263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1163</Words>
  <Application>Microsoft Office PowerPoint</Application>
  <PresentationFormat>Panorámica</PresentationFormat>
  <Paragraphs>143</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Book Antiqua</vt:lpstr>
      <vt:lpstr>Calibri</vt:lpstr>
      <vt:lpstr>Calibri Light</vt:lpstr>
      <vt:lpstr>Century Schoolbook</vt:lpstr>
      <vt:lpstr>Times New Roman</vt:lpstr>
      <vt:lpstr>Tema de Office</vt:lpstr>
      <vt:lpstr>"Escuela Normal de Educación Preescolar”.  Asignatura: OPTATIVA.  Maestro: Joel Rodriguez Pinal.  "CONOCIMIENTO DE LA ENTIDAD Y LAS REGIONES".  Nombre: Karen Lucero Muñiz Torres. Tercer Semestre. 2° D  15 de Octubre del 2020, Saltillo Coahuila.  </vt:lpstr>
      <vt:lpstr>Introducción. </vt:lpstr>
      <vt:lpstr>Aspecto demográfico. </vt:lpstr>
      <vt:lpstr>Aspectos sociales y culturales. </vt:lpstr>
      <vt:lpstr>Museos en el estado:  </vt:lpstr>
      <vt:lpstr>Museos en el estado:  </vt:lpstr>
      <vt:lpstr>Lugares arqueológicos: </vt:lpstr>
      <vt:lpstr>Lugares turísticos:</vt:lpstr>
      <vt:lpstr>Lugares turísticos:</vt:lpstr>
      <vt:lpstr>Pueblos mágicos:</vt:lpstr>
      <vt:lpstr>Presentación de PowerPoint</vt:lpstr>
      <vt:lpstr>Presentación de PowerPoint</vt:lpstr>
      <vt:lpstr>Conclusión. </vt:lpstr>
      <vt:lpstr>Bibliografía. </vt:lpstr>
      <vt:lpstr>Rubrica de evaluación.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Asignatura:. Maestro:. CONOCIMIENTO DE LA ENTIDAD Y LAS REGIONES. Nombre: Karen Lucero Muñiz Torres. Tercer Semestre. 2° D  08 de Octubre del 2020, Saltillo Coahuila.</dc:title>
  <dc:creator>Karen M.</dc:creator>
  <cp:lastModifiedBy>Karen M.</cp:lastModifiedBy>
  <cp:revision>22</cp:revision>
  <dcterms:created xsi:type="dcterms:W3CDTF">2020-10-15T05:28:52Z</dcterms:created>
  <dcterms:modified xsi:type="dcterms:W3CDTF">2020-10-15T16:56:51Z</dcterms:modified>
</cp:coreProperties>
</file>