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7" r:id="rId6"/>
    <p:sldId id="271" r:id="rId7"/>
    <p:sldId id="270" r:id="rId8"/>
    <p:sldId id="27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FBE06D1E-B319-406D-BB01-032AB5295BC6}" type="datetimeFigureOut">
              <a:rPr lang="es-ES" smtClean="0"/>
              <a:t>15/10/2020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FBE06D1E-B319-406D-BB01-032AB5295BC6}" type="datetimeFigureOut">
              <a:rPr lang="es-ES" smtClean="0"/>
              <a:t>15/10/2020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15/10/2020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15/10/2020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‹Nº›</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image" Target="../media/image3.png"/><Relationship Id="rId26" Type="http://schemas.openxmlformats.org/officeDocument/2006/relationships/image" Target="../media/image11.jpeg"/><Relationship Id="rId3" Type="http://schemas.microsoft.com/office/2007/relationships/media" Target="../media/media2.m4a"/><Relationship Id="rId21" Type="http://schemas.openxmlformats.org/officeDocument/2006/relationships/image" Target="../media/image6.jpeg"/><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slideLayout" Target="../slideLayouts/slideLayout7.xml"/><Relationship Id="rId25" Type="http://schemas.openxmlformats.org/officeDocument/2006/relationships/image" Target="../media/image10.jpe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image" Target="../media/image5.jpe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9.jpeg"/><Relationship Id="rId5" Type="http://schemas.microsoft.com/office/2007/relationships/media" Target="../media/media3.m4a"/><Relationship Id="rId15" Type="http://schemas.microsoft.com/office/2007/relationships/media" Target="../media/media8.m4a"/><Relationship Id="rId23" Type="http://schemas.openxmlformats.org/officeDocument/2006/relationships/image" Target="../media/image8.jpeg"/><Relationship Id="rId10" Type="http://schemas.openxmlformats.org/officeDocument/2006/relationships/audio" Target="../media/media5.m4a"/><Relationship Id="rId19" Type="http://schemas.openxmlformats.org/officeDocument/2006/relationships/image" Target="../media/image4.png"/><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image" Target="../media/image7.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80043" y="655093"/>
            <a:ext cx="5747552" cy="6095366"/>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87055"/>
            <a:ext cx="5972515" cy="6047809"/>
          </a:xfrm>
          <a:prstGeom prst="rect">
            <a:avLst/>
          </a:prstGeom>
        </p:spPr>
        <p:txBody>
          <a:bodyPr wrap="square">
            <a:spAutoFit/>
          </a:bodyPr>
          <a:lstStyle/>
          <a:p>
            <a:pPr>
              <a:lnSpc>
                <a:spcPct val="150000"/>
              </a:lnSpc>
            </a:pPr>
            <a:r>
              <a:rPr lang="es-MX" sz="1600" dirty="0">
                <a:latin typeface="Arial" panose="020B0604020202020204" pitchFamily="34" charset="0"/>
                <a:cs typeface="Arial" panose="020B0604020202020204" pitchFamily="34" charset="0"/>
              </a:rPr>
              <a:t>Are </a:t>
            </a:r>
            <a:r>
              <a:rPr lang="es-MX" sz="1600" dirty="0" err="1">
                <a:latin typeface="Arial" panose="020B0604020202020204" pitchFamily="34" charset="0"/>
                <a:cs typeface="Arial" panose="020B0604020202020204" pitchFamily="34" charset="0"/>
              </a:rPr>
              <a:t>part</a:t>
            </a:r>
            <a:r>
              <a:rPr lang="es-MX" sz="1600" dirty="0">
                <a:latin typeface="Arial" panose="020B0604020202020204" pitchFamily="34" charset="0"/>
                <a:cs typeface="Arial" panose="020B0604020202020204" pitchFamily="34" charset="0"/>
              </a:rPr>
              <a:t>-time Jobs </a:t>
            </a:r>
            <a:r>
              <a:rPr lang="es-MX" sz="1600" dirty="0" err="1">
                <a:latin typeface="Arial" panose="020B0604020202020204" pitchFamily="34" charset="0"/>
                <a:cs typeface="Arial" panose="020B0604020202020204" pitchFamily="34" charset="0"/>
              </a:rPr>
              <a:t>good</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for</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students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Why</a:t>
            </a:r>
            <a:r>
              <a:rPr lang="es-MX" sz="1600" dirty="0">
                <a:latin typeface="Arial" panose="020B0604020202020204" pitchFamily="34" charset="0"/>
                <a:cs typeface="Arial" panose="020B0604020202020204" pitchFamily="34" charset="0"/>
              </a:rPr>
              <a:t>?</a:t>
            </a:r>
          </a:p>
          <a:p>
            <a:pPr>
              <a:lnSpc>
                <a:spcPct val="150000"/>
              </a:lnSpc>
            </a:pPr>
            <a:r>
              <a:rPr lang="es-MX" sz="1600" dirty="0">
                <a:latin typeface="Arial" panose="020B0604020202020204" pitchFamily="34" charset="0"/>
                <a:cs typeface="Arial" panose="020B0604020202020204" pitchFamily="34" charset="0"/>
              </a:rPr>
              <a:t>A= Yes, </a:t>
            </a:r>
            <a:r>
              <a:rPr lang="es-MX" sz="1600" dirty="0" err="1">
                <a:latin typeface="Arial" panose="020B0604020202020204" pitchFamily="34" charset="0"/>
                <a:cs typeface="Arial" panose="020B0604020202020204" pitchFamily="34" charset="0"/>
              </a:rPr>
              <a:t>because</a:t>
            </a:r>
            <a:r>
              <a:rPr lang="es-MX" sz="1600" dirty="0">
                <a:latin typeface="Arial" panose="020B0604020202020204" pitchFamily="34" charset="0"/>
                <a:cs typeface="Arial" panose="020B0604020202020204" pitchFamily="34" charset="0"/>
              </a:rPr>
              <a:t> </a:t>
            </a:r>
            <a:r>
              <a:rPr lang="en-US" sz="1600" dirty="0">
                <a:latin typeface="Arial" pitchFamily="34" charset="0"/>
                <a:cs typeface="Arial" pitchFamily="34" charset="0"/>
              </a:rPr>
              <a:t>they help young people with money and do not neglect their studies.</a:t>
            </a:r>
            <a:endParaRPr lang="es-MX" sz="1600" dirty="0">
              <a:latin typeface="Arial" panose="020B0604020202020204" pitchFamily="34" charset="0"/>
              <a:cs typeface="Arial" panose="020B0604020202020204" pitchFamily="34" charset="0"/>
            </a:endParaRPr>
          </a:p>
          <a:p>
            <a:pPr>
              <a:lnSpc>
                <a:spcPct val="150000"/>
              </a:lnSpc>
            </a:pPr>
            <a:r>
              <a:rPr lang="es-MX" sz="1600" dirty="0" err="1">
                <a:latin typeface="Arial" panose="020B0604020202020204" pitchFamily="34" charset="0"/>
                <a:cs typeface="Arial" panose="020B0604020202020204" pitchFamily="34" charset="0"/>
              </a:rPr>
              <a:t>Which</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jobs</a:t>
            </a:r>
            <a:r>
              <a:rPr lang="es-MX" sz="1600" dirty="0">
                <a:latin typeface="Arial" panose="020B0604020202020204" pitchFamily="34" charset="0"/>
                <a:cs typeface="Arial" panose="020B0604020202020204" pitchFamily="34" charset="0"/>
              </a:rPr>
              <a:t> are </a:t>
            </a:r>
            <a:r>
              <a:rPr lang="es-MX" sz="1600" dirty="0" err="1">
                <a:latin typeface="Arial" panose="020B0604020202020204" pitchFamily="34" charset="0"/>
                <a:cs typeface="Arial" panose="020B0604020202020204" pitchFamily="34" charset="0"/>
              </a:rPr>
              <a:t>easy</a:t>
            </a:r>
            <a:r>
              <a:rPr lang="es-MX" sz="1600" dirty="0">
                <a:latin typeface="Arial" panose="020B0604020202020204" pitchFamily="34" charset="0"/>
                <a:cs typeface="Arial" panose="020B0604020202020204" pitchFamily="34" charset="0"/>
              </a:rPr>
              <a:t>?</a:t>
            </a:r>
          </a:p>
          <a:p>
            <a:pPr>
              <a:lnSpc>
                <a:spcPct val="150000"/>
              </a:lnSpc>
            </a:pPr>
            <a:r>
              <a:rPr lang="es-MX" sz="1600" dirty="0">
                <a:latin typeface="Arial" panose="020B0604020202020204" pitchFamily="34" charset="0"/>
                <a:cs typeface="Arial" panose="020B0604020202020204" pitchFamily="34" charset="0"/>
              </a:rPr>
              <a:t>A= </a:t>
            </a:r>
            <a:r>
              <a:rPr lang="es-MX" sz="1600" dirty="0" err="1">
                <a:latin typeface="Arial" panose="020B0604020202020204" pitchFamily="34" charset="0"/>
                <a:cs typeface="Arial" panose="020B0604020202020204" pitchFamily="34" charset="0"/>
              </a:rPr>
              <a:t>offcie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assistant</a:t>
            </a:r>
            <a:r>
              <a:rPr lang="es-MX" sz="1600" dirty="0">
                <a:latin typeface="Arial" panose="020B0604020202020204" pitchFamily="34" charset="0"/>
                <a:cs typeface="Arial" panose="020B0604020202020204" pitchFamily="34" charset="0"/>
              </a:rPr>
              <a:t>, social media </a:t>
            </a:r>
            <a:r>
              <a:rPr lang="es-MX" sz="1600" dirty="0" err="1">
                <a:latin typeface="Arial" panose="020B0604020202020204" pitchFamily="34" charset="0"/>
                <a:cs typeface="Arial" panose="020B0604020202020204" pitchFamily="34" charset="0"/>
              </a:rPr>
              <a:t>assistant</a:t>
            </a:r>
            <a:r>
              <a:rPr lang="es-MX" sz="1600" dirty="0">
                <a:latin typeface="Arial" panose="020B0604020202020204" pitchFamily="34" charset="0"/>
                <a:cs typeface="Arial" panose="020B0604020202020204" pitchFamily="34" charset="0"/>
              </a:rPr>
              <a:t>. </a:t>
            </a:r>
          </a:p>
          <a:p>
            <a:pPr>
              <a:lnSpc>
                <a:spcPct val="150000"/>
              </a:lnSpc>
            </a:pPr>
            <a:r>
              <a:rPr lang="es-MX" sz="1600" dirty="0" err="1">
                <a:latin typeface="Arial" panose="020B0604020202020204" pitchFamily="34" charset="0"/>
                <a:cs typeface="Arial" panose="020B0604020202020204" pitchFamily="34" charset="0"/>
              </a:rPr>
              <a:t>Which</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jobs</a:t>
            </a:r>
            <a:r>
              <a:rPr lang="es-MX" sz="1600" dirty="0">
                <a:latin typeface="Arial" panose="020B0604020202020204" pitchFamily="34" charset="0"/>
                <a:cs typeface="Arial" panose="020B0604020202020204" pitchFamily="34" charset="0"/>
              </a:rPr>
              <a:t> are </a:t>
            </a:r>
            <a:r>
              <a:rPr lang="es-MX" sz="1600" dirty="0" err="1">
                <a:latin typeface="Arial" panose="020B0604020202020204" pitchFamily="34" charset="0"/>
                <a:cs typeface="Arial" panose="020B0604020202020204" pitchFamily="34" charset="0"/>
              </a:rPr>
              <a:t>exciting</a:t>
            </a:r>
            <a:r>
              <a:rPr lang="es-MX" sz="1600" dirty="0">
                <a:latin typeface="Arial" panose="020B0604020202020204" pitchFamily="34" charset="0"/>
                <a:cs typeface="Arial" panose="020B0604020202020204" pitchFamily="34" charset="0"/>
              </a:rPr>
              <a:t>? </a:t>
            </a:r>
          </a:p>
          <a:p>
            <a:pPr>
              <a:lnSpc>
                <a:spcPct val="150000"/>
              </a:lnSpc>
            </a:pPr>
            <a:r>
              <a:rPr lang="es-MX" sz="1600" dirty="0">
                <a:latin typeface="Arial" panose="020B0604020202020204" pitchFamily="34" charset="0"/>
                <a:cs typeface="Arial" panose="020B0604020202020204" pitchFamily="34" charset="0"/>
              </a:rPr>
              <a:t>A= </a:t>
            </a:r>
            <a:r>
              <a:rPr lang="es-MX" sz="1600" dirty="0" err="1">
                <a:latin typeface="Arial" panose="020B0604020202020204" pitchFamily="34" charset="0"/>
                <a:cs typeface="Arial" panose="020B0604020202020204" pitchFamily="34" charset="0"/>
              </a:rPr>
              <a:t>babysitter</a:t>
            </a:r>
            <a:r>
              <a:rPr lang="es-MX" sz="1600" dirty="0">
                <a:latin typeface="Arial" panose="020B0604020202020204" pitchFamily="34" charset="0"/>
                <a:cs typeface="Arial" panose="020B0604020202020204" pitchFamily="34" charset="0"/>
              </a:rPr>
              <a:t>, tutor, </a:t>
            </a:r>
            <a:r>
              <a:rPr lang="es-MX" sz="1600" dirty="0" err="1">
                <a:latin typeface="Arial" panose="020B0604020202020204" pitchFamily="34" charset="0"/>
                <a:cs typeface="Arial" panose="020B0604020202020204" pitchFamily="34" charset="0"/>
              </a:rPr>
              <a:t>fitness</a:t>
            </a:r>
            <a:r>
              <a:rPr lang="es-MX" sz="1600" dirty="0">
                <a:latin typeface="Arial" panose="020B0604020202020204" pitchFamily="34" charset="0"/>
                <a:cs typeface="Arial" panose="020B0604020202020204" pitchFamily="34" charset="0"/>
              </a:rPr>
              <a:t> instructor.</a:t>
            </a:r>
          </a:p>
          <a:p>
            <a:pPr>
              <a:lnSpc>
                <a:spcPct val="150000"/>
              </a:lnSpc>
            </a:pPr>
            <a:r>
              <a:rPr lang="es-MX" sz="1600" dirty="0" err="1">
                <a:latin typeface="Arial" panose="020B0604020202020204" pitchFamily="34" charset="0"/>
                <a:cs typeface="Arial" panose="020B0604020202020204" pitchFamily="34" charset="0"/>
              </a:rPr>
              <a:t>Which</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jobs</a:t>
            </a:r>
            <a:r>
              <a:rPr lang="es-MX" sz="1600" dirty="0">
                <a:latin typeface="Arial" panose="020B0604020202020204" pitchFamily="34" charset="0"/>
                <a:cs typeface="Arial" panose="020B0604020202020204" pitchFamily="34" charset="0"/>
              </a:rPr>
              <a:t> are </a:t>
            </a:r>
            <a:r>
              <a:rPr lang="es-MX" sz="1600" dirty="0" err="1">
                <a:latin typeface="Arial" panose="020B0604020202020204" pitchFamily="34" charset="0"/>
                <a:cs typeface="Arial" panose="020B0604020202020204" pitchFamily="34" charset="0"/>
              </a:rPr>
              <a:t>boring</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Why</a:t>
            </a:r>
            <a:r>
              <a:rPr lang="es-MX" sz="1600" dirty="0">
                <a:latin typeface="Arial" panose="020B0604020202020204" pitchFamily="34" charset="0"/>
                <a:cs typeface="Arial" panose="020B0604020202020204" pitchFamily="34" charset="0"/>
              </a:rPr>
              <a:t>?</a:t>
            </a:r>
          </a:p>
          <a:p>
            <a:pPr>
              <a:lnSpc>
                <a:spcPct val="150000"/>
              </a:lnSpc>
            </a:pPr>
            <a:r>
              <a:rPr lang="es-MX" sz="1600" dirty="0">
                <a:latin typeface="Arial" panose="020B0604020202020204" pitchFamily="34" charset="0"/>
                <a:cs typeface="Arial" panose="020B0604020202020204" pitchFamily="34" charset="0"/>
              </a:rPr>
              <a:t>A= tutor, </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because it can be tedious and not be able to advance with your student</a:t>
            </a:r>
          </a:p>
          <a:p>
            <a:pPr>
              <a:lnSpc>
                <a:spcPct val="150000"/>
              </a:lnSpc>
            </a:pPr>
            <a:r>
              <a:rPr lang="es-MX" sz="1600" dirty="0" err="1">
                <a:latin typeface="Arial" panose="020B0604020202020204" pitchFamily="34" charset="0"/>
                <a:cs typeface="Arial" panose="020B0604020202020204" pitchFamily="34" charset="0"/>
              </a:rPr>
              <a:t>What</a:t>
            </a:r>
            <a:r>
              <a:rPr lang="es-MX" sz="1600" dirty="0">
                <a:latin typeface="Arial" panose="020B0604020202020204" pitchFamily="34" charset="0"/>
                <a:cs typeface="Arial" panose="020B0604020202020204" pitchFamily="34" charset="0"/>
              </a:rPr>
              <a:t> are </a:t>
            </a:r>
            <a:r>
              <a:rPr lang="es-MX" sz="1600" dirty="0" err="1">
                <a:latin typeface="Arial" panose="020B0604020202020204" pitchFamily="34" charset="0"/>
                <a:cs typeface="Arial" panose="020B0604020202020204" pitchFamily="34" charset="0"/>
              </a:rPr>
              <a:t>some</a:t>
            </a:r>
            <a:r>
              <a:rPr lang="es-MX" sz="1600" dirty="0">
                <a:latin typeface="Arial" panose="020B0604020202020204" pitchFamily="34" charset="0"/>
                <a:cs typeface="Arial" panose="020B0604020202020204" pitchFamily="34" charset="0"/>
              </a:rPr>
              <a:t> other </a:t>
            </a:r>
            <a:r>
              <a:rPr lang="es-MX" sz="1600" dirty="0" err="1">
                <a:latin typeface="Arial" panose="020B0604020202020204" pitchFamily="34" charset="0"/>
                <a:cs typeface="Arial" panose="020B0604020202020204" pitchFamily="34" charset="0"/>
              </a:rPr>
              <a:t>part</a:t>
            </a:r>
            <a:r>
              <a:rPr lang="es-MX" sz="1600" dirty="0">
                <a:latin typeface="Arial" panose="020B0604020202020204" pitchFamily="34" charset="0"/>
                <a:cs typeface="Arial" panose="020B0604020202020204" pitchFamily="34" charset="0"/>
              </a:rPr>
              <a:t>-time </a:t>
            </a:r>
            <a:r>
              <a:rPr lang="es-MX" sz="1600" dirty="0" err="1">
                <a:latin typeface="Arial" panose="020B0604020202020204" pitchFamily="34" charset="0"/>
                <a:cs typeface="Arial" panose="020B0604020202020204" pitchFamily="34" charset="0"/>
              </a:rPr>
              <a:t>jobs</a:t>
            </a:r>
            <a:r>
              <a:rPr lang="es-MX" sz="1600" dirty="0">
                <a:latin typeface="Arial" panose="020B0604020202020204" pitchFamily="34" charset="0"/>
                <a:cs typeface="Arial" panose="020B0604020202020204" pitchFamily="34" charset="0"/>
              </a:rPr>
              <a:t>?</a:t>
            </a:r>
          </a:p>
          <a:p>
            <a:pPr>
              <a:lnSpc>
                <a:spcPct val="150000"/>
              </a:lnSpc>
            </a:pPr>
            <a:r>
              <a:rPr lang="es-MX" sz="1600" dirty="0">
                <a:latin typeface="Arial" panose="020B0604020202020204" pitchFamily="34" charset="0"/>
                <a:cs typeface="Arial" panose="020B0604020202020204" pitchFamily="34" charset="0"/>
              </a:rPr>
              <a:t>A= </a:t>
            </a:r>
            <a:r>
              <a:rPr lang="es-MX" sz="1600" dirty="0" err="1">
                <a:latin typeface="Arial" panose="020B0604020202020204" pitchFamily="34" charset="0"/>
                <a:cs typeface="Arial" panose="020B0604020202020204" pitchFamily="34" charset="0"/>
              </a:rPr>
              <a:t>transcriber</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photographer</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pollster</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entertainer</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seller</a:t>
            </a:r>
            <a:endParaRPr lang="es-MX" sz="1600" dirty="0">
              <a:latin typeface="Arial" panose="020B0604020202020204" pitchFamily="34" charset="0"/>
              <a:cs typeface="Arial" panose="020B0604020202020204" pitchFamily="34" charset="0"/>
            </a:endParaRPr>
          </a:p>
          <a:p>
            <a:pPr>
              <a:lnSpc>
                <a:spcPct val="150000"/>
              </a:lnSpc>
            </a:pPr>
            <a:r>
              <a:rPr lang="es-MX" sz="1600" dirty="0">
                <a:latin typeface="Arial" panose="020B0604020202020204" pitchFamily="34" charset="0"/>
                <a:cs typeface="Arial" panose="020B0604020202020204" pitchFamily="34" charset="0"/>
              </a:rPr>
              <a:t>Do </a:t>
            </a:r>
            <a:r>
              <a:rPr lang="es-MX" sz="1600" dirty="0" err="1">
                <a:latin typeface="Arial" panose="020B0604020202020204" pitchFamily="34" charset="0"/>
                <a:cs typeface="Arial" panose="020B0604020202020204" pitchFamily="34" charset="0"/>
              </a:rPr>
              <a:t>you</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have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part</a:t>
            </a:r>
            <a:r>
              <a:rPr lang="es-MX" sz="1600" dirty="0">
                <a:latin typeface="Arial" panose="020B0604020202020204" pitchFamily="34" charset="0"/>
                <a:cs typeface="Arial" panose="020B0604020202020204" pitchFamily="34" charset="0"/>
              </a:rPr>
              <a:t>-time </a:t>
            </a:r>
            <a:r>
              <a:rPr lang="es-MX" sz="1600" dirty="0" err="1">
                <a:latin typeface="Arial" panose="020B0604020202020204" pitchFamily="34" charset="0"/>
                <a:cs typeface="Arial" panose="020B0604020202020204" pitchFamily="34" charset="0"/>
              </a:rPr>
              <a:t>job</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What</a:t>
            </a:r>
            <a:r>
              <a:rPr lang="es-MX" sz="1600" dirty="0">
                <a:latin typeface="Arial" panose="020B0604020202020204" pitchFamily="34" charset="0"/>
                <a:cs typeface="Arial" panose="020B0604020202020204" pitchFamily="34" charset="0"/>
              </a:rPr>
              <a:t> do </a:t>
            </a:r>
            <a:r>
              <a:rPr lang="es-MX" sz="1600" dirty="0" err="1">
                <a:latin typeface="Arial" panose="020B0604020202020204" pitchFamily="34" charset="0"/>
                <a:cs typeface="Arial" panose="020B0604020202020204" pitchFamily="34" charset="0"/>
              </a:rPr>
              <a:t>you</a:t>
            </a:r>
            <a:r>
              <a:rPr lang="es-MX" sz="1600" dirty="0">
                <a:latin typeface="Arial" panose="020B0604020202020204" pitchFamily="34" charset="0"/>
                <a:cs typeface="Arial" panose="020B0604020202020204" pitchFamily="34" charset="0"/>
              </a:rPr>
              <a:t> do?</a:t>
            </a:r>
          </a:p>
          <a:p>
            <a:pPr>
              <a:lnSpc>
                <a:spcPct val="150000"/>
              </a:lnSpc>
            </a:pPr>
            <a:r>
              <a:rPr lang="es-MX" sz="1600" dirty="0">
                <a:latin typeface="Arial" panose="020B0604020202020204" pitchFamily="34" charset="0"/>
                <a:cs typeface="Arial" panose="020B0604020202020204" pitchFamily="34" charset="0"/>
              </a:rPr>
              <a:t>A=Yes, </a:t>
            </a:r>
            <a:r>
              <a:rPr lang="es-MX" sz="1600" dirty="0" err="1">
                <a:latin typeface="Arial" panose="020B0604020202020204" pitchFamily="34" charset="0"/>
                <a:cs typeface="Arial" panose="020B0604020202020204" pitchFamily="34" charset="0"/>
              </a:rPr>
              <a:t>I´m</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seller</a:t>
            </a:r>
            <a:r>
              <a:rPr lang="es-MX" sz="1600" dirty="0">
                <a:latin typeface="Arial" panose="020B0604020202020204" pitchFamily="34" charset="0"/>
                <a:cs typeface="Arial" panose="020B0604020202020204" pitchFamily="34" charset="0"/>
              </a:rPr>
              <a:t> of </a:t>
            </a:r>
            <a:r>
              <a:rPr lang="es-MX" sz="1600" dirty="0" err="1">
                <a:latin typeface="Arial" panose="020B0604020202020204" pitchFamily="34" charset="0"/>
                <a:cs typeface="Arial" panose="020B0604020202020204" pitchFamily="34" charset="0"/>
              </a:rPr>
              <a:t>potato</a:t>
            </a:r>
            <a:r>
              <a:rPr lang="es-MX" sz="1600" dirty="0">
                <a:latin typeface="Arial" panose="020B0604020202020204" pitchFamily="34" charset="0"/>
                <a:cs typeface="Arial" panose="020B0604020202020204" pitchFamily="34" charset="0"/>
              </a:rPr>
              <a:t> chips in a fuel </a:t>
            </a:r>
            <a:r>
              <a:rPr lang="es-MX" sz="1600" dirty="0" err="1">
                <a:latin typeface="Arial" panose="020B0604020202020204" pitchFamily="34" charset="0"/>
                <a:cs typeface="Arial" panose="020B0604020202020204" pitchFamily="34" charset="0"/>
              </a:rPr>
              <a:t>station</a:t>
            </a:r>
            <a:r>
              <a:rPr lang="es-MX" sz="1600" dirty="0">
                <a:latin typeface="Arial" panose="020B0604020202020204" pitchFamily="34" charset="0"/>
                <a:cs typeface="Arial" panose="020B0604020202020204" pitchFamily="34" charset="0"/>
              </a:rPr>
              <a:t> </a:t>
            </a: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Tree>
    <p:extLst>
      <p:ext uri="{BB962C8B-B14F-4D97-AF65-F5344CB8AC3E}">
        <p14:creationId xmlns:p14="http://schemas.microsoft.com/office/powerpoint/2010/main" val="29722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18"/>
          <a:srcRect l="30588" t="40407" r="54572" b="20149"/>
          <a:stretch/>
        </p:blipFill>
        <p:spPr>
          <a:xfrm>
            <a:off x="409434" y="1419377"/>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19"/>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2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21">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2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23">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2872" y="3454924"/>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25">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A) </a:t>
            </a:r>
            <a:r>
              <a:rPr lang="es-MX" sz="1600" b="1" dirty="0" err="1">
                <a:latin typeface="Arial" panose="020B0604020202020204" pitchFamily="34" charset="0"/>
                <a:cs typeface="Arial" panose="020B0604020202020204" pitchFamily="34" charset="0"/>
              </a:rPr>
              <a:t>Label</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pictures</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with</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right</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a:latin typeface="Arial" panose="020B0604020202020204" pitchFamily="34" charset="0"/>
                <a:cs typeface="Arial" panose="020B0604020202020204" pitchFamily="34" charset="0"/>
              </a:rPr>
              <a:t>. 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a:latin typeface="Arial" panose="020B0604020202020204" pitchFamily="34" charset="0"/>
                <a:cs typeface="Arial" panose="020B0604020202020204" pitchFamily="34" charset="0"/>
              </a:rPr>
              <a:t>.</a:t>
            </a:r>
          </a:p>
        </p:txBody>
      </p:sp>
      <p:sp>
        <p:nvSpPr>
          <p:cNvPr id="8" name="Botón de acción: Hacia delante o Siguiente 7">
            <a:hlinkClick r:id="" action="ppaction://hlinkshowjump?jump=nextslide" highlightClick="1"/>
          </p:cNvPr>
          <p:cNvSpPr/>
          <p:nvPr/>
        </p:nvSpPr>
        <p:spPr>
          <a:xfrm>
            <a:off x="3794078" y="4544704"/>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otón de acción: Hacia delante o Siguiente 19">
            <a:hlinkClick r:id="" action="ppaction://hlinkshowjump?jump=nextslide" highlightClick="1"/>
          </p:cNvPr>
          <p:cNvSpPr/>
          <p:nvPr/>
        </p:nvSpPr>
        <p:spPr>
          <a:xfrm>
            <a:off x="3521123" y="21640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otón de acción: Hacia delante o Siguiente 20">
            <a:hlinkClick r:id="" action="ppaction://hlinkshowjump?jump=nextslide" highlightClick="1"/>
          </p:cNvPr>
          <p:cNvSpPr/>
          <p:nvPr/>
        </p:nvSpPr>
        <p:spPr>
          <a:xfrm>
            <a:off x="5811771" y="23073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otón de acción: Hacia delante o Siguiente 21">
            <a:hlinkClick r:id="" action="ppaction://hlinkshowjump?jump=nextslide" highlightClick="1"/>
          </p:cNvPr>
          <p:cNvSpPr/>
          <p:nvPr/>
        </p:nvSpPr>
        <p:spPr>
          <a:xfrm>
            <a:off x="8223296" y="23073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otón de acción: Hacia delante o Siguiente 22">
            <a:hlinkClick r:id="" action="ppaction://hlinkshowjump?jump=nextslide" highlightClick="1"/>
          </p:cNvPr>
          <p:cNvSpPr/>
          <p:nvPr/>
        </p:nvSpPr>
        <p:spPr>
          <a:xfrm>
            <a:off x="10068555" y="24506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otón de acción: Hacia delante o Siguiente 23">
            <a:hlinkClick r:id="" action="ppaction://hlinkshowjump?jump=nextslide" highlightClick="1"/>
          </p:cNvPr>
          <p:cNvSpPr/>
          <p:nvPr/>
        </p:nvSpPr>
        <p:spPr>
          <a:xfrm>
            <a:off x="10636271" y="5418166"/>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otón de acción: Hacia delante o Siguiente 24">
            <a:hlinkClick r:id="" action="ppaction://hlinkshowjump?jump=nextslide" highlightClick="1"/>
          </p:cNvPr>
          <p:cNvSpPr/>
          <p:nvPr/>
        </p:nvSpPr>
        <p:spPr>
          <a:xfrm>
            <a:off x="8311458" y="5154343"/>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Botón de acción: Hacia delante o Siguiente 25">
            <a:hlinkClick r:id="" action="ppaction://hlinkshowjump?jump=nextslide" highlightClick="1"/>
          </p:cNvPr>
          <p:cNvSpPr/>
          <p:nvPr/>
        </p:nvSpPr>
        <p:spPr>
          <a:xfrm>
            <a:off x="5948219" y="3972172"/>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10 Conector recto"/>
          <p:cNvCxnSpPr/>
          <p:nvPr/>
        </p:nvCxnSpPr>
        <p:spPr>
          <a:xfrm flipH="1" flipV="1">
            <a:off x="1341981" y="1617785"/>
            <a:ext cx="4631237" cy="8328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8" name="27 Conector recto"/>
          <p:cNvCxnSpPr>
            <a:stCxn id="25" idx="1"/>
          </p:cNvCxnSpPr>
          <p:nvPr/>
        </p:nvCxnSpPr>
        <p:spPr>
          <a:xfrm flipH="1" flipV="1">
            <a:off x="1205505" y="2574039"/>
            <a:ext cx="7242431" cy="2866907"/>
          </a:xfrm>
          <a:prstGeom prst="line">
            <a:avLst/>
          </a:prstGeom>
          <a:ln>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30" name="29 Conector recto"/>
          <p:cNvCxnSpPr>
            <a:stCxn id="26" idx="2"/>
          </p:cNvCxnSpPr>
          <p:nvPr/>
        </p:nvCxnSpPr>
        <p:spPr>
          <a:xfrm flipH="1">
            <a:off x="1817077" y="4115474"/>
            <a:ext cx="4131142" cy="460706"/>
          </a:xfrm>
          <a:prstGeom prst="line">
            <a:avLst/>
          </a:prstGeom>
          <a:ln>
            <a:solidFill>
              <a:schemeClr val="accent6">
                <a:lumMod val="50000"/>
              </a:schemeClr>
            </a:solidFill>
          </a:ln>
        </p:spPr>
        <p:style>
          <a:lnRef idx="3">
            <a:schemeClr val="accent4"/>
          </a:lnRef>
          <a:fillRef idx="0">
            <a:schemeClr val="accent4"/>
          </a:fillRef>
          <a:effectRef idx="2">
            <a:schemeClr val="accent4"/>
          </a:effectRef>
          <a:fontRef idx="minor">
            <a:schemeClr val="tx1"/>
          </a:fontRef>
        </p:style>
      </p:cxnSp>
      <p:cxnSp>
        <p:nvCxnSpPr>
          <p:cNvPr id="34" name="33 Conector recto"/>
          <p:cNvCxnSpPr>
            <a:stCxn id="24" idx="2"/>
          </p:cNvCxnSpPr>
          <p:nvPr/>
        </p:nvCxnSpPr>
        <p:spPr>
          <a:xfrm flipH="1" flipV="1">
            <a:off x="1205505" y="5154343"/>
            <a:ext cx="9430766" cy="407125"/>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8" name="37 Conector recto"/>
          <p:cNvCxnSpPr/>
          <p:nvPr/>
        </p:nvCxnSpPr>
        <p:spPr>
          <a:xfrm flipH="1">
            <a:off x="1453460" y="2593973"/>
            <a:ext cx="8751573" cy="1167421"/>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0" name="39 Conector recto"/>
          <p:cNvCxnSpPr>
            <a:stCxn id="20" idx="2"/>
          </p:cNvCxnSpPr>
          <p:nvPr/>
        </p:nvCxnSpPr>
        <p:spPr>
          <a:xfrm flipH="1">
            <a:off x="1380617" y="2307371"/>
            <a:ext cx="2140506" cy="3202935"/>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cxnSp>
        <p:nvCxnSpPr>
          <p:cNvPr id="42" name="41 Conector recto"/>
          <p:cNvCxnSpPr>
            <a:stCxn id="8" idx="2"/>
          </p:cNvCxnSpPr>
          <p:nvPr/>
        </p:nvCxnSpPr>
        <p:spPr>
          <a:xfrm flipH="1" flipV="1">
            <a:off x="2090594" y="4210556"/>
            <a:ext cx="1703484" cy="477450"/>
          </a:xfrm>
          <a:prstGeom prst="line">
            <a:avLst/>
          </a:prstGeom>
          <a:ln>
            <a:solidFill>
              <a:schemeClr val="tx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46" name="45 Conector recto"/>
          <p:cNvCxnSpPr>
            <a:stCxn id="22" idx="2"/>
          </p:cNvCxnSpPr>
          <p:nvPr/>
        </p:nvCxnSpPr>
        <p:spPr>
          <a:xfrm flipH="1">
            <a:off x="1341981" y="2450671"/>
            <a:ext cx="6881315" cy="915628"/>
          </a:xfrm>
          <a:prstGeom prst="line">
            <a:avLst/>
          </a:prstGeom>
          <a:ln>
            <a:solidFill>
              <a:srgbClr val="00B050"/>
            </a:solidFill>
          </a:ln>
        </p:spPr>
        <p:style>
          <a:lnRef idx="3">
            <a:schemeClr val="accent4"/>
          </a:lnRef>
          <a:fillRef idx="0">
            <a:schemeClr val="accent4"/>
          </a:fillRef>
          <a:effectRef idx="2">
            <a:schemeClr val="accent4"/>
          </a:effectRef>
          <a:fontRef idx="minor">
            <a:schemeClr val="tx1"/>
          </a:fontRef>
        </p:style>
      </p:cxnSp>
      <p:pic>
        <p:nvPicPr>
          <p:cNvPr id="18" name="Sonido grabado">
            <a:hlinkClick r:id="" action="ppaction://media"/>
            <a:extLst>
              <a:ext uri="{FF2B5EF4-FFF2-40B4-BE49-F238E27FC236}">
                <a16:creationId xmlns:a16="http://schemas.microsoft.com/office/drawing/2014/main" id="{FE4ABDE6-32A3-41EC-A8D5-9732C84AD024}"/>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3202796" y="1375217"/>
            <a:ext cx="609600" cy="609600"/>
          </a:xfrm>
          <a:prstGeom prst="rect">
            <a:avLst/>
          </a:prstGeom>
        </p:spPr>
      </p:pic>
      <p:pic>
        <p:nvPicPr>
          <p:cNvPr id="27" name="Sonido grabado">
            <a:hlinkClick r:id="" action="ppaction://media"/>
            <a:extLst>
              <a:ext uri="{FF2B5EF4-FFF2-40B4-BE49-F238E27FC236}">
                <a16:creationId xmlns:a16="http://schemas.microsoft.com/office/drawing/2014/main" id="{353539D1-DEED-4D36-B742-2A14E6E50DAC}"/>
              </a:ext>
            </a:extLst>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5325985" y="1340061"/>
            <a:ext cx="609600" cy="609600"/>
          </a:xfrm>
          <a:prstGeom prst="rect">
            <a:avLst/>
          </a:prstGeom>
        </p:spPr>
      </p:pic>
      <p:pic>
        <p:nvPicPr>
          <p:cNvPr id="29" name="Sonido grabado">
            <a:hlinkClick r:id="" action="ppaction://media"/>
            <a:extLst>
              <a:ext uri="{FF2B5EF4-FFF2-40B4-BE49-F238E27FC236}">
                <a16:creationId xmlns:a16="http://schemas.microsoft.com/office/drawing/2014/main" id="{09C71E33-1418-4087-BD4E-F57666C3F29E}"/>
              </a:ext>
            </a:extLst>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7658747" y="1679573"/>
            <a:ext cx="609600" cy="609600"/>
          </a:xfrm>
          <a:prstGeom prst="rect">
            <a:avLst/>
          </a:prstGeom>
        </p:spPr>
      </p:pic>
      <p:pic>
        <p:nvPicPr>
          <p:cNvPr id="31" name="Sonido grabado">
            <a:hlinkClick r:id="" action="ppaction://media"/>
            <a:extLst>
              <a:ext uri="{FF2B5EF4-FFF2-40B4-BE49-F238E27FC236}">
                <a16:creationId xmlns:a16="http://schemas.microsoft.com/office/drawing/2014/main" id="{A199EECC-994C-4D8C-AC7F-DD57FDFE28E3}"/>
              </a:ext>
            </a:extLst>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9831994" y="844803"/>
            <a:ext cx="609600" cy="609600"/>
          </a:xfrm>
          <a:prstGeom prst="rect">
            <a:avLst/>
          </a:prstGeom>
        </p:spPr>
      </p:pic>
      <p:pic>
        <p:nvPicPr>
          <p:cNvPr id="32" name="Sonido grabado">
            <a:hlinkClick r:id="" action="ppaction://media"/>
            <a:extLst>
              <a:ext uri="{FF2B5EF4-FFF2-40B4-BE49-F238E27FC236}">
                <a16:creationId xmlns:a16="http://schemas.microsoft.com/office/drawing/2014/main" id="{FB587F9E-8051-451D-90CE-D88E4D61D59A}"/>
              </a:ext>
            </a:extLst>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3020659" y="4573018"/>
            <a:ext cx="609600" cy="609600"/>
          </a:xfrm>
          <a:prstGeom prst="rect">
            <a:avLst/>
          </a:prstGeom>
        </p:spPr>
      </p:pic>
      <p:pic>
        <p:nvPicPr>
          <p:cNvPr id="33" name="Sonido grabado">
            <a:hlinkClick r:id="" action="ppaction://media"/>
            <a:extLst>
              <a:ext uri="{FF2B5EF4-FFF2-40B4-BE49-F238E27FC236}">
                <a16:creationId xmlns:a16="http://schemas.microsoft.com/office/drawing/2014/main" id="{05161A2B-99E5-43FB-8758-51F080619378}"/>
              </a:ext>
            </a:extLst>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6883599" y="3545374"/>
            <a:ext cx="609600" cy="609600"/>
          </a:xfrm>
          <a:prstGeom prst="rect">
            <a:avLst/>
          </a:prstGeom>
        </p:spPr>
      </p:pic>
      <p:pic>
        <p:nvPicPr>
          <p:cNvPr id="35" name="Sonido grabado">
            <a:hlinkClick r:id="" action="ppaction://media"/>
            <a:extLst>
              <a:ext uri="{FF2B5EF4-FFF2-40B4-BE49-F238E27FC236}">
                <a16:creationId xmlns:a16="http://schemas.microsoft.com/office/drawing/2014/main" id="{C8B370F8-66A8-4845-B324-E36C6D0662DE}"/>
              </a:ext>
            </a:extLst>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8140038" y="3921817"/>
            <a:ext cx="609600" cy="609600"/>
          </a:xfrm>
          <a:prstGeom prst="rect">
            <a:avLst/>
          </a:prstGeom>
        </p:spPr>
      </p:pic>
      <p:pic>
        <p:nvPicPr>
          <p:cNvPr id="36" name="Sonido grabado">
            <a:hlinkClick r:id="" action="ppaction://media"/>
            <a:extLst>
              <a:ext uri="{FF2B5EF4-FFF2-40B4-BE49-F238E27FC236}">
                <a16:creationId xmlns:a16="http://schemas.microsoft.com/office/drawing/2014/main" id="{5B1FE5A2-FC8C-4722-A4CE-433540CCDBD9}"/>
              </a:ext>
            </a:extLst>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10254387" y="4716300"/>
            <a:ext cx="609600" cy="609600"/>
          </a:xfrm>
          <a:prstGeom prst="rect">
            <a:avLst/>
          </a:prstGeom>
        </p:spPr>
      </p:pic>
    </p:spTree>
    <p:extLst>
      <p:ext uri="{BB962C8B-B14F-4D97-AF65-F5344CB8AC3E}">
        <p14:creationId xmlns:p14="http://schemas.microsoft.com/office/powerpoint/2010/main" val="28868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8"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239" fill="hold"/>
                                        <p:tgtEl>
                                          <p:spTgt spid="2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262" fill="hold"/>
                                        <p:tgtEl>
                                          <p:spTgt spid="2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46" fill="hold"/>
                                        <p:tgtEl>
                                          <p:spTgt spid="31"/>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841" fill="hold"/>
                                        <p:tgtEl>
                                          <p:spTgt spid="3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285" fill="hold"/>
                                        <p:tgtEl>
                                          <p:spTgt spid="33"/>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12" fill="hold"/>
                                        <p:tgtEl>
                                          <p:spTgt spid="35"/>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658"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18"/>
                </p:tgtEl>
              </p:cMediaNode>
            </p:audio>
            <p:audio>
              <p:cMediaNode vol="80000">
                <p:cTn id="36" fill="hold" display="0">
                  <p:stCondLst>
                    <p:cond delay="indefinite"/>
                  </p:stCondLst>
                  <p:endCondLst>
                    <p:cond evt="onStopAudio" delay="0">
                      <p:tgtEl>
                        <p:sldTgt/>
                      </p:tgtEl>
                    </p:cond>
                  </p:endCondLst>
                </p:cTn>
                <p:tgtEl>
                  <p:spTgt spid="27"/>
                </p:tgtEl>
              </p:cMediaNode>
            </p:audio>
            <p:audio>
              <p:cMediaNode vol="80000">
                <p:cTn id="37" fill="hold" display="0">
                  <p:stCondLst>
                    <p:cond delay="indefinite"/>
                  </p:stCondLst>
                  <p:endCondLst>
                    <p:cond evt="onStopAudio" delay="0">
                      <p:tgtEl>
                        <p:sldTgt/>
                      </p:tgtEl>
                    </p:cond>
                  </p:endCondLst>
                </p:cTn>
                <p:tgtEl>
                  <p:spTgt spid="29"/>
                </p:tgtEl>
              </p:cMediaNode>
            </p:audio>
            <p:audio>
              <p:cMediaNode vol="80000">
                <p:cTn id="38" fill="hold" display="0">
                  <p:stCondLst>
                    <p:cond delay="indefinite"/>
                  </p:stCondLst>
                  <p:endCondLst>
                    <p:cond evt="onStopAudio" delay="0">
                      <p:tgtEl>
                        <p:sldTgt/>
                      </p:tgtEl>
                    </p:cond>
                  </p:endCondLst>
                </p:cTn>
                <p:tgtEl>
                  <p:spTgt spid="31"/>
                </p:tgtEl>
              </p:cMediaNode>
            </p:audio>
            <p:audio>
              <p:cMediaNode vol="80000">
                <p:cTn id="39" fill="hold" display="0">
                  <p:stCondLst>
                    <p:cond delay="indefinite"/>
                  </p:stCondLst>
                  <p:endCondLst>
                    <p:cond evt="onStopAudio" delay="0">
                      <p:tgtEl>
                        <p:sldTgt/>
                      </p:tgtEl>
                    </p:cond>
                  </p:endCondLst>
                </p:cTn>
                <p:tgtEl>
                  <p:spTgt spid="32"/>
                </p:tgtEl>
              </p:cMediaNode>
            </p:audio>
            <p:audio>
              <p:cMediaNode vol="80000">
                <p:cTn id="40" fill="hold" display="0">
                  <p:stCondLst>
                    <p:cond delay="indefinite"/>
                  </p:stCondLst>
                  <p:endCondLst>
                    <p:cond evt="onStopAudio" delay="0">
                      <p:tgtEl>
                        <p:sldTgt/>
                      </p:tgtEl>
                    </p:cond>
                  </p:endCondLst>
                </p:cTn>
                <p:tgtEl>
                  <p:spTgt spid="33"/>
                </p:tgtEl>
              </p:cMediaNode>
            </p:audio>
            <p:audio>
              <p:cMediaNode vol="80000">
                <p:cTn id="41" fill="hold" display="0">
                  <p:stCondLst>
                    <p:cond delay="indefinite"/>
                  </p:stCondLst>
                  <p:endCondLst>
                    <p:cond evt="onStopAudio" delay="0">
                      <p:tgtEl>
                        <p:sldTgt/>
                      </p:tgtEl>
                    </p:cond>
                  </p:endCondLst>
                </p:cTn>
                <p:tgtEl>
                  <p:spTgt spid="35"/>
                </p:tgtEl>
              </p:cMediaNode>
            </p:audio>
            <p:audio>
              <p:cMediaNode vol="80000">
                <p:cTn id="42" fill="hold" display="0">
                  <p:stCondLst>
                    <p:cond delay="indefinite"/>
                  </p:stCondLst>
                  <p:endCondLst>
                    <p:cond evt="onStopAudio" delay="0">
                      <p:tgtEl>
                        <p:sldTgt/>
                      </p:tgtEl>
                    </p:cond>
                  </p:endCondLst>
                </p:cTn>
                <p:tgtEl>
                  <p:spTgt spid="3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37018212"/>
              </p:ext>
            </p:extLst>
          </p:nvPr>
        </p:nvGraphicFramePr>
        <p:xfrm>
          <a:off x="7641988" y="4281734"/>
          <a:ext cx="1857612" cy="2601095"/>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92203">
                <a:tc>
                  <a:txBody>
                    <a:bodyPr/>
                    <a:lstStyle/>
                    <a:p>
                      <a:pPr algn="ctr"/>
                      <a:r>
                        <a:rPr lang="es-MX" dirty="0" err="1">
                          <a:solidFill>
                            <a:srgbClr val="C00000"/>
                          </a:solidFill>
                        </a:rPr>
                        <a:t>Travel</a:t>
                      </a:r>
                      <a:r>
                        <a:rPr lang="es-MX" dirty="0">
                          <a:solidFill>
                            <a:srgbClr val="C00000"/>
                          </a:solidFill>
                        </a:rPr>
                        <a:t> </a:t>
                      </a:r>
                      <a:r>
                        <a:rPr lang="es-MX" dirty="0" err="1">
                          <a:solidFill>
                            <a:srgbClr val="C00000"/>
                          </a:solidFill>
                        </a:rPr>
                        <a:t>industry</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92203">
                <a:tc>
                  <a:txBody>
                    <a:bodyPr/>
                    <a:lstStyle/>
                    <a:p>
                      <a:pPr algn="ctr"/>
                      <a:r>
                        <a:rPr lang="es-MX" dirty="0" err="1">
                          <a:solidFill>
                            <a:schemeClr val="tx1"/>
                          </a:solidFill>
                        </a:rPr>
                        <a:t>Fligh</a:t>
                      </a:r>
                      <a:r>
                        <a:rPr lang="es-MX" dirty="0">
                          <a:solidFill>
                            <a:schemeClr val="tx1"/>
                          </a:solidFill>
                        </a:rPr>
                        <a:t> </a:t>
                      </a:r>
                      <a:r>
                        <a:rPr lang="es-MX" dirty="0" err="1">
                          <a:solidFill>
                            <a:schemeClr val="tx1"/>
                          </a:solidFill>
                        </a:rPr>
                        <a:t>attendant</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92203">
                <a:tc>
                  <a:txBody>
                    <a:bodyPr/>
                    <a:lstStyle/>
                    <a:p>
                      <a:pPr algn="ctr"/>
                      <a:r>
                        <a:rPr lang="es-MX" sz="1800" dirty="0" err="1">
                          <a:latin typeface="Arial" panose="020B0604020202020204" pitchFamily="34" charset="0"/>
                          <a:cs typeface="Arial" panose="020B0604020202020204" pitchFamily="34" charset="0"/>
                        </a:rPr>
                        <a:t>Pilot</a:t>
                      </a: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2"/>
                  </a:ext>
                </a:extLst>
              </a:tr>
              <a:tr h="4583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Tour guide</a:t>
                      </a:r>
                    </a:p>
                    <a:p>
                      <a:pPr algn="ct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3"/>
                  </a:ext>
                </a:extLst>
              </a:tr>
              <a:tr h="392203">
                <a:tc>
                  <a:txBody>
                    <a:bodyPr/>
                    <a:lstStyle/>
                    <a:p>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4"/>
                  </a:ext>
                </a:extLst>
              </a:tr>
              <a:tr h="392203">
                <a:tc>
                  <a:txBody>
                    <a:bodyPr/>
                    <a:lstStyle/>
                    <a:p>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045452520"/>
              </p:ext>
            </p:extLst>
          </p:nvPr>
        </p:nvGraphicFramePr>
        <p:xfrm>
          <a:off x="7752690" y="626406"/>
          <a:ext cx="1857612" cy="2321513"/>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76347">
                <a:tc>
                  <a:txBody>
                    <a:bodyPr/>
                    <a:lstStyle/>
                    <a:p>
                      <a:pPr algn="ctr"/>
                      <a:r>
                        <a:rPr lang="es-MX" dirty="0" err="1">
                          <a:solidFill>
                            <a:srgbClr val="C00000"/>
                          </a:solidFill>
                        </a:rPr>
                        <a:t>Food</a:t>
                      </a:r>
                      <a:r>
                        <a:rPr lang="es-MX" dirty="0">
                          <a:solidFill>
                            <a:srgbClr val="C00000"/>
                          </a:solidFill>
                        </a:rPr>
                        <a:t> </a:t>
                      </a:r>
                      <a:r>
                        <a:rPr lang="es-MX" dirty="0" err="1">
                          <a:solidFill>
                            <a:srgbClr val="C00000"/>
                          </a:solidFill>
                        </a:rPr>
                        <a:t>Service</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76347">
                <a:tc>
                  <a:txBody>
                    <a:bodyPr/>
                    <a:lstStyle/>
                    <a:p>
                      <a:pPr algn="ctr"/>
                      <a:r>
                        <a:rPr lang="es-MX" dirty="0" err="1">
                          <a:solidFill>
                            <a:schemeClr val="tx1"/>
                          </a:solidFill>
                        </a:rPr>
                        <a:t>cashier</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76347">
                <a:tc>
                  <a:txBody>
                    <a:bodyPr/>
                    <a:lstStyle/>
                    <a:p>
                      <a:pPr algn="ctr"/>
                      <a:r>
                        <a:rPr lang="es-MX" sz="1800" dirty="0">
                          <a:latin typeface="Arial" panose="020B0604020202020204" pitchFamily="34" charset="0"/>
                          <a:cs typeface="Arial" panose="020B0604020202020204" pitchFamily="34" charset="0"/>
                        </a:rPr>
                        <a:t>Chef</a:t>
                      </a: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2"/>
                  </a:ext>
                </a:extLst>
              </a:tr>
              <a:tr h="439778">
                <a:tc>
                  <a:txBody>
                    <a:bodyPr/>
                    <a:lstStyle/>
                    <a:p>
                      <a:pPr algn="ctr"/>
                      <a:r>
                        <a:rPr lang="es-MX" sz="1800" dirty="0">
                          <a:latin typeface="Arial" panose="020B0604020202020204" pitchFamily="34" charset="0"/>
                          <a:cs typeface="Arial" panose="020B0604020202020204" pitchFamily="34" charset="0"/>
                        </a:rPr>
                        <a:t>Server</a:t>
                      </a: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3"/>
                  </a:ext>
                </a:extLst>
              </a:tr>
              <a:tr h="376347">
                <a:tc>
                  <a:txBody>
                    <a:bodyPr/>
                    <a:lstStyle/>
                    <a:p>
                      <a:pPr algn="ctr"/>
                      <a:r>
                        <a:rPr lang="es-MX" sz="1800" dirty="0">
                          <a:latin typeface="Arial" panose="020B0604020202020204" pitchFamily="34" charset="0"/>
                          <a:cs typeface="Arial" panose="020B0604020202020204" pitchFamily="34" charset="0"/>
                        </a:rPr>
                        <a:t>Cook</a:t>
                      </a: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4"/>
                  </a:ext>
                </a:extLst>
              </a:tr>
              <a:tr h="376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Restaurant host</a:t>
                      </a: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492096180"/>
              </p:ext>
            </p:extLst>
          </p:nvPr>
        </p:nvGraphicFramePr>
        <p:xfrm>
          <a:off x="10075080" y="1186516"/>
          <a:ext cx="1857612" cy="2350044"/>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70840">
                <a:tc>
                  <a:txBody>
                    <a:bodyPr/>
                    <a:lstStyle/>
                    <a:p>
                      <a:pPr algn="ctr"/>
                      <a:r>
                        <a:rPr lang="es-MX" dirty="0" err="1">
                          <a:solidFill>
                            <a:srgbClr val="C00000"/>
                          </a:solidFill>
                        </a:rPr>
                        <a:t>Health</a:t>
                      </a:r>
                      <a:r>
                        <a:rPr lang="es-MX" baseline="0" dirty="0">
                          <a:solidFill>
                            <a:srgbClr val="C00000"/>
                          </a:solidFill>
                        </a:rPr>
                        <a:t> </a:t>
                      </a:r>
                      <a:r>
                        <a:rPr lang="es-MX" baseline="0" dirty="0" err="1">
                          <a:solidFill>
                            <a:srgbClr val="C00000"/>
                          </a:solidFill>
                        </a:rPr>
                        <a:t>service</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70840">
                <a:tc>
                  <a:txBody>
                    <a:bodyPr/>
                    <a:lstStyle/>
                    <a:p>
                      <a:pPr algn="ctr"/>
                      <a:r>
                        <a:rPr lang="es-MX" sz="1800" dirty="0" err="1">
                          <a:latin typeface="Arial" panose="020B0604020202020204" pitchFamily="34" charset="0"/>
                          <a:cs typeface="Arial" panose="020B0604020202020204" pitchFamily="34" charset="0"/>
                        </a:rPr>
                        <a:t>Dentist</a:t>
                      </a: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Doctor</a:t>
                      </a:r>
                    </a:p>
                  </a:txBody>
                  <a:tcPr>
                    <a:solidFill>
                      <a:schemeClr val="accent6">
                        <a:lumMod val="20000"/>
                        <a:lumOff val="80000"/>
                      </a:schemeClr>
                    </a:solidFill>
                  </a:tcPr>
                </a:tc>
                <a:extLst>
                  <a:ext uri="{0D108BD9-81ED-4DB2-BD59-A6C34878D82A}">
                    <a16:rowId xmlns:a16="http://schemas.microsoft.com/office/drawing/2014/main" val="10002"/>
                  </a:ext>
                </a:extLst>
              </a:tr>
              <a:tr h="433342">
                <a:tc>
                  <a:txBody>
                    <a:bodyPr/>
                    <a:lstStyle/>
                    <a:p>
                      <a:pPr algn="ctr"/>
                      <a:r>
                        <a:rPr lang="es-MX" sz="1800" dirty="0">
                          <a:latin typeface="Arial" panose="020B0604020202020204" pitchFamily="34" charset="0"/>
                          <a:cs typeface="Arial" panose="020B0604020202020204" pitchFamily="34" charset="0"/>
                        </a:rPr>
                        <a:t>Nurse</a:t>
                      </a: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3"/>
                  </a:ext>
                </a:extLst>
              </a:tr>
              <a:tr h="433342">
                <a:tc>
                  <a:txBody>
                    <a:bodyPr/>
                    <a:lstStyle/>
                    <a:p>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468972139"/>
              </p:ext>
            </p:extLst>
          </p:nvPr>
        </p:nvGraphicFramePr>
        <p:xfrm>
          <a:off x="10088728" y="4007633"/>
          <a:ext cx="1857612" cy="2468880"/>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587695">
                <a:tc>
                  <a:txBody>
                    <a:bodyPr/>
                    <a:lstStyle/>
                    <a:p>
                      <a:pPr algn="ctr"/>
                      <a:r>
                        <a:rPr lang="es-MX" dirty="0" err="1">
                          <a:solidFill>
                            <a:srgbClr val="C00000"/>
                          </a:solidFill>
                        </a:rPr>
                        <a:t>Entertainment</a:t>
                      </a:r>
                      <a:r>
                        <a:rPr lang="es-MX" dirty="0">
                          <a:solidFill>
                            <a:srgbClr val="C00000"/>
                          </a:solidFill>
                        </a:rPr>
                        <a:t> </a:t>
                      </a:r>
                      <a:r>
                        <a:rPr lang="es-MX" dirty="0" err="1">
                          <a:solidFill>
                            <a:srgbClr val="C00000"/>
                          </a:solidFill>
                        </a:rPr>
                        <a:t>business</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35826">
                <a:tc>
                  <a:txBody>
                    <a:bodyPr/>
                    <a:lstStyle/>
                    <a:p>
                      <a:pPr algn="ctr"/>
                      <a:r>
                        <a:rPr lang="es-MX" dirty="0" err="1">
                          <a:solidFill>
                            <a:schemeClr val="tx1"/>
                          </a:solidFill>
                        </a:rPr>
                        <a:t>dancer</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35826">
                <a:tc>
                  <a:txBody>
                    <a:bodyPr/>
                    <a:lstStyle/>
                    <a:p>
                      <a:pPr algn="ctr"/>
                      <a:r>
                        <a:rPr lang="es-MX" sz="1800" dirty="0" err="1">
                          <a:latin typeface="Arial" panose="020B0604020202020204" pitchFamily="34" charset="0"/>
                          <a:cs typeface="Arial" panose="020B0604020202020204" pitchFamily="34" charset="0"/>
                        </a:rPr>
                        <a:t>Musician</a:t>
                      </a: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2"/>
                  </a:ext>
                </a:extLst>
              </a:tr>
              <a:tr h="339339">
                <a:tc>
                  <a:txBody>
                    <a:bodyPr/>
                    <a:lstStyle/>
                    <a:p>
                      <a:pPr algn="ctr"/>
                      <a:r>
                        <a:rPr lang="es-MX" sz="1800" dirty="0" err="1">
                          <a:latin typeface="Arial" panose="020B0604020202020204" pitchFamily="34" charset="0"/>
                          <a:cs typeface="Arial" panose="020B0604020202020204" pitchFamily="34" charset="0"/>
                        </a:rPr>
                        <a:t>Reporter</a:t>
                      </a: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3"/>
                  </a:ext>
                </a:extLst>
              </a:tr>
              <a:tr h="335826">
                <a:tc>
                  <a:txBody>
                    <a:bodyPr/>
                    <a:lstStyle/>
                    <a:p>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4"/>
                  </a:ext>
                </a:extLst>
              </a:tr>
              <a:tr h="335826">
                <a:tc>
                  <a:txBody>
                    <a:bodyPr/>
                    <a:lstStyle/>
                    <a:p>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296922882"/>
              </p:ext>
            </p:extLst>
          </p:nvPr>
        </p:nvGraphicFramePr>
        <p:xfrm>
          <a:off x="5191457" y="4160474"/>
          <a:ext cx="1857612" cy="2735856"/>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93792">
                <a:tc>
                  <a:txBody>
                    <a:bodyPr/>
                    <a:lstStyle/>
                    <a:p>
                      <a:pPr algn="ctr"/>
                      <a:r>
                        <a:rPr lang="es-MX" dirty="0">
                          <a:solidFill>
                            <a:srgbClr val="C00000"/>
                          </a:solidFill>
                        </a:rPr>
                        <a:t>Office</a:t>
                      </a:r>
                      <a:r>
                        <a:rPr lang="es-MX" baseline="0" dirty="0">
                          <a:solidFill>
                            <a:srgbClr val="C00000"/>
                          </a:solidFill>
                        </a:rPr>
                        <a:t> </a:t>
                      </a:r>
                      <a:r>
                        <a:rPr lang="es-MX" baseline="0" dirty="0" err="1">
                          <a:solidFill>
                            <a:srgbClr val="C00000"/>
                          </a:solidFill>
                        </a:rPr>
                        <a:t>work</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93792">
                <a:tc>
                  <a:txBody>
                    <a:bodyPr/>
                    <a:lstStyle/>
                    <a:p>
                      <a:pPr algn="ctr"/>
                      <a:r>
                        <a:rPr lang="es-MX" dirty="0" err="1">
                          <a:solidFill>
                            <a:schemeClr val="tx1"/>
                          </a:solidFill>
                        </a:rPr>
                        <a:t>accountant</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93792">
                <a:tc>
                  <a:txBody>
                    <a:bodyPr/>
                    <a:lstStyle/>
                    <a:p>
                      <a:pPr algn="ctr"/>
                      <a:r>
                        <a:rPr lang="es-MX" sz="1800" dirty="0" err="1">
                          <a:latin typeface="Arial" panose="020B0604020202020204" pitchFamily="34" charset="0"/>
                          <a:cs typeface="Arial" panose="020B0604020202020204" pitchFamily="34" charset="0"/>
                        </a:rPr>
                        <a:t>Receptionist</a:t>
                      </a:r>
                      <a:endParaRPr lang="es-MX" dirty="0">
                        <a:solidFill>
                          <a:srgbClr val="C00000"/>
                        </a:solidFill>
                      </a:endParaRPr>
                    </a:p>
                  </a:txBody>
                  <a:tcPr>
                    <a:solidFill>
                      <a:schemeClr val="accent6">
                        <a:lumMod val="20000"/>
                        <a:lumOff val="80000"/>
                      </a:schemeClr>
                    </a:solidFill>
                  </a:tcPr>
                </a:tc>
                <a:extLst>
                  <a:ext uri="{0D108BD9-81ED-4DB2-BD59-A6C34878D82A}">
                    <a16:rowId xmlns:a16="http://schemas.microsoft.com/office/drawing/2014/main" val="10002"/>
                  </a:ext>
                </a:extLst>
              </a:tr>
              <a:tr h="393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Web </a:t>
                      </a:r>
                      <a:r>
                        <a:rPr lang="es-MX" sz="1800" dirty="0" err="1">
                          <a:latin typeface="Arial" panose="020B0604020202020204" pitchFamily="34" charset="0"/>
                          <a:cs typeface="Arial" panose="020B0604020202020204" pitchFamily="34" charset="0"/>
                        </a:rPr>
                        <a:t>designer</a:t>
                      </a:r>
                      <a:endParaRPr lang="es-MX" sz="1800"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a:latin typeface="Arial" panose="020B0604020202020204" pitchFamily="34" charset="0"/>
                          <a:cs typeface="Arial" panose="020B0604020202020204" pitchFamily="34" charset="0"/>
                        </a:rPr>
                        <a:t>Graphic</a:t>
                      </a:r>
                      <a:r>
                        <a:rPr lang="es-MX" sz="1800" dirty="0">
                          <a:latin typeface="Arial" panose="020B0604020202020204" pitchFamily="34" charset="0"/>
                          <a:cs typeface="Arial" panose="020B0604020202020204" pitchFamily="34" charset="0"/>
                        </a:rPr>
                        <a:t> </a:t>
                      </a:r>
                      <a:r>
                        <a:rPr lang="es-MX" sz="1800" dirty="0" err="1">
                          <a:latin typeface="Arial" panose="020B0604020202020204" pitchFamily="34" charset="0"/>
                          <a:cs typeface="Arial" panose="020B0604020202020204" pitchFamily="34" charset="0"/>
                        </a:rPr>
                        <a:t>designer</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3"/>
                  </a:ext>
                </a:extLst>
              </a:tr>
              <a:tr h="460162">
                <a:tc>
                  <a:txBody>
                    <a:bodyPr/>
                    <a:lstStyle/>
                    <a:p>
                      <a:pPr marL="273050" algn="ctr"/>
                      <a:r>
                        <a:rPr lang="es-MX" sz="1800" dirty="0">
                          <a:latin typeface="Arial" panose="020B0604020202020204" pitchFamily="34" charset="0"/>
                          <a:cs typeface="Arial" panose="020B0604020202020204" pitchFamily="34" charset="0"/>
                        </a:rPr>
                        <a:t>Office manager</a:t>
                      </a:r>
                    </a:p>
                  </a:txBody>
                  <a:tcP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10" name="CuadroTexto 9"/>
          <p:cNvSpPr txBox="1"/>
          <p:nvPr/>
        </p:nvSpPr>
        <p:spPr>
          <a:xfrm>
            <a:off x="423077" y="1289809"/>
            <a:ext cx="2310248" cy="501675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a:latin typeface="Arial" panose="020B0604020202020204" pitchFamily="34" charset="0"/>
                <a:cs typeface="Arial" panose="020B0604020202020204" pitchFamily="34" charset="0"/>
              </a:rPr>
              <a:t>Accountant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a:latin typeface="Arial" panose="020B0604020202020204" pitchFamily="34" charset="0"/>
                <a:cs typeface="Arial" panose="020B0604020202020204" pitchFamily="34" charset="0"/>
              </a:rPr>
              <a:t>Cashier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a:latin typeface="Arial" panose="020B0604020202020204" pitchFamily="34" charset="0"/>
                <a:cs typeface="Arial" panose="020B0604020202020204" pitchFamily="34" charset="0"/>
              </a:rPr>
              <a:t>Dancer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a:latin typeface="Arial" panose="020B0604020202020204" pitchFamily="34" charset="0"/>
                <a:cs typeface="Arial" panose="020B0604020202020204" pitchFamily="34" charset="0"/>
              </a:rPr>
              <a:t>Flight </a:t>
            </a:r>
            <a:r>
              <a:rPr lang="es-MX" sz="1600" dirty="0" err="1">
                <a:latin typeface="Arial" panose="020B0604020202020204" pitchFamily="34" charset="0"/>
                <a:cs typeface="Arial" panose="020B0604020202020204" pitchFamily="34" charset="0"/>
              </a:rPr>
              <a:t>attendant</a:t>
            </a:r>
            <a:endParaRPr lang="es-MX" sz="1600" dirty="0">
              <a:latin typeface="Arial" panose="020B0604020202020204" pitchFamily="34" charset="0"/>
              <a:cs typeface="Arial" panose="020B0604020202020204" pitchFamily="34" charset="0"/>
            </a:endParaRP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Chef</a:t>
            </a:r>
          </a:p>
          <a:p>
            <a:pPr marL="558800" indent="-285750">
              <a:buFont typeface="Wingdings" pitchFamily="2" charset="2"/>
              <a:buChar char="ü"/>
            </a:pPr>
            <a:r>
              <a:rPr lang="es-MX" sz="1600" dirty="0" err="1">
                <a:latin typeface="Arial" panose="020B0604020202020204" pitchFamily="34" charset="0"/>
                <a:cs typeface="Arial" panose="020B0604020202020204" pitchFamily="34" charset="0"/>
              </a:rPr>
              <a:t>Musician</a:t>
            </a:r>
            <a:endParaRPr lang="es-MX" sz="1600" dirty="0">
              <a:latin typeface="Arial" panose="020B0604020202020204" pitchFamily="34" charset="0"/>
              <a:cs typeface="Arial" panose="020B0604020202020204" pitchFamily="34" charset="0"/>
            </a:endParaRPr>
          </a:p>
          <a:p>
            <a:pPr marL="558800" indent="-285750">
              <a:buFont typeface="Wingdings" pitchFamily="2" charset="2"/>
              <a:buChar char="ü"/>
            </a:pPr>
            <a:r>
              <a:rPr lang="es-MX" sz="1600" dirty="0" err="1">
                <a:latin typeface="Arial" panose="020B0604020202020204" pitchFamily="34" charset="0"/>
                <a:cs typeface="Arial" panose="020B0604020202020204" pitchFamily="34" charset="0"/>
              </a:rPr>
              <a:t>Pilot</a:t>
            </a:r>
            <a:endParaRPr lang="es-MX" sz="1600" dirty="0">
              <a:latin typeface="Arial" panose="020B0604020202020204" pitchFamily="34" charset="0"/>
              <a:cs typeface="Arial" panose="020B0604020202020204" pitchFamily="34" charset="0"/>
            </a:endParaRPr>
          </a:p>
          <a:p>
            <a:pPr marL="558800" indent="-285750">
              <a:buFont typeface="Wingdings" pitchFamily="2" charset="2"/>
              <a:buChar char="ü"/>
            </a:pPr>
            <a:r>
              <a:rPr lang="es-MX" sz="1600" dirty="0" err="1">
                <a:latin typeface="Arial" panose="020B0604020202020204" pitchFamily="34" charset="0"/>
                <a:cs typeface="Arial" panose="020B0604020202020204" pitchFamily="34" charset="0"/>
              </a:rPr>
              <a:t>Receptionist</a:t>
            </a:r>
            <a:endParaRPr lang="es-MX" sz="1600" dirty="0">
              <a:latin typeface="Arial" panose="020B0604020202020204" pitchFamily="34" charset="0"/>
              <a:cs typeface="Arial" panose="020B0604020202020204" pitchFamily="34" charset="0"/>
            </a:endParaRP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Server</a:t>
            </a: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Singer</a:t>
            </a: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Tour guide</a:t>
            </a: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Web </a:t>
            </a:r>
            <a:r>
              <a:rPr lang="es-MX" sz="1600" dirty="0" err="1">
                <a:latin typeface="Arial" panose="020B0604020202020204" pitchFamily="34" charset="0"/>
                <a:cs typeface="Arial" panose="020B0604020202020204" pitchFamily="34" charset="0"/>
              </a:rPr>
              <a:t>designer</a:t>
            </a:r>
            <a:endParaRPr lang="es-MX" sz="1600" dirty="0">
              <a:latin typeface="Arial" panose="020B0604020202020204" pitchFamily="34" charset="0"/>
              <a:cs typeface="Arial" panose="020B0604020202020204" pitchFamily="34" charset="0"/>
            </a:endParaRP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Cook</a:t>
            </a:r>
          </a:p>
          <a:p>
            <a:pPr marL="558800" indent="-285750">
              <a:buFont typeface="Wingdings" pitchFamily="2" charset="2"/>
              <a:buChar char="ü"/>
            </a:pPr>
            <a:r>
              <a:rPr lang="es-MX" sz="1600" dirty="0" err="1">
                <a:latin typeface="Arial" panose="020B0604020202020204" pitchFamily="34" charset="0"/>
                <a:cs typeface="Arial" panose="020B0604020202020204" pitchFamily="34" charset="0"/>
              </a:rPr>
              <a:t>Dentist</a:t>
            </a:r>
            <a:endParaRPr lang="es-MX" sz="1600" dirty="0">
              <a:latin typeface="Arial" panose="020B0604020202020204" pitchFamily="34" charset="0"/>
              <a:cs typeface="Arial" panose="020B0604020202020204" pitchFamily="34" charset="0"/>
            </a:endParaRP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Doctor</a:t>
            </a: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Nurse</a:t>
            </a:r>
          </a:p>
          <a:p>
            <a:pPr marL="558800" indent="-285750">
              <a:buFont typeface="Wingdings" pitchFamily="2" charset="2"/>
              <a:buChar char="ü"/>
            </a:pPr>
            <a:r>
              <a:rPr lang="es-MX" sz="1600" dirty="0" err="1">
                <a:latin typeface="Arial" panose="020B0604020202020204" pitchFamily="34" charset="0"/>
                <a:cs typeface="Arial" panose="020B0604020202020204" pitchFamily="34" charset="0"/>
              </a:rPr>
              <a:t>Reporter</a:t>
            </a:r>
            <a:endParaRPr lang="es-MX" sz="1600" dirty="0">
              <a:latin typeface="Arial" panose="020B0604020202020204" pitchFamily="34" charset="0"/>
              <a:cs typeface="Arial" panose="020B0604020202020204" pitchFamily="34" charset="0"/>
            </a:endParaRP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Restaurant host</a:t>
            </a:r>
          </a:p>
          <a:p>
            <a:pPr marL="558800" indent="-285750">
              <a:buFont typeface="Wingdings" pitchFamily="2" charset="2"/>
              <a:buChar char="ü"/>
            </a:pPr>
            <a:r>
              <a:rPr lang="es-MX" sz="1600" dirty="0" err="1">
                <a:latin typeface="Arial" panose="020B0604020202020204" pitchFamily="34" charset="0"/>
                <a:cs typeface="Arial" panose="020B0604020202020204" pitchFamily="34" charset="0"/>
              </a:rPr>
              <a:t>Graphic</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designer</a:t>
            </a:r>
            <a:endParaRPr lang="es-MX" sz="1600" dirty="0">
              <a:latin typeface="Arial" panose="020B0604020202020204" pitchFamily="34" charset="0"/>
              <a:cs typeface="Arial" panose="020B0604020202020204" pitchFamily="34" charset="0"/>
            </a:endParaRPr>
          </a:p>
          <a:p>
            <a:pPr marL="558800" indent="-285750">
              <a:buFont typeface="Wingdings" pitchFamily="2" charset="2"/>
              <a:buChar char="ü"/>
            </a:pPr>
            <a:r>
              <a:rPr lang="es-MX" sz="1600" dirty="0">
                <a:latin typeface="Arial" panose="020B0604020202020204" pitchFamily="34" charset="0"/>
                <a:cs typeface="Arial" panose="020B0604020202020204" pitchFamily="34" charset="0"/>
              </a:rPr>
              <a:t>Office manager</a:t>
            </a: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a:latin typeface="Arial" panose="020B0604020202020204" pitchFamily="34" charset="0"/>
                <a:cs typeface="Arial" panose="020B0604020202020204" pitchFamily="34" charset="0"/>
              </a:rPr>
              <a:t>C) Complete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Word </a:t>
            </a:r>
            <a:r>
              <a:rPr lang="es-MX" b="1" dirty="0" err="1">
                <a:latin typeface="Arial" panose="020B0604020202020204" pitchFamily="34" charset="0"/>
                <a:cs typeface="Arial" panose="020B0604020202020204" pitchFamily="34" charset="0"/>
              </a:rPr>
              <a:t>map</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with</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Jobs </a:t>
            </a:r>
            <a:r>
              <a:rPr lang="es-MX" b="1" dirty="0" err="1">
                <a:latin typeface="Arial" panose="020B0604020202020204" pitchFamily="34" charset="0"/>
                <a:cs typeface="Arial" panose="020B0604020202020204" pitchFamily="34" charset="0"/>
              </a:rPr>
              <a:t>from</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list</a:t>
            </a:r>
            <a:r>
              <a:rPr lang="es-MX" b="1" dirty="0">
                <a:latin typeface="Arial" panose="020B0604020202020204" pitchFamily="34" charset="0"/>
                <a:cs typeface="Arial" panose="020B0604020202020204" pitchFamily="34" charset="0"/>
              </a:rPr>
              <a:t>.</a:t>
            </a: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1"/>
                </a:solidFill>
                <a:latin typeface="Arial" panose="020B0604020202020204" pitchFamily="34" charset="0"/>
                <a:cs typeface="Arial" panose="020B0604020202020204" pitchFamily="34" charset="0"/>
              </a:rPr>
              <a:t>Jobs</a:t>
            </a:r>
          </a:p>
        </p:txBody>
      </p:sp>
      <p:cxnSp>
        <p:nvCxnSpPr>
          <p:cNvPr id="14" name="Conector recto de flecha 13"/>
          <p:cNvCxnSpPr>
            <a:stCxn id="12" idx="6"/>
            <a:endCxn id="5" idx="1"/>
          </p:cNvCxnSpPr>
          <p:nvPr/>
        </p:nvCxnSpPr>
        <p:spPr>
          <a:xfrm flipV="1">
            <a:off x="6751117" y="1787162"/>
            <a:ext cx="1001573" cy="9833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605026" cy="53226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2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b="1" u="sng" dirty="0"/>
              <a:t>Chef</a:t>
            </a:r>
          </a:p>
          <a:p>
            <a:endParaRPr lang="es-MX" dirty="0"/>
          </a:p>
          <a:p>
            <a:endParaRPr lang="es-MX" dirty="0"/>
          </a:p>
          <a:p>
            <a:r>
              <a:rPr lang="es-MX" dirty="0"/>
              <a:t>2.</a:t>
            </a:r>
          </a:p>
          <a:p>
            <a:r>
              <a:rPr lang="es-MX" b="1" u="sng" dirty="0" err="1"/>
              <a:t>professor</a:t>
            </a:r>
            <a:endParaRPr lang="es-MX" b="1" u="sng" dirty="0"/>
          </a:p>
          <a:p>
            <a:r>
              <a:rPr lang="es-MX" dirty="0" err="1"/>
              <a:t>therapist</a:t>
            </a:r>
            <a:endParaRPr lang="es-MX" dirty="0"/>
          </a:p>
          <a:p>
            <a:r>
              <a:rPr lang="es-MX" dirty="0" err="1"/>
              <a:t>fire</a:t>
            </a:r>
            <a:r>
              <a:rPr lang="es-MX" dirty="0"/>
              <a:t> </a:t>
            </a:r>
            <a:r>
              <a:rPr lang="es-MX" dirty="0" err="1"/>
              <a:t>fighter</a:t>
            </a:r>
            <a:endParaRPr lang="es-MX" dirty="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dirty="0" err="1"/>
              <a:t>accountant</a:t>
            </a:r>
            <a:endParaRPr lang="es-MX" dirty="0"/>
          </a:p>
          <a:p>
            <a:r>
              <a:rPr lang="es-MX" dirty="0"/>
              <a:t>manager</a:t>
            </a:r>
          </a:p>
          <a:p>
            <a:r>
              <a:rPr lang="es-MX" b="1" u="sng" dirty="0"/>
              <a:t>software </a:t>
            </a:r>
            <a:r>
              <a:rPr lang="es-MX" b="1" u="sng" dirty="0" err="1"/>
              <a:t>programmer</a:t>
            </a:r>
            <a:endParaRPr lang="es-MX" b="1" u="sng" dirty="0"/>
          </a:p>
          <a:p>
            <a:endParaRPr lang="es-MX" dirty="0"/>
          </a:p>
          <a:p>
            <a:r>
              <a:rPr lang="es-MX" dirty="0"/>
              <a:t>4. </a:t>
            </a:r>
          </a:p>
          <a:p>
            <a:r>
              <a:rPr lang="en-US" b="1" u="sng" dirty="0"/>
              <a:t>police officer</a:t>
            </a:r>
          </a:p>
          <a:p>
            <a:r>
              <a:rPr lang="en-US" dirty="0"/>
              <a:t>landscaper</a:t>
            </a:r>
          </a:p>
          <a:p>
            <a:r>
              <a:rPr lang="en-US" dirty="0"/>
              <a:t>truck driver</a:t>
            </a:r>
            <a:endParaRPr lang="es-MX" dirty="0"/>
          </a:p>
          <a:p>
            <a:endParaRPr lang="es-MX" dirty="0"/>
          </a:p>
          <a:p>
            <a:r>
              <a:rPr lang="es-MX" dirty="0"/>
              <a:t>5.</a:t>
            </a:r>
          </a:p>
          <a:p>
            <a:r>
              <a:rPr lang="es-MX" dirty="0" err="1"/>
              <a:t>teacher</a:t>
            </a:r>
            <a:endParaRPr lang="es-MX" dirty="0"/>
          </a:p>
          <a:p>
            <a:r>
              <a:rPr lang="es-MX" dirty="0" err="1"/>
              <a:t>travel</a:t>
            </a:r>
            <a:r>
              <a:rPr lang="es-MX" dirty="0"/>
              <a:t> </a:t>
            </a:r>
            <a:r>
              <a:rPr lang="es-MX" dirty="0" err="1"/>
              <a:t>agent</a:t>
            </a:r>
            <a:endParaRPr lang="es-MX" dirty="0"/>
          </a:p>
          <a:p>
            <a:r>
              <a:rPr lang="es-MX" b="1" u="sng" dirty="0"/>
              <a:t>tour guide</a:t>
            </a:r>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p>
          <a:p>
            <a:r>
              <a:rPr lang="en-US" b="1" dirty="0">
                <a:latin typeface="Arial" panose="020B0604020202020204" pitchFamily="34" charset="0"/>
                <a:cs typeface="Arial" panose="020B0604020202020204" pitchFamily="34" charset="0"/>
              </a:rPr>
              <a:t>Underline the job that goes with the sentence you hear. </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Remind</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that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verbs</a:t>
            </a:r>
            <a:r>
              <a:rPr lang="es-MX" b="1" dirty="0">
                <a:latin typeface="Arial" panose="020B0604020202020204" pitchFamily="34" charset="0"/>
                <a:cs typeface="Arial" panose="020B0604020202020204" pitchFamily="34" charset="0"/>
              </a:rPr>
              <a:t> in simple </a:t>
            </a:r>
            <a:r>
              <a:rPr lang="es-MX" b="1" dirty="0" err="1">
                <a:latin typeface="Arial" panose="020B0604020202020204" pitchFamily="34" charset="0"/>
                <a:cs typeface="Arial" panose="020B0604020202020204" pitchFamily="34" charset="0"/>
              </a:rPr>
              <a:t>present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for</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third</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person</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end</a:t>
            </a:r>
            <a:r>
              <a:rPr lang="es-MX" b="1" dirty="0">
                <a:latin typeface="Arial" panose="020B0604020202020204" pitchFamily="34" charset="0"/>
                <a:cs typeface="Arial" panose="020B0604020202020204" pitchFamily="34" charset="0"/>
              </a:rPr>
              <a:t> in “s” </a:t>
            </a:r>
            <a:r>
              <a:rPr lang="es-MX" b="1" dirty="0" err="1">
                <a:latin typeface="Arial" panose="020B0604020202020204" pitchFamily="34" charset="0"/>
                <a:cs typeface="Arial" panose="020B0604020202020204" pitchFamily="34" charset="0"/>
              </a:rPr>
              <a:t>or</a:t>
            </a:r>
            <a:r>
              <a:rPr lang="es-MX" b="1" dirty="0">
                <a:latin typeface="Arial" panose="020B0604020202020204" pitchFamily="34" charset="0"/>
                <a:cs typeface="Arial" panose="020B0604020202020204" pitchFamily="34" charset="0"/>
              </a:rPr>
              <a:t> “es ”</a:t>
            </a: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He</a:t>
            </a:r>
            <a:r>
              <a:rPr lang="es-MX" b="1" dirty="0" err="1">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 </a:t>
            </a:r>
            <a:r>
              <a:rPr lang="es-MX" dirty="0" err="1">
                <a:latin typeface="Arial" panose="020B0604020202020204" pitchFamily="34" charset="0"/>
                <a:cs typeface="Arial" panose="020B0604020202020204" pitchFamily="34" charset="0"/>
              </a:rPr>
              <a:t>lawyer</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He </a:t>
            </a:r>
            <a:r>
              <a:rPr lang="es-MX" dirty="0" err="1">
                <a:latin typeface="Arial" panose="020B0604020202020204" pitchFamily="34" charset="0"/>
                <a:cs typeface="Arial" panose="020B0604020202020204" pitchFamily="34" charset="0"/>
              </a:rPr>
              <a:t>work</a:t>
            </a:r>
            <a:r>
              <a:rPr lang="es-MX" b="1" u="sng" dirty="0" err="1">
                <a:solidFill>
                  <a:srgbClr val="C00000"/>
                </a:solidFill>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at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court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matters                      </a:t>
            </a:r>
          </a:p>
          <a:p>
            <a:pPr>
              <a:lnSpc>
                <a:spcPct val="150000"/>
              </a:lnSpc>
            </a:pPr>
            <a:r>
              <a:rPr lang="en-US" dirty="0">
                <a:solidFill>
                  <a:srgbClr val="222222"/>
                </a:solidFill>
                <a:latin typeface="Arial" panose="020B0604020202020204" pitchFamily="34" charset="0"/>
                <a:cs typeface="Arial" panose="020B0604020202020204" pitchFamily="34" charset="0"/>
              </a:rPr>
              <a:t>He </a:t>
            </a:r>
            <a:r>
              <a:rPr lang="en-US" b="1" u="sng" dirty="0">
                <a:solidFill>
                  <a:srgbClr val="C00000"/>
                </a:solidFill>
                <a:latin typeface="Arial" panose="020B0604020202020204" pitchFamily="34" charset="0"/>
                <a:cs typeface="Arial" panose="020B0604020202020204" pitchFamily="34" charset="0"/>
              </a:rPr>
              <a:t>doesn´t</a:t>
            </a:r>
            <a:r>
              <a:rPr lang="en-US" u="sng" dirty="0">
                <a:solidFill>
                  <a:srgbClr val="C00000"/>
                </a:solidFill>
                <a:latin typeface="Arial" panose="020B0604020202020204" pitchFamily="34" charset="0"/>
                <a:cs typeface="Arial" panose="020B0604020202020204" pitchFamily="34" charset="0"/>
              </a:rPr>
              <a:t> </a:t>
            </a:r>
            <a:r>
              <a:rPr lang="en-US" dirty="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She</a:t>
            </a:r>
            <a:r>
              <a:rPr lang="es-MX" sz="2000" b="1" dirty="0" err="1">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 </a:t>
            </a:r>
            <a:r>
              <a:rPr lang="es-MX" dirty="0" err="1">
                <a:latin typeface="Arial" panose="020B0604020202020204" pitchFamily="34" charset="0"/>
                <a:cs typeface="Arial" panose="020B0604020202020204" pitchFamily="34" charset="0"/>
              </a:rPr>
              <a:t>dancer</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She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work</a:t>
            </a:r>
            <a:r>
              <a:rPr lang="es-MX" sz="2000" b="1" u="sng" dirty="0" err="1">
                <a:solidFill>
                  <a:srgbClr val="C00000"/>
                </a:solidFill>
                <a:latin typeface="Arial" panose="020B0604020202020204" pitchFamily="34" charset="0"/>
                <a:cs typeface="Arial" panose="020B0604020202020204" pitchFamily="34" charset="0"/>
              </a:rPr>
              <a:t>s</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at  a dance </a:t>
            </a:r>
            <a:r>
              <a:rPr lang="es-MX" dirty="0" err="1">
                <a:latin typeface="Arial" panose="020B0604020202020204" pitchFamily="34" charset="0"/>
                <a:cs typeface="Arial" panose="020B0604020202020204" pitchFamily="34" charset="0"/>
              </a:rPr>
              <a:t>company</a:t>
            </a:r>
            <a:r>
              <a:rPr lang="es-MX" dirty="0">
                <a:latin typeface="Arial" panose="020B0604020202020204" pitchFamily="34" charset="0"/>
                <a:cs typeface="Arial" panose="020B0604020202020204" pitchFamily="34" charset="0"/>
              </a:rPr>
              <a:t>                 </a:t>
            </a:r>
          </a:p>
          <a:p>
            <a:pPr>
              <a:lnSpc>
                <a:spcPct val="150000"/>
              </a:lnSpc>
            </a:pPr>
            <a:r>
              <a:rPr lang="es-MX" dirty="0" err="1">
                <a:latin typeface="Arial" panose="020B0604020202020204" pitchFamily="34" charset="0"/>
                <a:cs typeface="Arial" panose="020B0604020202020204" pitchFamily="34" charset="0"/>
              </a:rPr>
              <a:t>She</a:t>
            </a:r>
            <a:r>
              <a:rPr lang="es-MX" dirty="0">
                <a:latin typeface="Arial" panose="020B0604020202020204" pitchFamily="34" charset="0"/>
                <a:cs typeface="Arial" panose="020B0604020202020204" pitchFamily="34" charset="0"/>
              </a:rPr>
              <a:t> </a:t>
            </a:r>
            <a:r>
              <a:rPr lang="en-US" dirty="0">
                <a:solidFill>
                  <a:srgbClr val="222222"/>
                </a:solidFill>
                <a:latin typeface="Arial" panose="020B0604020202020204" pitchFamily="34" charset="0"/>
                <a:cs typeface="Arial" panose="020B0604020202020204" pitchFamily="34" charset="0"/>
              </a:rPr>
              <a:t>perform</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in theaters</a:t>
            </a:r>
          </a:p>
          <a:p>
            <a:pPr>
              <a:lnSpc>
                <a:spcPct val="150000"/>
              </a:lnSpc>
            </a:pPr>
            <a:r>
              <a:rPr lang="en-US" dirty="0">
                <a:solidFill>
                  <a:srgbClr val="222222"/>
                </a:solidFill>
                <a:latin typeface="Arial" panose="020B0604020202020204" pitchFamily="34" charset="0"/>
                <a:cs typeface="Arial" panose="020B0604020202020204" pitchFamily="34" charset="0"/>
              </a:rPr>
              <a:t>She like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16514" y="4203514"/>
            <a:ext cx="4557658"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7054637" y="4203514"/>
            <a:ext cx="4942379"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10" descr="Copyfast Graphic Design - Graphic Designer Carto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67501" y="4396964"/>
            <a:ext cx="1549406" cy="2172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to Mechanic. Clipart picture of an auto mechanic cartoon character ,  #affiliate, #Clipart, #pictu… in 2020 | Cartoon character design, Car  mechanic, Good character trai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637" y="4396964"/>
            <a:ext cx="1707226" cy="21724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a:latin typeface="Arial" panose="020B0604020202020204" pitchFamily="34" charset="0"/>
                <a:cs typeface="Arial" panose="020B0604020202020204" pitchFamily="34" charset="0"/>
              </a:rPr>
              <a:t>A. </a:t>
            </a:r>
            <a:r>
              <a:rPr lang="es-MX" b="1" dirty="0" err="1">
                <a:latin typeface="Arial" panose="020B0604020202020204" pitchFamily="34" charset="0"/>
                <a:cs typeface="Arial" panose="020B0604020202020204" pitchFamily="34" charset="0"/>
              </a:rPr>
              <a:t>Write</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sentences</a:t>
            </a:r>
            <a:r>
              <a:rPr lang="es-MX" b="1" dirty="0">
                <a:latin typeface="Arial" panose="020B0604020202020204" pitchFamily="34" charset="0"/>
                <a:cs typeface="Arial" panose="020B0604020202020204" pitchFamily="34" charset="0"/>
              </a:rPr>
              <a:t> in simple </a:t>
            </a:r>
            <a:r>
              <a:rPr lang="es-MX" b="1" dirty="0" err="1">
                <a:latin typeface="Arial" panose="020B0604020202020204" pitchFamily="34" charset="0"/>
                <a:cs typeface="Arial" panose="020B0604020202020204" pitchFamily="34" charset="0"/>
              </a:rPr>
              <a:t>present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about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following</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a:latin typeface="Arial" panose="020B0604020202020204" pitchFamily="34" charset="0"/>
                <a:cs typeface="Arial" panose="020B0604020202020204" pitchFamily="34" charset="0"/>
              </a:rPr>
              <a:t>Remind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that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verbs</a:t>
            </a:r>
            <a:r>
              <a:rPr lang="es-MX" sz="1400" dirty="0">
                <a:latin typeface="Arial" panose="020B0604020202020204" pitchFamily="34" charset="0"/>
                <a:cs typeface="Arial" panose="020B0604020202020204" pitchFamily="34" charset="0"/>
              </a:rPr>
              <a:t> in simple </a:t>
            </a:r>
            <a:r>
              <a:rPr lang="es-MX" sz="1400" dirty="0" err="1">
                <a:latin typeface="Arial" panose="020B0604020202020204" pitchFamily="34" charset="0"/>
                <a:cs typeface="Arial" panose="020B0604020202020204" pitchFamily="34" charset="0"/>
              </a:rPr>
              <a:t>present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for</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third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person</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end</a:t>
            </a:r>
            <a:r>
              <a:rPr lang="es-MX" sz="1400" dirty="0">
                <a:latin typeface="Arial" panose="020B0604020202020204" pitchFamily="34" charset="0"/>
                <a:cs typeface="Arial" panose="020B0604020202020204" pitchFamily="34" charset="0"/>
              </a:rPr>
              <a:t> in </a:t>
            </a:r>
            <a:r>
              <a:rPr lang="es-MX" sz="1400" b="1" dirty="0">
                <a:latin typeface="Arial" panose="020B0604020202020204" pitchFamily="34" charset="0"/>
                <a:cs typeface="Arial" panose="020B0604020202020204" pitchFamily="34" charset="0"/>
              </a:rPr>
              <a:t>“s” </a:t>
            </a:r>
            <a:r>
              <a:rPr lang="es-MX" sz="1400" b="1" dirty="0" err="1">
                <a:latin typeface="Arial" panose="020B0604020202020204" pitchFamily="34" charset="0"/>
                <a:cs typeface="Arial" panose="020B0604020202020204" pitchFamily="34" charset="0"/>
              </a:rPr>
              <a:t>or</a:t>
            </a:r>
            <a:r>
              <a:rPr lang="es-MX" sz="1400" b="1" dirty="0">
                <a:latin typeface="Arial" panose="020B0604020202020204" pitchFamily="34" charset="0"/>
                <a:cs typeface="Arial" panose="020B0604020202020204" pitchFamily="34" charset="0"/>
              </a:rPr>
              <a:t> “es”</a:t>
            </a:r>
          </a:p>
        </p:txBody>
      </p:sp>
      <p:sp>
        <p:nvSpPr>
          <p:cNvPr id="2" name="1 CuadroTexto"/>
          <p:cNvSpPr txBox="1"/>
          <p:nvPr/>
        </p:nvSpPr>
        <p:spPr>
          <a:xfrm>
            <a:off x="3916905" y="4396964"/>
            <a:ext cx="2835585" cy="1477328"/>
          </a:xfrm>
          <a:prstGeom prst="rect">
            <a:avLst/>
          </a:prstGeom>
          <a:noFill/>
        </p:spPr>
        <p:txBody>
          <a:bodyPr wrap="square" rtlCol="0">
            <a:spAutoFit/>
          </a:bodyPr>
          <a:lstStyle/>
          <a:p>
            <a:r>
              <a:rPr lang="es-MX" dirty="0" err="1"/>
              <a:t>He´s</a:t>
            </a:r>
            <a:r>
              <a:rPr lang="es-MX" dirty="0"/>
              <a:t> a </a:t>
            </a:r>
            <a:r>
              <a:rPr lang="es-MX" dirty="0" err="1"/>
              <a:t>graphic</a:t>
            </a:r>
            <a:r>
              <a:rPr lang="es-MX" dirty="0"/>
              <a:t> </a:t>
            </a:r>
            <a:r>
              <a:rPr lang="es-MX" dirty="0" err="1"/>
              <a:t>designer</a:t>
            </a:r>
            <a:r>
              <a:rPr lang="es-MX" dirty="0"/>
              <a:t> .</a:t>
            </a:r>
          </a:p>
          <a:p>
            <a:r>
              <a:rPr lang="es-MX" dirty="0"/>
              <a:t>He </a:t>
            </a:r>
            <a:r>
              <a:rPr lang="es-MX" dirty="0" err="1"/>
              <a:t>works</a:t>
            </a:r>
            <a:r>
              <a:rPr lang="es-MX" dirty="0"/>
              <a:t> at </a:t>
            </a:r>
            <a:r>
              <a:rPr lang="es-MX" dirty="0" err="1"/>
              <a:t>the</a:t>
            </a:r>
            <a:r>
              <a:rPr lang="es-MX" dirty="0"/>
              <a:t> office.</a:t>
            </a:r>
          </a:p>
          <a:p>
            <a:r>
              <a:rPr lang="es-MX" dirty="0"/>
              <a:t>He designes </a:t>
            </a:r>
            <a:r>
              <a:rPr lang="en-US" dirty="0"/>
              <a:t>advertisements or posters.</a:t>
            </a:r>
          </a:p>
          <a:p>
            <a:r>
              <a:rPr lang="en-US" dirty="0"/>
              <a:t>He likes his work so much.</a:t>
            </a:r>
            <a:endParaRPr lang="es-MX" dirty="0"/>
          </a:p>
        </p:txBody>
      </p:sp>
      <p:sp>
        <p:nvSpPr>
          <p:cNvPr id="18" name="17 CuadroTexto"/>
          <p:cNvSpPr txBox="1"/>
          <p:nvPr/>
        </p:nvSpPr>
        <p:spPr>
          <a:xfrm>
            <a:off x="8740503" y="4396964"/>
            <a:ext cx="2835585" cy="1200329"/>
          </a:xfrm>
          <a:prstGeom prst="rect">
            <a:avLst/>
          </a:prstGeom>
          <a:noFill/>
        </p:spPr>
        <p:txBody>
          <a:bodyPr wrap="square" rtlCol="0">
            <a:spAutoFit/>
          </a:bodyPr>
          <a:lstStyle/>
          <a:p>
            <a:r>
              <a:rPr lang="es-MX" dirty="0" err="1"/>
              <a:t>He´s</a:t>
            </a:r>
            <a:r>
              <a:rPr lang="es-MX" dirty="0"/>
              <a:t> a </a:t>
            </a:r>
            <a:r>
              <a:rPr lang="es-MX" dirty="0" err="1"/>
              <a:t>mechanic</a:t>
            </a:r>
            <a:endParaRPr lang="es-MX" dirty="0"/>
          </a:p>
          <a:p>
            <a:r>
              <a:rPr lang="es-MX" dirty="0"/>
              <a:t>He </a:t>
            </a:r>
            <a:r>
              <a:rPr lang="es-MX" dirty="0" err="1"/>
              <a:t>works</a:t>
            </a:r>
            <a:r>
              <a:rPr lang="es-MX" dirty="0"/>
              <a:t> at </a:t>
            </a:r>
            <a:r>
              <a:rPr lang="es-MX" dirty="0" err="1"/>
              <a:t>the</a:t>
            </a:r>
            <a:r>
              <a:rPr lang="es-MX" dirty="0"/>
              <a:t> </a:t>
            </a:r>
            <a:r>
              <a:rPr lang="es-MX" dirty="0" err="1"/>
              <a:t>highest</a:t>
            </a:r>
            <a:r>
              <a:rPr lang="es-MX" dirty="0"/>
              <a:t> car</a:t>
            </a:r>
          </a:p>
          <a:p>
            <a:r>
              <a:rPr lang="es-MX" dirty="0"/>
              <a:t>He </a:t>
            </a:r>
            <a:r>
              <a:rPr lang="es-MX" dirty="0" err="1"/>
              <a:t>fixes</a:t>
            </a:r>
            <a:r>
              <a:rPr lang="es-MX" dirty="0"/>
              <a:t> </a:t>
            </a:r>
            <a:r>
              <a:rPr lang="es-MX" dirty="0" err="1"/>
              <a:t>the</a:t>
            </a:r>
            <a:r>
              <a:rPr lang="es-MX" dirty="0"/>
              <a:t> cars</a:t>
            </a:r>
            <a:endParaRPr lang="en-US" dirty="0"/>
          </a:p>
          <a:p>
            <a:r>
              <a:rPr lang="en-US" dirty="0"/>
              <a:t>He likes his work so much.</a:t>
            </a:r>
            <a:endParaRPr lang="es-MX" dirty="0"/>
          </a:p>
        </p:txBody>
      </p:sp>
    </p:spTree>
    <p:extLst>
      <p:ext uri="{BB962C8B-B14F-4D97-AF65-F5344CB8AC3E}">
        <p14:creationId xmlns:p14="http://schemas.microsoft.com/office/powerpoint/2010/main" val="4705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6" name="Imagen 5"/>
          <p:cNvPicPr>
            <a:picLocks noChangeAspect="1"/>
          </p:cNvPicPr>
          <p:nvPr/>
        </p:nvPicPr>
        <p:blipFill rotWithShape="1">
          <a:blip r:embed="rId2"/>
          <a:srcRect l="38469" t="41920" r="8312" b="49420"/>
          <a:stretch/>
        </p:blipFill>
        <p:spPr>
          <a:xfrm>
            <a:off x="232009" y="4804010"/>
            <a:ext cx="7315199" cy="1678675"/>
          </a:xfrm>
          <a:prstGeom prst="rect">
            <a:avLst/>
          </a:prstGeom>
        </p:spPr>
      </p:pic>
      <p:pic>
        <p:nvPicPr>
          <p:cNvPr id="7" name="Imagen 6"/>
          <p:cNvPicPr>
            <a:picLocks noChangeAspect="1"/>
          </p:cNvPicPr>
          <p:nvPr/>
        </p:nvPicPr>
        <p:blipFill rotWithShape="1">
          <a:blip r:embed="rId2"/>
          <a:srcRect l="38469" t="73324" r="35187" b="15509"/>
          <a:stretch/>
        </p:blipFill>
        <p:spPr>
          <a:xfrm>
            <a:off x="7724631" y="4776715"/>
            <a:ext cx="4283122" cy="1610438"/>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WRITING </a:t>
            </a:r>
            <a:r>
              <a:rPr lang="en-US" sz="2400" b="1" dirty="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sp>
        <p:nvSpPr>
          <p:cNvPr id="2" name="1 CuadroTexto"/>
          <p:cNvSpPr txBox="1"/>
          <p:nvPr/>
        </p:nvSpPr>
        <p:spPr>
          <a:xfrm>
            <a:off x="4654062" y="5357446"/>
            <a:ext cx="2893146" cy="369332"/>
          </a:xfrm>
          <a:prstGeom prst="rect">
            <a:avLst/>
          </a:prstGeom>
          <a:noFill/>
        </p:spPr>
        <p:txBody>
          <a:bodyPr wrap="square" rtlCol="0">
            <a:spAutoFit/>
          </a:bodyPr>
          <a:lstStyle/>
          <a:p>
            <a:r>
              <a:rPr lang="es-MX" dirty="0" err="1"/>
              <a:t>Is</a:t>
            </a:r>
            <a:r>
              <a:rPr lang="es-MX" dirty="0"/>
              <a:t> a </a:t>
            </a:r>
            <a:r>
              <a:rPr lang="es-MX" dirty="0" err="1"/>
              <a:t>cook</a:t>
            </a:r>
            <a:r>
              <a:rPr lang="es-MX" dirty="0"/>
              <a:t>.  </a:t>
            </a:r>
            <a:r>
              <a:rPr lang="es-MX" dirty="0" err="1"/>
              <a:t>She</a:t>
            </a:r>
            <a:r>
              <a:rPr lang="es-MX" dirty="0"/>
              <a:t> </a:t>
            </a:r>
            <a:r>
              <a:rPr lang="es-MX" dirty="0" err="1"/>
              <a:t>cooks</a:t>
            </a:r>
            <a:r>
              <a:rPr lang="es-MX" dirty="0"/>
              <a:t> </a:t>
            </a:r>
            <a:r>
              <a:rPr lang="es-MX" dirty="0" err="1"/>
              <a:t>food</a:t>
            </a:r>
            <a:endParaRPr lang="es-MX" dirty="0"/>
          </a:p>
        </p:txBody>
      </p:sp>
      <p:sp>
        <p:nvSpPr>
          <p:cNvPr id="10" name="9 CuadroTexto"/>
          <p:cNvSpPr txBox="1"/>
          <p:nvPr/>
        </p:nvSpPr>
        <p:spPr>
          <a:xfrm>
            <a:off x="4196862" y="5896818"/>
            <a:ext cx="2893146" cy="369332"/>
          </a:xfrm>
          <a:prstGeom prst="rect">
            <a:avLst/>
          </a:prstGeom>
          <a:noFill/>
        </p:spPr>
        <p:txBody>
          <a:bodyPr wrap="square" rtlCol="0">
            <a:spAutoFit/>
          </a:bodyPr>
          <a:lstStyle/>
          <a:p>
            <a:r>
              <a:rPr lang="es-MX" dirty="0" err="1"/>
              <a:t>She</a:t>
            </a:r>
            <a:r>
              <a:rPr lang="es-MX" dirty="0"/>
              <a:t> </a:t>
            </a:r>
            <a:r>
              <a:rPr lang="es-MX" dirty="0" err="1"/>
              <a:t>works</a:t>
            </a:r>
            <a:r>
              <a:rPr lang="es-MX" dirty="0"/>
              <a:t> in a restaurant</a:t>
            </a:r>
          </a:p>
        </p:txBody>
      </p:sp>
      <p:sp>
        <p:nvSpPr>
          <p:cNvPr id="11" name="10 CuadroTexto"/>
          <p:cNvSpPr txBox="1"/>
          <p:nvPr/>
        </p:nvSpPr>
        <p:spPr>
          <a:xfrm>
            <a:off x="8373600" y="5521790"/>
            <a:ext cx="4416277" cy="923330"/>
          </a:xfrm>
          <a:prstGeom prst="rect">
            <a:avLst/>
          </a:prstGeom>
          <a:noFill/>
        </p:spPr>
        <p:txBody>
          <a:bodyPr wrap="square" rtlCol="0">
            <a:spAutoFit/>
          </a:bodyPr>
          <a:lstStyle/>
          <a:p>
            <a:r>
              <a:rPr lang="es-MX" dirty="0" err="1"/>
              <a:t>Is</a:t>
            </a:r>
            <a:r>
              <a:rPr lang="es-MX" dirty="0"/>
              <a:t> a </a:t>
            </a:r>
            <a:r>
              <a:rPr lang="es-MX" dirty="0" err="1"/>
              <a:t>teacher</a:t>
            </a:r>
            <a:r>
              <a:rPr lang="es-MX" dirty="0"/>
              <a:t>, s</a:t>
            </a:r>
            <a:r>
              <a:rPr lang="en-US" dirty="0"/>
              <a:t>he teaches math to  students</a:t>
            </a:r>
          </a:p>
          <a:p>
            <a:br>
              <a:rPr lang="en-US" dirty="0"/>
            </a:br>
            <a:endParaRPr lang="es-MX" dirty="0"/>
          </a:p>
        </p:txBody>
      </p:sp>
      <p:sp>
        <p:nvSpPr>
          <p:cNvPr id="12" name="11 CuadroTexto"/>
          <p:cNvSpPr txBox="1"/>
          <p:nvPr/>
        </p:nvSpPr>
        <p:spPr>
          <a:xfrm>
            <a:off x="8037392" y="5968433"/>
            <a:ext cx="3657600" cy="369332"/>
          </a:xfrm>
          <a:prstGeom prst="rect">
            <a:avLst/>
          </a:prstGeom>
          <a:noFill/>
        </p:spPr>
        <p:txBody>
          <a:bodyPr wrap="square" rtlCol="0">
            <a:spAutoFit/>
          </a:bodyPr>
          <a:lstStyle/>
          <a:p>
            <a:r>
              <a:rPr lang="en-US" dirty="0"/>
              <a:t>She works in a school</a:t>
            </a:r>
            <a:endParaRPr lang="es-MX" dirty="0"/>
          </a:p>
        </p:txBody>
      </p:sp>
    </p:spTree>
    <p:extLst>
      <p:ext uri="{BB962C8B-B14F-4D97-AF65-F5344CB8AC3E}">
        <p14:creationId xmlns:p14="http://schemas.microsoft.com/office/powerpoint/2010/main" val="1805859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3039</TotalTime>
  <Words>691</Words>
  <Application>Microsoft Office PowerPoint</Application>
  <PresentationFormat>Panorámica</PresentationFormat>
  <Paragraphs>136</Paragraphs>
  <Slides>8</Slides>
  <Notes>0</Notes>
  <HiddenSlides>0</HiddenSlides>
  <MMClips>9</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Tema de Office</vt:lpstr>
      <vt:lpstr>What do you 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Jonathan Carlos Pérez</cp:lastModifiedBy>
  <cp:revision>83</cp:revision>
  <dcterms:created xsi:type="dcterms:W3CDTF">2020-10-05T06:31:51Z</dcterms:created>
  <dcterms:modified xsi:type="dcterms:W3CDTF">2020-10-16T22:03:50Z</dcterms:modified>
</cp:coreProperties>
</file>