
<file path=[Content_Types].xml><?xml version="1.0" encoding="utf-8"?>
<Types xmlns="http://schemas.openxmlformats.org/package/2006/content-types">
  <Default Extension="png" ContentType="image/png"/>
  <Default Extension="mp3" ContentType="audio/unknown"/>
  <Default Extension="jpeg" ContentType="image/jpeg"/>
  <Default Extension="wma" ContentType="audio/x-ms-wma"/>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8" r:id="rId4"/>
    <p:sldId id="257" r:id="rId5"/>
    <p:sldId id="268" r:id="rId6"/>
    <p:sldId id="267" r:id="rId7"/>
    <p:sldId id="271" r:id="rId8"/>
    <p:sldId id="270" r:id="rId9"/>
    <p:sldId id="272"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8" d="100"/>
          <a:sy n="58" d="100"/>
        </p:scale>
        <p:origin x="-306"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40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52146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664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3608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782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9098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BE06D1E-B319-406D-BB01-032AB5295BC6}" type="datetimeFigureOut">
              <a:rPr lang="es-ES" smtClean="0"/>
              <a:t>15/10/2020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101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BE06D1E-B319-406D-BB01-032AB5295BC6}" type="datetimeFigureOut">
              <a:rPr lang="es-ES" smtClean="0"/>
              <a:t>15/10/2020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71431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E06D1E-B319-406D-BB01-032AB5295BC6}" type="datetimeFigureOut">
              <a:rPr lang="es-ES" smtClean="0"/>
              <a:t>15/10/2020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92002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19293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10687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6D1E-B319-406D-BB01-032AB5295BC6}" type="datetimeFigureOut">
              <a:rPr lang="es-ES" smtClean="0"/>
              <a:t>15/10/2020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A0021-4D35-492B-B4D2-D777C11988E1}" type="slidenum">
              <a:rPr lang="es-ES" smtClean="0"/>
              <a:t>‹Nº›</a:t>
            </a:fld>
            <a:endParaRPr lang="es-ES"/>
          </a:p>
        </p:txBody>
      </p:sp>
    </p:spTree>
    <p:extLst>
      <p:ext uri="{BB962C8B-B14F-4D97-AF65-F5344CB8AC3E}">
        <p14:creationId xmlns:p14="http://schemas.microsoft.com/office/powerpoint/2010/main" val="308156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
            <a:extLst>
              <a:ext uri="{FF2B5EF4-FFF2-40B4-BE49-F238E27FC236}">
                <a16:creationId xmlns:lc="http://schemas.openxmlformats.org/drawingml/2006/lockedCanvas" xmlns:a16="http://schemas.microsoft.com/office/drawing/2014/main" xmlns="" id="{4926D431-C432-4D2A-843F-72E8BA7E99C1}"/>
              </a:ext>
            </a:extLst>
          </p:cNvPr>
          <p:cNvSpPr txBox="1"/>
          <p:nvPr/>
        </p:nvSpPr>
        <p:spPr>
          <a:xfrm>
            <a:off x="876300" y="2020038"/>
            <a:ext cx="10229850" cy="4524315"/>
          </a:xfrm>
          <a:prstGeom prst="rect">
            <a:avLst/>
          </a:prstGeom>
          <a:noFill/>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ESCUELA NORMAL DE EDUCACIÓN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PREESCOLAR</a:t>
            </a:r>
            <a:endPar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lvl="0" algn="ctr">
              <a:defRPr/>
            </a:pPr>
            <a:r>
              <a:rPr lang="en-US" sz="3200" b="1" dirty="0">
                <a:solidFill>
                  <a:prstClr val="black"/>
                </a:solidFill>
                <a:latin typeface="Arial" pitchFamily="34" charset="0"/>
                <a:cs typeface="Arial" pitchFamily="34" charset="0"/>
              </a:rPr>
              <a:t>INTERCHANGE UNIT 2 LESSON 1 JOBS VOCABULARY AND SIMPLE </a:t>
            </a:r>
            <a:r>
              <a:rPr lang="en-US" sz="3200" b="1" dirty="0" smtClean="0">
                <a:solidFill>
                  <a:prstClr val="black"/>
                </a:solidFill>
                <a:latin typeface="Arial" pitchFamily="34" charset="0"/>
                <a:cs typeface="Arial" pitchFamily="34" charset="0"/>
              </a:rPr>
              <a:t>PRESENT</a:t>
            </a:r>
          </a:p>
          <a:p>
            <a:pPr lvl="0" algn="ctr">
              <a:defRPr/>
            </a:pP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INGLÉS </a:t>
            </a: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A2.1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Teacher: </a:t>
            </a:r>
            <a:r>
              <a:rPr kumimoji="0" lang="es-E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Mayela Alejandra del Carmen Gaona García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Karla Andrea Muñiz Ibarra</a:t>
            </a:r>
          </a:p>
        </p:txBody>
      </p:sp>
      <p:pic>
        <p:nvPicPr>
          <p:cNvPr id="4" name="4 Imagen">
            <a:extLst>
              <a:ext uri="{FF2B5EF4-FFF2-40B4-BE49-F238E27FC236}">
                <a16:creationId xmlns:lc="http://schemas.openxmlformats.org/drawingml/2006/lockedCanvas" xmlns:a16="http://schemas.microsoft.com/office/drawing/2014/main" xmlns="" id="{4D7F0691-881E-4384-BAA9-22163D8AF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141" y="171450"/>
            <a:ext cx="2246167" cy="1677138"/>
          </a:xfrm>
          <a:prstGeom prst="rect">
            <a:avLst/>
          </a:prstGeom>
        </p:spPr>
      </p:pic>
    </p:spTree>
    <p:extLst>
      <p:ext uri="{BB962C8B-B14F-4D97-AF65-F5344CB8AC3E}">
        <p14:creationId xmlns:p14="http://schemas.microsoft.com/office/powerpoint/2010/main" val="586997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7570" y="873453"/>
            <a:ext cx="9144000" cy="994375"/>
          </a:xfrm>
        </p:spPr>
        <p:txBody>
          <a:bodyPr/>
          <a:lstStyle/>
          <a:p>
            <a:r>
              <a:rPr lang="en-US" dirty="0" smtClean="0">
                <a:latin typeface="Arial" panose="020B0604020202020204" pitchFamily="34" charset="0"/>
                <a:cs typeface="Arial" panose="020B0604020202020204" pitchFamily="34" charset="0"/>
              </a:rPr>
              <a:t>What do you do?</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09412" y="6094867"/>
            <a:ext cx="9144000" cy="588962"/>
          </a:xfrm>
        </p:spPr>
        <p:txBody>
          <a:bodyPr>
            <a:normAutofit/>
          </a:bodyPr>
          <a:lstStyle/>
          <a:p>
            <a:pPr algn="l"/>
            <a:r>
              <a:rPr lang="en-US" b="1" dirty="0" smtClean="0">
                <a:latin typeface="Arial" panose="020B0604020202020204" pitchFamily="34" charset="0"/>
                <a:cs typeface="Arial" panose="020B0604020202020204" pitchFamily="34" charset="0"/>
              </a:rPr>
              <a:t>Aims: Ask and answer questions about jobs</a:t>
            </a:r>
          </a:p>
        </p:txBody>
      </p:sp>
      <p:pic>
        <p:nvPicPr>
          <p:cNvPr id="1028" name="Picture 4" descr="En Mexico y el Mundo celebramos el Día del Trabajo » ctm.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251" y="1799997"/>
            <a:ext cx="8048625" cy="42481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0" y="0"/>
            <a:ext cx="12192000" cy="830997"/>
          </a:xfrm>
          <a:prstGeom prst="rect">
            <a:avLst/>
          </a:prstGeom>
          <a:solidFill>
            <a:srgbClr val="C00000"/>
          </a:solid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Unit 2</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014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7316" y="933225"/>
            <a:ext cx="10690412" cy="470898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Objective:</a:t>
            </a: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By the end of the unit 2, students must be able to ask and answer the following questions.</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 you work? What do you do there? Where do you go to school?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Do you like your classes? What’s your favorite class?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does [classmate] work/go to school? What about [other classmate]? What does he/she do, exactly? How does he/she like it?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Describe your daily schedule. What do you do early in the morning? What do you do in the afternoon? What do you do late at night? What do you do only on weekends?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When do you usually get up/come to school/have lunch/get home/go to bed?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before 9:00 A.M.?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after 9:00 P.M.? What time do you go to work/school?</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Ask me about my job. or Ask [classmate] about his/her job or classes.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63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68" t="41912" r="25954" b="20012"/>
          <a:stretch/>
        </p:blipFill>
        <p:spPr>
          <a:xfrm>
            <a:off x="80043" y="655093"/>
            <a:ext cx="5747552" cy="6095366"/>
          </a:xfrm>
          <a:prstGeom prst="rect">
            <a:avLst/>
          </a:prstGeom>
        </p:spPr>
      </p:pic>
      <p:sp>
        <p:nvSpPr>
          <p:cNvPr id="5" name="CuadroTexto 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SNAPSHOT</a:t>
            </a:r>
            <a:endParaRPr lang="es-ES" sz="2800" b="1"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6458175" y="4764028"/>
            <a:ext cx="5332206" cy="400110"/>
          </a:xfrm>
          <a:prstGeom prst="rect">
            <a:avLst/>
          </a:prstGeom>
          <a:noFill/>
        </p:spPr>
        <p:txBody>
          <a:bodyPr wrap="square" rtlCol="0">
            <a:spAutoFit/>
          </a:bodyPr>
          <a:lstStyle/>
          <a:p>
            <a:endParaRPr lang="es-MX" sz="2000" dirty="0">
              <a:latin typeface="Arial" panose="020B0604020202020204" pitchFamily="34" charset="0"/>
              <a:cs typeface="Arial" panose="020B0604020202020204" pitchFamily="34" charset="0"/>
            </a:endParaRPr>
          </a:p>
        </p:txBody>
      </p:sp>
      <p:sp>
        <p:nvSpPr>
          <p:cNvPr id="8" name="Rectángulo 7"/>
          <p:cNvSpPr/>
          <p:nvPr/>
        </p:nvSpPr>
        <p:spPr>
          <a:xfrm>
            <a:off x="5827595" y="1087055"/>
            <a:ext cx="5972515" cy="5770811"/>
          </a:xfrm>
          <a:prstGeom prst="rect">
            <a:avLst/>
          </a:prstGeom>
        </p:spPr>
        <p:txBody>
          <a:bodyPr wrap="square">
            <a:spAutoFit/>
          </a:bodyPr>
          <a:lstStyle/>
          <a:p>
            <a:pPr>
              <a:lnSpc>
                <a:spcPct val="150000"/>
              </a:lnSpc>
            </a:pPr>
            <a:r>
              <a:rPr lang="es-MX" dirty="0" smtClean="0">
                <a:latin typeface="Arial" panose="020B0604020202020204" pitchFamily="34" charset="0"/>
                <a:cs typeface="Arial" panose="020B0604020202020204" pitchFamily="34" charset="0"/>
              </a:rPr>
              <a:t>Are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Jobs </a:t>
            </a:r>
            <a:r>
              <a:rPr lang="es-MX" dirty="0" err="1" smtClean="0">
                <a:latin typeface="Arial" panose="020B0604020202020204" pitchFamily="34" charset="0"/>
                <a:cs typeface="Arial" panose="020B0604020202020204" pitchFamily="34" charset="0"/>
              </a:rPr>
              <a:t>good</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students</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because </a:t>
            </a:r>
            <a:r>
              <a:rPr lang="en-US" dirty="0">
                <a:latin typeface="Arial" panose="020B0604020202020204" pitchFamily="34" charset="0"/>
                <a:cs typeface="Arial" panose="020B0604020202020204" pitchFamily="34" charset="0"/>
              </a:rPr>
              <a:t>that way you have time to do your work, other activities</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easy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fitness</a:t>
            </a:r>
            <a:r>
              <a:rPr lang="es-MX" dirty="0" smtClean="0">
                <a:latin typeface="Arial" panose="020B0604020202020204" pitchFamily="34" charset="0"/>
                <a:cs typeface="Arial" panose="020B0604020202020204" pitchFamily="34" charset="0"/>
              </a:rPr>
              <a:t> instructor, driver</a:t>
            </a: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exciting</a:t>
            </a:r>
            <a:r>
              <a:rPr lang="es-MX" dirty="0" smtClean="0">
                <a:latin typeface="Arial" panose="020B0604020202020204" pitchFamily="34" charset="0"/>
                <a:cs typeface="Arial" panose="020B0604020202020204" pitchFamily="34" charset="0"/>
              </a:rPr>
              <a:t>? </a:t>
            </a:r>
          </a:p>
          <a:p>
            <a:pPr>
              <a:lnSpc>
                <a:spcPct val="150000"/>
              </a:lnSpc>
            </a:pPr>
            <a:r>
              <a:rPr lang="es-MX" dirty="0" smtClean="0">
                <a:latin typeface="Arial" panose="020B0604020202020204" pitchFamily="34" charset="0"/>
                <a:cs typeface="Arial" panose="020B0604020202020204" pitchFamily="34" charset="0"/>
              </a:rPr>
              <a:t>A= </a:t>
            </a:r>
            <a:r>
              <a:rPr lang="es-MX" dirty="0" err="1" smtClean="0">
                <a:latin typeface="Arial" panose="020B0604020202020204" pitchFamily="34" charset="0"/>
                <a:cs typeface="Arial" panose="020B0604020202020204" pitchFamily="34" charset="0"/>
              </a:rPr>
              <a:t>babysitter</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stylist</a:t>
            </a:r>
            <a:r>
              <a:rPr lang="es-MX" dirty="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firefighter</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pet</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care</a:t>
            </a:r>
            <a:endParaRPr lang="es-MX" dirty="0" smtClean="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boring</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p>
          <a:p>
            <a:pPr>
              <a:lnSpc>
                <a:spcPct val="150000"/>
              </a:lnSpc>
            </a:pPr>
            <a:r>
              <a:rPr lang="es-MX" dirty="0" smtClean="0">
                <a:latin typeface="Arial" panose="020B0604020202020204" pitchFamily="34" charset="0"/>
                <a:cs typeface="Arial" panose="020B0604020202020204" pitchFamily="34" charset="0"/>
              </a:rPr>
              <a:t>A=office </a:t>
            </a:r>
            <a:r>
              <a:rPr lang="es-MX" dirty="0" err="1" smtClean="0">
                <a:latin typeface="Arial" panose="020B0604020202020204" pitchFamily="34" charset="0"/>
                <a:cs typeface="Arial" panose="020B0604020202020204" pitchFamily="34" charset="0"/>
              </a:rPr>
              <a:t>assistent</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accountant</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are </a:t>
            </a:r>
            <a:r>
              <a:rPr lang="es-MX" dirty="0" err="1">
                <a:latin typeface="Arial" panose="020B0604020202020204" pitchFamily="34" charset="0"/>
                <a:cs typeface="Arial" panose="020B0604020202020204" pitchFamily="34" charset="0"/>
              </a:rPr>
              <a:t>some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other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 </a:t>
            </a:r>
            <a:r>
              <a:rPr lang="es-MX" dirty="0" err="1" smtClean="0">
                <a:latin typeface="Arial" panose="020B0604020202020204" pitchFamily="34" charset="0"/>
                <a:cs typeface="Arial" panose="020B0604020202020204" pitchFamily="34" charset="0"/>
              </a:rPr>
              <a:t>food</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deliveryman</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fitness</a:t>
            </a:r>
            <a:r>
              <a:rPr lang="es-MX" dirty="0" smtClean="0">
                <a:latin typeface="Arial" panose="020B0604020202020204" pitchFamily="34" charset="0"/>
                <a:cs typeface="Arial" panose="020B0604020202020204" pitchFamily="34" charset="0"/>
              </a:rPr>
              <a:t> instructor, tutor, </a:t>
            </a:r>
            <a:r>
              <a:rPr lang="es-MX" dirty="0" err="1" smtClean="0">
                <a:latin typeface="Arial" panose="020B0604020202020204" pitchFamily="34" charset="0"/>
                <a:cs typeface="Arial" panose="020B0604020202020204" pitchFamily="34" charset="0"/>
              </a:rPr>
              <a:t>babysitter</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What</a:t>
            </a:r>
            <a:r>
              <a:rPr lang="es-MX" dirty="0">
                <a:latin typeface="Arial" panose="020B0604020202020204" pitchFamily="34" charset="0"/>
                <a:cs typeface="Arial" panose="020B0604020202020204" pitchFamily="34" charset="0"/>
              </a:rPr>
              <a:t> 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do?</a:t>
            </a:r>
          </a:p>
          <a:p>
            <a:pPr>
              <a:lnSpc>
                <a:spcPct val="150000"/>
              </a:lnSpc>
            </a:pPr>
            <a:r>
              <a:rPr lang="es-MX" dirty="0" smtClean="0">
                <a:latin typeface="Arial" panose="020B0604020202020204" pitchFamily="34" charset="0"/>
                <a:cs typeface="Arial" panose="020B0604020202020204" pitchFamily="34" charset="0"/>
              </a:rPr>
              <a:t>A= I </a:t>
            </a:r>
            <a:r>
              <a:rPr lang="es-MX" dirty="0" err="1" smtClean="0">
                <a:latin typeface="Arial" panose="020B0604020202020204" pitchFamily="34" charset="0"/>
                <a:cs typeface="Arial" panose="020B0604020202020204" pitchFamily="34" charset="0"/>
              </a:rPr>
              <a:t>haven′t</a:t>
            </a: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 name="Rectángulo 1"/>
          <p:cNvSpPr/>
          <p:nvPr/>
        </p:nvSpPr>
        <p:spPr>
          <a:xfrm>
            <a:off x="5814008" y="532301"/>
            <a:ext cx="6409127" cy="476734"/>
          </a:xfrm>
          <a:prstGeom prst="rect">
            <a:avLst/>
          </a:prstGeom>
        </p:spPr>
        <p:txBody>
          <a:bodyPr wrap="none">
            <a:spAutoFit/>
          </a:bodyPr>
          <a:lstStyle/>
          <a:p>
            <a:pPr algn="ctr">
              <a:lnSpc>
                <a:spcPct val="150000"/>
              </a:lnSpc>
            </a:pPr>
            <a:r>
              <a:rPr lang="es-MX" sz="1900" b="1" dirty="0" err="1">
                <a:latin typeface="Arial" panose="020B0604020202020204" pitchFamily="34" charset="0"/>
                <a:cs typeface="Arial" panose="020B0604020202020204" pitchFamily="34" charset="0"/>
              </a:rPr>
              <a:t>Answer</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the</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following</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questions</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about</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part</a:t>
            </a:r>
            <a:r>
              <a:rPr lang="es-MX" sz="1900" b="1" dirty="0">
                <a:latin typeface="Arial" panose="020B0604020202020204" pitchFamily="34" charset="0"/>
                <a:cs typeface="Arial" panose="020B0604020202020204" pitchFamily="34" charset="0"/>
              </a:rPr>
              <a:t>-time Jobs.</a:t>
            </a:r>
          </a:p>
        </p:txBody>
      </p:sp>
    </p:spTree>
    <p:extLst>
      <p:ext uri="{BB962C8B-B14F-4D97-AF65-F5344CB8AC3E}">
        <p14:creationId xmlns:p14="http://schemas.microsoft.com/office/powerpoint/2010/main" val="297224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srcRect l="30588" t="40407" r="54572" b="20149"/>
          <a:stretch/>
        </p:blipFill>
        <p:spPr>
          <a:xfrm>
            <a:off x="409434" y="1419377"/>
            <a:ext cx="1815154" cy="4285392"/>
          </a:xfrm>
          <a:prstGeom prst="rect">
            <a:avLst/>
          </a:prstGeom>
        </p:spPr>
      </p:pic>
      <p:sp>
        <p:nvSpPr>
          <p:cNvPr id="3" name="AutoShape 2" descr="ᐈ Funny carpenter stock images, Royalty Free carpenter pictures | download  on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5"/>
          <a:stretch>
            <a:fillRect/>
          </a:stretch>
        </p:blipFill>
        <p:spPr>
          <a:xfrm>
            <a:off x="5643570" y="785869"/>
            <a:ext cx="2142857" cy="2142857"/>
          </a:xfrm>
          <a:prstGeom prst="rect">
            <a:avLst/>
          </a:prstGeom>
        </p:spPr>
      </p:pic>
      <p:pic>
        <p:nvPicPr>
          <p:cNvPr id="1030" name="Picture 6" descr="Best Engineer Cartoon ideas | 20+ articles and images curated on Pinterest  | engineer cartoon, cartoon, cartoon pics"/>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42282" y="633627"/>
            <a:ext cx="1242738" cy="229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refighter Cartoon #firefighter #firefighterdaily #firefightershaveaheart  #firefighterbrotherhood #firefightergift #firefightera… | Firefighter,  Cartoon, Pikachu"/>
          <p:cNvPicPr>
            <a:picLocks noChangeAspect="1" noChangeArrowheads="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0205033" y="783958"/>
            <a:ext cx="1460862" cy="2351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pyfast Graphic Design - Graphic Designer Cartoon Png, Transparent Png -  kindpng"/>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811771" y="3606975"/>
            <a:ext cx="2038040" cy="2402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ccessfully And Won The Case.successful Lawyer. Vector Illustration..  Royalty Free Cliparts, Vectors, And Stock Illustration. Image 139144070."/>
          <p:cNvPicPr>
            <a:picLocks noChangeAspect="1" noChangeArrowheads="1"/>
          </p:cNvPicPr>
          <p:nvPr/>
        </p:nvPicPr>
        <p:blipFill>
          <a:blip r:embed="rId9">
            <a:clrChange>
              <a:clrFrom>
                <a:srgbClr val="A1D2E1"/>
              </a:clrFrom>
              <a:clrTo>
                <a:srgbClr val="A1D2E1">
                  <a:alpha val="0"/>
                </a:srgbClr>
              </a:clrTo>
            </a:clrChange>
            <a:extLst>
              <a:ext uri="{28A0092B-C50C-407E-A947-70E740481C1C}">
                <a14:useLocalDpi xmlns:a14="http://schemas.microsoft.com/office/drawing/2010/main" val="0"/>
              </a:ext>
            </a:extLst>
          </a:blip>
          <a:srcRect/>
          <a:stretch>
            <a:fillRect/>
          </a:stretch>
        </p:blipFill>
        <p:spPr bwMode="auto">
          <a:xfrm>
            <a:off x="9519793" y="3529056"/>
            <a:ext cx="2858638" cy="25600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ntista Cartoon Imágenes Y Fotos - 123RF"/>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6761" y="3606975"/>
            <a:ext cx="1604387" cy="2278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r Auto mechanic Automobile repair shop , automobile mechanic transparent  background PNG clipart | HiClipart"/>
          <p:cNvPicPr>
            <a:picLocks noChangeAspect="1" noChangeArrowheads="1"/>
          </p:cNvPicPr>
          <p:nvPr/>
        </p:nvPicPr>
        <p:blipFill>
          <a:blip r:embed="rId11">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flipH="1">
            <a:off x="3286842" y="733547"/>
            <a:ext cx="1944552" cy="24109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ᐈ Receptionist cartoon stock images, Royalty Free receptionist  illustrations | download on Depositphoto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89037" y="3918483"/>
            <a:ext cx="1815154" cy="181515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51675" y="844803"/>
            <a:ext cx="4113627" cy="338554"/>
          </a:xfrm>
          <a:prstGeom prst="rect">
            <a:avLst/>
          </a:prstGeom>
          <a:noFill/>
        </p:spPr>
        <p:txBody>
          <a:bodyPr wrap="none" rtlCol="0">
            <a:spAutoFit/>
          </a:bodyPr>
          <a:lstStyle/>
          <a:p>
            <a:r>
              <a:rPr lang="es-MX" sz="1600" b="1" dirty="0" smtClean="0">
                <a:latin typeface="Arial" panose="020B0604020202020204" pitchFamily="34" charset="0"/>
                <a:cs typeface="Arial" panose="020B0604020202020204" pitchFamily="34" charset="0"/>
              </a:rPr>
              <a:t>A) </a:t>
            </a:r>
            <a:r>
              <a:rPr lang="es-MX" sz="1600" b="1" dirty="0" err="1" smtClean="0">
                <a:latin typeface="Arial" panose="020B0604020202020204" pitchFamily="34" charset="0"/>
                <a:cs typeface="Arial" panose="020B0604020202020204" pitchFamily="34" charset="0"/>
              </a:rPr>
              <a:t>Label</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pictures</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with</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right</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word</a:t>
            </a:r>
            <a:endParaRPr lang="es-MX" sz="1600" b="1" dirty="0">
              <a:latin typeface="Arial" panose="020B0604020202020204" pitchFamily="34" charset="0"/>
              <a:cs typeface="Arial" panose="020B0604020202020204" pitchFamily="34" charset="0"/>
            </a:endParaRPr>
          </a:p>
        </p:txBody>
      </p:sp>
      <p:sp>
        <p:nvSpPr>
          <p:cNvPr id="7" name="Rectángulo 6"/>
          <p:cNvSpPr/>
          <p:nvPr/>
        </p:nvSpPr>
        <p:spPr>
          <a:xfrm>
            <a:off x="13647" y="6366688"/>
            <a:ext cx="12351135"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B) </a:t>
            </a:r>
            <a:r>
              <a:rPr lang="es-MX" sz="1600" b="1" dirty="0" err="1">
                <a:latin typeface="Arial" panose="020B0604020202020204" pitchFamily="34" charset="0"/>
                <a:cs typeface="Arial" panose="020B0604020202020204" pitchFamily="34" charset="0"/>
              </a:rPr>
              <a:t>See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an</a:t>
            </a:r>
            <a:r>
              <a:rPr lang="es-MX" sz="1600" b="1" dirty="0">
                <a:latin typeface="Arial" panose="020B0604020202020204" pitchFamily="34" charset="0"/>
                <a:cs typeface="Arial" panose="020B0604020202020204" pitchFamily="34" charset="0"/>
              </a:rPr>
              <a:t> internet </a:t>
            </a:r>
            <a:r>
              <a:rPr lang="es-MX" sz="1600" b="1" dirty="0" err="1">
                <a:latin typeface="Arial" panose="020B0604020202020204" pitchFamily="34" charset="0"/>
                <a:cs typeface="Arial" panose="020B0604020202020204" pitchFamily="34" charset="0"/>
              </a:rPr>
              <a:t>dictionary</a:t>
            </a:r>
            <a:r>
              <a:rPr lang="es-MX" sz="1600" b="1" dirty="0">
                <a:latin typeface="Arial" panose="020B0604020202020204" pitchFamily="34" charset="0"/>
                <a:cs typeface="Arial" panose="020B0604020202020204" pitchFamily="34" charset="0"/>
              </a:rPr>
              <a:t> and </a:t>
            </a:r>
            <a:r>
              <a:rPr lang="es-MX" sz="1600" b="1" dirty="0" err="1">
                <a:latin typeface="Arial" panose="020B0604020202020204" pitchFamily="34" charset="0"/>
                <a:cs typeface="Arial" panose="020B0604020202020204" pitchFamily="34" charset="0"/>
              </a:rPr>
              <a:t>practice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pronunciation</a:t>
            </a:r>
            <a:r>
              <a:rPr lang="es-MX" sz="1600" b="1" dirty="0">
                <a:latin typeface="Arial" panose="020B0604020202020204" pitchFamily="34" charset="0"/>
                <a:cs typeface="Arial" panose="020B0604020202020204" pitchFamily="34" charset="0"/>
              </a:rPr>
              <a:t> of </a:t>
            </a:r>
            <a:r>
              <a:rPr lang="es-MX" sz="1600" b="1" dirty="0" err="1">
                <a:latin typeface="Arial" panose="020B0604020202020204" pitchFamily="34" charset="0"/>
                <a:cs typeface="Arial" panose="020B0604020202020204" pitchFamily="34" charset="0"/>
              </a:rPr>
              <a:t>these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vocabulary</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Record </a:t>
            </a:r>
            <a:r>
              <a:rPr lang="es-MX" sz="1600" b="1" dirty="0" err="1">
                <a:latin typeface="Arial" panose="020B0604020202020204" pitchFamily="34" charset="0"/>
                <a:cs typeface="Arial" panose="020B0604020202020204" pitchFamily="34" charset="0"/>
              </a:rPr>
              <a:t>your</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saying</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a:t>
            </a:r>
            <a:endParaRPr lang="es-MX" sz="1600" b="1" dirty="0">
              <a:latin typeface="Arial" panose="020B0604020202020204" pitchFamily="34" charset="0"/>
              <a:cs typeface="Arial" panose="020B0604020202020204" pitchFamily="34" charset="0"/>
            </a:endParaRPr>
          </a:p>
        </p:txBody>
      </p:sp>
      <p:sp>
        <p:nvSpPr>
          <p:cNvPr id="19" name="Botón de acción: Hacia delante o Siguiente 18">
            <a:hlinkClick r:id="" action="ppaction://hlinkshowjump?jump=nextslide" highlightClick="1"/>
          </p:cNvPr>
          <p:cNvSpPr/>
          <p:nvPr/>
        </p:nvSpPr>
        <p:spPr>
          <a:xfrm>
            <a:off x="75963" y="6084605"/>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10068555" y="3118109"/>
            <a:ext cx="2017349" cy="369332"/>
          </a:xfrm>
          <a:prstGeom prst="rect">
            <a:avLst/>
          </a:prstGeom>
          <a:noFill/>
        </p:spPr>
        <p:txBody>
          <a:bodyPr wrap="square" rtlCol="0">
            <a:spAutoFit/>
          </a:bodyPr>
          <a:lstStyle/>
          <a:p>
            <a:pPr algn="ctr"/>
            <a:r>
              <a:rPr lang="es-MX" dirty="0" smtClean="0">
                <a:latin typeface="Arial" pitchFamily="34" charset="0"/>
                <a:cs typeface="Arial" pitchFamily="34" charset="0"/>
              </a:rPr>
              <a:t>4. </a:t>
            </a:r>
            <a:r>
              <a:rPr lang="es-MX" dirty="0" err="1" smtClean="0">
                <a:latin typeface="Arial" pitchFamily="34" charset="0"/>
                <a:cs typeface="Arial" pitchFamily="34" charset="0"/>
              </a:rPr>
              <a:t>firefigther</a:t>
            </a:r>
            <a:endParaRPr lang="es-MX" dirty="0">
              <a:latin typeface="Arial" pitchFamily="34" charset="0"/>
              <a:cs typeface="Arial" pitchFamily="34" charset="0"/>
            </a:endParaRPr>
          </a:p>
        </p:txBody>
      </p:sp>
      <p:sp>
        <p:nvSpPr>
          <p:cNvPr id="27" name="26 CuadroTexto"/>
          <p:cNvSpPr txBox="1"/>
          <p:nvPr/>
        </p:nvSpPr>
        <p:spPr>
          <a:xfrm>
            <a:off x="3250443" y="3159724"/>
            <a:ext cx="2017349" cy="369332"/>
          </a:xfrm>
          <a:prstGeom prst="rect">
            <a:avLst/>
          </a:prstGeom>
          <a:noFill/>
        </p:spPr>
        <p:txBody>
          <a:bodyPr wrap="square" rtlCol="0">
            <a:spAutoFit/>
          </a:bodyPr>
          <a:lstStyle/>
          <a:p>
            <a:pPr algn="ctr"/>
            <a:r>
              <a:rPr lang="es-MX" dirty="0" smtClean="0">
                <a:latin typeface="Arial" pitchFamily="34" charset="0"/>
                <a:cs typeface="Arial" pitchFamily="34" charset="0"/>
              </a:rPr>
              <a:t>1. </a:t>
            </a:r>
            <a:r>
              <a:rPr lang="es-MX" dirty="0" err="1" smtClean="0">
                <a:latin typeface="Arial" pitchFamily="34" charset="0"/>
                <a:cs typeface="Arial" pitchFamily="34" charset="0"/>
              </a:rPr>
              <a:t>mechanic</a:t>
            </a:r>
            <a:endParaRPr lang="es-MX" dirty="0">
              <a:latin typeface="Arial" pitchFamily="34" charset="0"/>
              <a:cs typeface="Arial" pitchFamily="34" charset="0"/>
            </a:endParaRPr>
          </a:p>
        </p:txBody>
      </p:sp>
      <p:sp>
        <p:nvSpPr>
          <p:cNvPr id="28" name="27 CuadroTexto"/>
          <p:cNvSpPr txBox="1"/>
          <p:nvPr/>
        </p:nvSpPr>
        <p:spPr>
          <a:xfrm>
            <a:off x="5581782" y="3159724"/>
            <a:ext cx="2017349" cy="369332"/>
          </a:xfrm>
          <a:prstGeom prst="rect">
            <a:avLst/>
          </a:prstGeom>
          <a:noFill/>
        </p:spPr>
        <p:txBody>
          <a:bodyPr wrap="square" rtlCol="0">
            <a:spAutoFit/>
          </a:bodyPr>
          <a:lstStyle/>
          <a:p>
            <a:pPr algn="ctr"/>
            <a:r>
              <a:rPr lang="es-MX" dirty="0" smtClean="0">
                <a:latin typeface="Arial" pitchFamily="34" charset="0"/>
                <a:cs typeface="Arial" pitchFamily="34" charset="0"/>
              </a:rPr>
              <a:t>2. </a:t>
            </a:r>
            <a:r>
              <a:rPr lang="es-MX" dirty="0" err="1" smtClean="0">
                <a:latin typeface="Arial" pitchFamily="34" charset="0"/>
                <a:cs typeface="Arial" pitchFamily="34" charset="0"/>
              </a:rPr>
              <a:t>carpenter</a:t>
            </a:r>
            <a:endParaRPr lang="es-MX" dirty="0">
              <a:latin typeface="Arial" pitchFamily="34" charset="0"/>
              <a:cs typeface="Arial" pitchFamily="34" charset="0"/>
            </a:endParaRPr>
          </a:p>
        </p:txBody>
      </p:sp>
      <p:sp>
        <p:nvSpPr>
          <p:cNvPr id="29" name="28 CuadroTexto"/>
          <p:cNvSpPr txBox="1"/>
          <p:nvPr/>
        </p:nvSpPr>
        <p:spPr>
          <a:xfrm>
            <a:off x="7970279" y="3137237"/>
            <a:ext cx="2017349" cy="369332"/>
          </a:xfrm>
          <a:prstGeom prst="rect">
            <a:avLst/>
          </a:prstGeom>
          <a:noFill/>
        </p:spPr>
        <p:txBody>
          <a:bodyPr wrap="square" rtlCol="0">
            <a:spAutoFit/>
          </a:bodyPr>
          <a:lstStyle/>
          <a:p>
            <a:pPr algn="ctr"/>
            <a:r>
              <a:rPr lang="es-MX" dirty="0" smtClean="0">
                <a:latin typeface="Arial" pitchFamily="34" charset="0"/>
                <a:cs typeface="Arial" pitchFamily="34" charset="0"/>
              </a:rPr>
              <a:t>3. </a:t>
            </a:r>
            <a:r>
              <a:rPr lang="es-MX" dirty="0" err="1" smtClean="0">
                <a:latin typeface="Arial" pitchFamily="34" charset="0"/>
                <a:cs typeface="Arial" pitchFamily="34" charset="0"/>
              </a:rPr>
              <a:t>engineer</a:t>
            </a:r>
            <a:endParaRPr lang="es-MX" dirty="0">
              <a:latin typeface="Arial" pitchFamily="34" charset="0"/>
              <a:cs typeface="Arial" pitchFamily="34" charset="0"/>
            </a:endParaRPr>
          </a:p>
        </p:txBody>
      </p:sp>
      <p:sp>
        <p:nvSpPr>
          <p:cNvPr id="30" name="29 CuadroTexto"/>
          <p:cNvSpPr txBox="1"/>
          <p:nvPr/>
        </p:nvSpPr>
        <p:spPr>
          <a:xfrm>
            <a:off x="3407513" y="5839247"/>
            <a:ext cx="2017349" cy="646331"/>
          </a:xfrm>
          <a:prstGeom prst="rect">
            <a:avLst/>
          </a:prstGeom>
          <a:noFill/>
        </p:spPr>
        <p:txBody>
          <a:bodyPr wrap="square" rtlCol="0">
            <a:spAutoFit/>
          </a:bodyPr>
          <a:lstStyle/>
          <a:p>
            <a:pPr algn="ctr"/>
            <a:r>
              <a:rPr lang="es-MX" dirty="0" smtClean="0">
                <a:latin typeface="Arial" pitchFamily="34" charset="0"/>
                <a:cs typeface="Arial" pitchFamily="34" charset="0"/>
              </a:rPr>
              <a:t>5. Front </a:t>
            </a:r>
            <a:r>
              <a:rPr lang="es-MX" dirty="0" err="1" smtClean="0">
                <a:latin typeface="Arial" pitchFamily="34" charset="0"/>
                <a:cs typeface="Arial" pitchFamily="34" charset="0"/>
              </a:rPr>
              <a:t>desk</a:t>
            </a:r>
            <a:r>
              <a:rPr lang="es-MX" dirty="0" smtClean="0">
                <a:latin typeface="Arial" pitchFamily="34" charset="0"/>
                <a:cs typeface="Arial" pitchFamily="34" charset="0"/>
              </a:rPr>
              <a:t> </a:t>
            </a:r>
            <a:r>
              <a:rPr lang="es-MX" dirty="0" err="1" smtClean="0">
                <a:latin typeface="Arial" pitchFamily="34" charset="0"/>
                <a:cs typeface="Arial" pitchFamily="34" charset="0"/>
              </a:rPr>
              <a:t>clerk</a:t>
            </a:r>
            <a:endParaRPr lang="es-MX" dirty="0">
              <a:latin typeface="Arial" pitchFamily="34" charset="0"/>
              <a:cs typeface="Arial" pitchFamily="34" charset="0"/>
            </a:endParaRPr>
          </a:p>
        </p:txBody>
      </p:sp>
      <p:sp>
        <p:nvSpPr>
          <p:cNvPr id="31" name="30 CuadroTexto"/>
          <p:cNvSpPr txBox="1"/>
          <p:nvPr/>
        </p:nvSpPr>
        <p:spPr>
          <a:xfrm>
            <a:off x="5952930" y="5824313"/>
            <a:ext cx="2017349" cy="646331"/>
          </a:xfrm>
          <a:prstGeom prst="rect">
            <a:avLst/>
          </a:prstGeom>
          <a:noFill/>
        </p:spPr>
        <p:txBody>
          <a:bodyPr wrap="square" rtlCol="0">
            <a:spAutoFit/>
          </a:bodyPr>
          <a:lstStyle/>
          <a:p>
            <a:pPr algn="ctr"/>
            <a:r>
              <a:rPr lang="es-MX" dirty="0" smtClean="0">
                <a:latin typeface="Arial" pitchFamily="34" charset="0"/>
                <a:cs typeface="Arial" pitchFamily="34" charset="0"/>
              </a:rPr>
              <a:t>6. </a:t>
            </a:r>
            <a:r>
              <a:rPr lang="es-MX" dirty="0" err="1" smtClean="0">
                <a:latin typeface="Arial" pitchFamily="34" charset="0"/>
                <a:cs typeface="Arial" pitchFamily="34" charset="0"/>
              </a:rPr>
              <a:t>Graphic</a:t>
            </a:r>
            <a:r>
              <a:rPr lang="es-MX" dirty="0" smtClean="0">
                <a:latin typeface="Arial" pitchFamily="34" charset="0"/>
                <a:cs typeface="Arial" pitchFamily="34" charset="0"/>
              </a:rPr>
              <a:t> </a:t>
            </a:r>
            <a:r>
              <a:rPr lang="es-MX" dirty="0" err="1" smtClean="0">
                <a:latin typeface="Arial" pitchFamily="34" charset="0"/>
                <a:cs typeface="Arial" pitchFamily="34" charset="0"/>
              </a:rPr>
              <a:t>designer</a:t>
            </a:r>
            <a:endParaRPr lang="es-MX" dirty="0">
              <a:latin typeface="Arial" pitchFamily="34" charset="0"/>
              <a:cs typeface="Arial" pitchFamily="34" charset="0"/>
            </a:endParaRPr>
          </a:p>
        </p:txBody>
      </p:sp>
      <p:sp>
        <p:nvSpPr>
          <p:cNvPr id="32" name="31 CuadroTexto"/>
          <p:cNvSpPr txBox="1"/>
          <p:nvPr/>
        </p:nvSpPr>
        <p:spPr>
          <a:xfrm>
            <a:off x="10152961" y="6015504"/>
            <a:ext cx="2017349" cy="369332"/>
          </a:xfrm>
          <a:prstGeom prst="rect">
            <a:avLst/>
          </a:prstGeom>
          <a:noFill/>
        </p:spPr>
        <p:txBody>
          <a:bodyPr wrap="square" rtlCol="0">
            <a:spAutoFit/>
          </a:bodyPr>
          <a:lstStyle/>
          <a:p>
            <a:pPr algn="ctr"/>
            <a:r>
              <a:rPr lang="es-MX" dirty="0" smtClean="0">
                <a:latin typeface="Arial" pitchFamily="34" charset="0"/>
                <a:cs typeface="Arial" pitchFamily="34" charset="0"/>
              </a:rPr>
              <a:t>8. </a:t>
            </a:r>
            <a:r>
              <a:rPr lang="es-MX" dirty="0" err="1" smtClean="0">
                <a:latin typeface="Arial" pitchFamily="34" charset="0"/>
                <a:cs typeface="Arial" pitchFamily="34" charset="0"/>
              </a:rPr>
              <a:t>lawyer</a:t>
            </a:r>
            <a:endParaRPr lang="es-MX" dirty="0">
              <a:latin typeface="Arial" pitchFamily="34" charset="0"/>
              <a:cs typeface="Arial" pitchFamily="34" charset="0"/>
            </a:endParaRPr>
          </a:p>
        </p:txBody>
      </p:sp>
      <p:sp>
        <p:nvSpPr>
          <p:cNvPr id="33" name="32 CuadroTexto"/>
          <p:cNvSpPr txBox="1"/>
          <p:nvPr/>
        </p:nvSpPr>
        <p:spPr>
          <a:xfrm>
            <a:off x="8116291" y="5899939"/>
            <a:ext cx="2017349" cy="369332"/>
          </a:xfrm>
          <a:prstGeom prst="rect">
            <a:avLst/>
          </a:prstGeom>
          <a:noFill/>
        </p:spPr>
        <p:txBody>
          <a:bodyPr wrap="square" rtlCol="0">
            <a:spAutoFit/>
          </a:bodyPr>
          <a:lstStyle/>
          <a:p>
            <a:pPr algn="ctr"/>
            <a:r>
              <a:rPr lang="es-MX" dirty="0" smtClean="0">
                <a:latin typeface="Arial" pitchFamily="34" charset="0"/>
                <a:cs typeface="Arial" pitchFamily="34" charset="0"/>
              </a:rPr>
              <a:t>7. </a:t>
            </a:r>
            <a:r>
              <a:rPr lang="es-MX" dirty="0" smtClean="0">
                <a:latin typeface="Arial" pitchFamily="34" charset="0"/>
                <a:cs typeface="Arial" pitchFamily="34" charset="0"/>
              </a:rPr>
              <a:t>doctor</a:t>
            </a:r>
            <a:endParaRPr lang="es-MX" dirty="0">
              <a:latin typeface="Arial" pitchFamily="34" charset="0"/>
              <a:cs typeface="Arial" pitchFamily="34" charset="0"/>
            </a:endParaRPr>
          </a:p>
        </p:txBody>
      </p:sp>
      <p:pic>
        <p:nvPicPr>
          <p:cNvPr id="9" name="work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677242" y="1403048"/>
            <a:ext cx="609600" cy="609600"/>
          </a:xfrm>
          <a:prstGeom prst="rect">
            <a:avLst/>
          </a:prstGeom>
        </p:spPr>
      </p:pic>
    </p:spTree>
    <p:extLst>
      <p:ext uri="{BB962C8B-B14F-4D97-AF65-F5344CB8AC3E}">
        <p14:creationId xmlns:p14="http://schemas.microsoft.com/office/powerpoint/2010/main" val="2886831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71"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69401974"/>
              </p:ext>
            </p:extLst>
          </p:nvPr>
        </p:nvGraphicFramePr>
        <p:xfrm>
          <a:off x="7641988" y="4281734"/>
          <a:ext cx="1857612" cy="2419320"/>
        </p:xfrm>
        <a:graphic>
          <a:graphicData uri="http://schemas.openxmlformats.org/drawingml/2006/table">
            <a:tbl>
              <a:tblPr firstRow="1" bandRow="1">
                <a:tableStyleId>{5C22544A-7EE6-4342-B048-85BDC9FD1C3A}</a:tableStyleId>
              </a:tblPr>
              <a:tblGrid>
                <a:gridCol w="1857612"/>
              </a:tblGrid>
              <a:tr h="392203">
                <a:tc>
                  <a:txBody>
                    <a:bodyPr/>
                    <a:lstStyle/>
                    <a:p>
                      <a:pPr algn="ctr"/>
                      <a:r>
                        <a:rPr lang="es-MX" dirty="0" err="1" smtClean="0">
                          <a:solidFill>
                            <a:srgbClr val="C00000"/>
                          </a:solidFill>
                          <a:latin typeface="Arial" pitchFamily="34" charset="0"/>
                          <a:cs typeface="Arial" pitchFamily="34" charset="0"/>
                        </a:rPr>
                        <a:t>Travel</a:t>
                      </a:r>
                      <a:r>
                        <a:rPr lang="es-MX" dirty="0" smtClean="0">
                          <a:solidFill>
                            <a:srgbClr val="C00000"/>
                          </a:solidFill>
                          <a:latin typeface="Arial" pitchFamily="34" charset="0"/>
                          <a:cs typeface="Arial" pitchFamily="34" charset="0"/>
                        </a:rPr>
                        <a:t> </a:t>
                      </a:r>
                      <a:r>
                        <a:rPr lang="es-MX" dirty="0" err="1" smtClean="0">
                          <a:solidFill>
                            <a:srgbClr val="C00000"/>
                          </a:solidFill>
                          <a:latin typeface="Arial" pitchFamily="34" charset="0"/>
                          <a:cs typeface="Arial" pitchFamily="34" charset="0"/>
                        </a:rPr>
                        <a:t>industry</a:t>
                      </a:r>
                      <a:endParaRPr lang="es-MX" dirty="0">
                        <a:solidFill>
                          <a:srgbClr val="C00000"/>
                        </a:solidFill>
                        <a:latin typeface="Arial" pitchFamily="34" charset="0"/>
                        <a:cs typeface="Arial" pitchFamily="34" charset="0"/>
                      </a:endParaRPr>
                    </a:p>
                  </a:txBody>
                  <a:tcPr>
                    <a:solidFill>
                      <a:schemeClr val="accent6">
                        <a:lumMod val="40000"/>
                        <a:lumOff val="60000"/>
                      </a:schemeClr>
                    </a:solidFill>
                  </a:tcPr>
                </a:tc>
              </a:tr>
              <a:tr h="392203">
                <a:tc>
                  <a:txBody>
                    <a:bodyPr/>
                    <a:lstStyle/>
                    <a:p>
                      <a:pPr algn="ctr"/>
                      <a:r>
                        <a:rPr lang="es-MX" dirty="0" err="1" smtClean="0">
                          <a:solidFill>
                            <a:schemeClr val="tx1"/>
                          </a:solidFill>
                          <a:latin typeface="Arial" pitchFamily="34" charset="0"/>
                          <a:cs typeface="Arial" pitchFamily="34" charset="0"/>
                        </a:rPr>
                        <a:t>Fligh</a:t>
                      </a:r>
                      <a:r>
                        <a:rPr lang="es-MX" dirty="0" smtClean="0">
                          <a:solidFill>
                            <a:schemeClr val="tx1"/>
                          </a:solidFill>
                          <a:latin typeface="Arial" pitchFamily="34" charset="0"/>
                          <a:cs typeface="Arial" pitchFamily="34" charset="0"/>
                        </a:rPr>
                        <a:t> </a:t>
                      </a:r>
                      <a:r>
                        <a:rPr lang="es-MX" dirty="0" err="1" smtClean="0">
                          <a:solidFill>
                            <a:schemeClr val="tx1"/>
                          </a:solidFill>
                          <a:latin typeface="Arial" pitchFamily="34" charset="0"/>
                          <a:cs typeface="Arial" pitchFamily="34" charset="0"/>
                        </a:rPr>
                        <a:t>attendant</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92203">
                <a:tc>
                  <a:txBody>
                    <a:bodyPr/>
                    <a:lstStyle/>
                    <a:p>
                      <a:pPr algn="ctr"/>
                      <a:r>
                        <a:rPr lang="es-MX" dirty="0" err="1" smtClean="0">
                          <a:solidFill>
                            <a:schemeClr val="tx1"/>
                          </a:solidFill>
                          <a:latin typeface="Arial" pitchFamily="34" charset="0"/>
                          <a:cs typeface="Arial" pitchFamily="34" charset="0"/>
                        </a:rPr>
                        <a:t>Pilot</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458305">
                <a:tc>
                  <a:txBody>
                    <a:bodyPr/>
                    <a:lstStyle/>
                    <a:p>
                      <a:pPr algn="ctr"/>
                      <a:r>
                        <a:rPr lang="es-MX" dirty="0" smtClean="0">
                          <a:solidFill>
                            <a:schemeClr val="tx1"/>
                          </a:solidFill>
                          <a:latin typeface="Arial" pitchFamily="34" charset="0"/>
                          <a:cs typeface="Arial" pitchFamily="34" charset="0"/>
                        </a:rPr>
                        <a:t>Tour guide </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92203">
                <a:tc>
                  <a:txBody>
                    <a:bodyPr/>
                    <a:lstStyle/>
                    <a:p>
                      <a:pPr algn="ctr"/>
                      <a:endParaRPr lang="es-MX" dirty="0">
                        <a:solidFill>
                          <a:srgbClr val="C00000"/>
                        </a:solidFill>
                        <a:latin typeface="Arial" pitchFamily="34" charset="0"/>
                        <a:cs typeface="Arial" pitchFamily="34" charset="0"/>
                      </a:endParaRPr>
                    </a:p>
                  </a:txBody>
                  <a:tcPr>
                    <a:solidFill>
                      <a:schemeClr val="accent6">
                        <a:lumMod val="20000"/>
                        <a:lumOff val="80000"/>
                      </a:schemeClr>
                    </a:solidFill>
                  </a:tcPr>
                </a:tc>
              </a:tr>
              <a:tr h="392203">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476375402"/>
              </p:ext>
            </p:extLst>
          </p:nvPr>
        </p:nvGraphicFramePr>
        <p:xfrm>
          <a:off x="7752690" y="626406"/>
          <a:ext cx="1857612" cy="2321513"/>
        </p:xfrm>
        <a:graphic>
          <a:graphicData uri="http://schemas.openxmlformats.org/drawingml/2006/table">
            <a:tbl>
              <a:tblPr firstRow="1" bandRow="1">
                <a:tableStyleId>{5C22544A-7EE6-4342-B048-85BDC9FD1C3A}</a:tableStyleId>
              </a:tblPr>
              <a:tblGrid>
                <a:gridCol w="1857612"/>
              </a:tblGrid>
              <a:tr h="376347">
                <a:tc>
                  <a:txBody>
                    <a:bodyPr/>
                    <a:lstStyle/>
                    <a:p>
                      <a:pPr algn="ctr"/>
                      <a:r>
                        <a:rPr lang="es-MX" dirty="0" err="1" smtClean="0">
                          <a:solidFill>
                            <a:srgbClr val="C00000"/>
                          </a:solidFill>
                          <a:latin typeface="Arial" pitchFamily="34" charset="0"/>
                          <a:cs typeface="Arial" pitchFamily="34" charset="0"/>
                        </a:rPr>
                        <a:t>Food</a:t>
                      </a:r>
                      <a:r>
                        <a:rPr lang="es-MX" dirty="0" smtClean="0">
                          <a:solidFill>
                            <a:srgbClr val="C00000"/>
                          </a:solidFill>
                          <a:latin typeface="Arial" pitchFamily="34" charset="0"/>
                          <a:cs typeface="Arial" pitchFamily="34" charset="0"/>
                        </a:rPr>
                        <a:t> </a:t>
                      </a:r>
                      <a:r>
                        <a:rPr lang="es-MX" dirty="0" err="1" smtClean="0">
                          <a:solidFill>
                            <a:srgbClr val="C00000"/>
                          </a:solidFill>
                          <a:latin typeface="Arial" pitchFamily="34" charset="0"/>
                          <a:cs typeface="Arial" pitchFamily="34" charset="0"/>
                        </a:rPr>
                        <a:t>Service</a:t>
                      </a:r>
                      <a:endParaRPr lang="es-MX" dirty="0">
                        <a:solidFill>
                          <a:srgbClr val="C00000"/>
                        </a:solidFill>
                        <a:latin typeface="Arial" pitchFamily="34" charset="0"/>
                        <a:cs typeface="Arial" pitchFamily="34" charset="0"/>
                      </a:endParaRPr>
                    </a:p>
                  </a:txBody>
                  <a:tcPr>
                    <a:solidFill>
                      <a:schemeClr val="accent6">
                        <a:lumMod val="40000"/>
                        <a:lumOff val="60000"/>
                      </a:schemeClr>
                    </a:solidFill>
                  </a:tcPr>
                </a:tc>
              </a:tr>
              <a:tr h="376347">
                <a:tc>
                  <a:txBody>
                    <a:bodyPr/>
                    <a:lstStyle/>
                    <a:p>
                      <a:pPr algn="ctr"/>
                      <a:r>
                        <a:rPr lang="es-MX" dirty="0" err="1" smtClean="0">
                          <a:solidFill>
                            <a:schemeClr val="tx1"/>
                          </a:solidFill>
                          <a:latin typeface="Arial" pitchFamily="34" charset="0"/>
                          <a:cs typeface="Arial" pitchFamily="34" charset="0"/>
                        </a:rPr>
                        <a:t>cashier</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76347">
                <a:tc>
                  <a:txBody>
                    <a:bodyPr/>
                    <a:lstStyle/>
                    <a:p>
                      <a:pPr algn="ctr"/>
                      <a:r>
                        <a:rPr lang="es-MX" dirty="0" smtClean="0">
                          <a:solidFill>
                            <a:schemeClr val="tx1"/>
                          </a:solidFill>
                          <a:latin typeface="Arial" pitchFamily="34" charset="0"/>
                          <a:cs typeface="Arial" pitchFamily="34" charset="0"/>
                        </a:rPr>
                        <a:t>Chef</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439778">
                <a:tc>
                  <a:txBody>
                    <a:bodyPr/>
                    <a:lstStyle/>
                    <a:p>
                      <a:pPr algn="ctr"/>
                      <a:r>
                        <a:rPr lang="es-MX" dirty="0" err="1" smtClean="0">
                          <a:solidFill>
                            <a:schemeClr val="tx1"/>
                          </a:solidFill>
                          <a:latin typeface="Arial" pitchFamily="34" charset="0"/>
                          <a:cs typeface="Arial" pitchFamily="34" charset="0"/>
                        </a:rPr>
                        <a:t>cook</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76347">
                <a:tc>
                  <a:txBody>
                    <a:bodyPr/>
                    <a:lstStyle/>
                    <a:p>
                      <a:pPr algn="ctr"/>
                      <a:r>
                        <a:rPr lang="es-MX" dirty="0" smtClean="0">
                          <a:solidFill>
                            <a:schemeClr val="tx1"/>
                          </a:solidFill>
                          <a:latin typeface="Arial" pitchFamily="34" charset="0"/>
                          <a:cs typeface="Arial" pitchFamily="34" charset="0"/>
                        </a:rPr>
                        <a:t>server</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76347">
                <a:tc>
                  <a:txBody>
                    <a:bodyPr/>
                    <a:lstStyle/>
                    <a:p>
                      <a:pPr algn="ctr"/>
                      <a:r>
                        <a:rPr lang="es-MX" dirty="0" smtClean="0">
                          <a:solidFill>
                            <a:schemeClr val="tx1"/>
                          </a:solidFill>
                          <a:latin typeface="Arial" pitchFamily="34" charset="0"/>
                          <a:cs typeface="Arial" pitchFamily="34" charset="0"/>
                        </a:rPr>
                        <a:t>Restauran host</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739637598"/>
              </p:ext>
            </p:extLst>
          </p:nvPr>
        </p:nvGraphicFramePr>
        <p:xfrm>
          <a:off x="10075080" y="1186516"/>
          <a:ext cx="1857612" cy="2350044"/>
        </p:xfrm>
        <a:graphic>
          <a:graphicData uri="http://schemas.openxmlformats.org/drawingml/2006/table">
            <a:tbl>
              <a:tblPr firstRow="1" bandRow="1">
                <a:tableStyleId>{5C22544A-7EE6-4342-B048-85BDC9FD1C3A}</a:tableStyleId>
              </a:tblPr>
              <a:tblGrid>
                <a:gridCol w="1857612"/>
              </a:tblGrid>
              <a:tr h="370840">
                <a:tc>
                  <a:txBody>
                    <a:bodyPr/>
                    <a:lstStyle/>
                    <a:p>
                      <a:pPr algn="ctr"/>
                      <a:r>
                        <a:rPr lang="es-MX" dirty="0" err="1" smtClean="0">
                          <a:solidFill>
                            <a:srgbClr val="C00000"/>
                          </a:solidFill>
                          <a:latin typeface="Arial" pitchFamily="34" charset="0"/>
                          <a:cs typeface="Arial" pitchFamily="34" charset="0"/>
                        </a:rPr>
                        <a:t>Health</a:t>
                      </a:r>
                      <a:r>
                        <a:rPr lang="es-MX" baseline="0" dirty="0" smtClean="0">
                          <a:solidFill>
                            <a:srgbClr val="C00000"/>
                          </a:solidFill>
                          <a:latin typeface="Arial" pitchFamily="34" charset="0"/>
                          <a:cs typeface="Arial" pitchFamily="34" charset="0"/>
                        </a:rPr>
                        <a:t> </a:t>
                      </a:r>
                      <a:r>
                        <a:rPr lang="es-MX" baseline="0" dirty="0" err="1" smtClean="0">
                          <a:solidFill>
                            <a:srgbClr val="C00000"/>
                          </a:solidFill>
                          <a:latin typeface="Arial" pitchFamily="34" charset="0"/>
                          <a:cs typeface="Arial" pitchFamily="34" charset="0"/>
                        </a:rPr>
                        <a:t>service</a:t>
                      </a:r>
                      <a:endParaRPr lang="es-MX" dirty="0">
                        <a:solidFill>
                          <a:srgbClr val="C00000"/>
                        </a:solidFill>
                        <a:latin typeface="Arial" pitchFamily="34" charset="0"/>
                        <a:cs typeface="Arial" pitchFamily="34" charset="0"/>
                      </a:endParaRPr>
                    </a:p>
                  </a:txBody>
                  <a:tcPr>
                    <a:solidFill>
                      <a:schemeClr val="accent6">
                        <a:lumMod val="40000"/>
                        <a:lumOff val="60000"/>
                      </a:schemeClr>
                    </a:solidFill>
                  </a:tcPr>
                </a:tc>
              </a:tr>
              <a:tr h="370840">
                <a:tc>
                  <a:txBody>
                    <a:bodyPr/>
                    <a:lstStyle/>
                    <a:p>
                      <a:pPr algn="ctr"/>
                      <a:r>
                        <a:rPr lang="es-MX" dirty="0" err="1" smtClean="0">
                          <a:solidFill>
                            <a:schemeClr val="tx1"/>
                          </a:solidFill>
                          <a:latin typeface="Arial" pitchFamily="34" charset="0"/>
                          <a:cs typeface="Arial" pitchFamily="34" charset="0"/>
                        </a:rPr>
                        <a:t>Dentist</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70840">
                <a:tc>
                  <a:txBody>
                    <a:bodyPr/>
                    <a:lstStyle/>
                    <a:p>
                      <a:pPr algn="ctr"/>
                      <a:r>
                        <a:rPr lang="es-MX" dirty="0" smtClean="0">
                          <a:solidFill>
                            <a:schemeClr val="tx1"/>
                          </a:solidFill>
                          <a:latin typeface="Arial" pitchFamily="34" charset="0"/>
                          <a:cs typeface="Arial" pitchFamily="34" charset="0"/>
                        </a:rPr>
                        <a:t>Doctor</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433342">
                <a:tc>
                  <a:txBody>
                    <a:bodyPr/>
                    <a:lstStyle/>
                    <a:p>
                      <a:pPr algn="ctr"/>
                      <a:r>
                        <a:rPr lang="es-MX" dirty="0" smtClean="0">
                          <a:solidFill>
                            <a:schemeClr val="tx1"/>
                          </a:solidFill>
                          <a:latin typeface="Arial" pitchFamily="34" charset="0"/>
                          <a:cs typeface="Arial" pitchFamily="34" charset="0"/>
                        </a:rPr>
                        <a:t>Nurse</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433342">
                <a:tc>
                  <a:txBody>
                    <a:bodyPr/>
                    <a:lstStyle/>
                    <a:p>
                      <a:endParaRPr lang="es-MX" dirty="0">
                        <a:solidFill>
                          <a:srgbClr val="C00000"/>
                        </a:solidFill>
                        <a:latin typeface="Arial" pitchFamily="34" charset="0"/>
                        <a:cs typeface="Arial" pitchFamily="34" charset="0"/>
                      </a:endParaRPr>
                    </a:p>
                  </a:txBody>
                  <a:tcPr>
                    <a:solidFill>
                      <a:schemeClr val="accent6">
                        <a:lumMod val="20000"/>
                        <a:lumOff val="80000"/>
                      </a:schemeClr>
                    </a:solidFill>
                  </a:tcPr>
                </a:tc>
              </a:tr>
              <a:tr h="370840">
                <a:tc>
                  <a:txBody>
                    <a:bodyPr/>
                    <a:lstStyle/>
                    <a:p>
                      <a:endParaRPr lang="es-MX" dirty="0">
                        <a:solidFill>
                          <a:srgbClr val="C00000"/>
                        </a:solidFill>
                        <a:latin typeface="Arial" pitchFamily="34" charset="0"/>
                        <a:cs typeface="Arial" pitchFamily="34" charset="0"/>
                      </a:endParaRPr>
                    </a:p>
                  </a:txBody>
                  <a:tcPr>
                    <a:solidFill>
                      <a:schemeClr val="accent6">
                        <a:lumMod val="20000"/>
                        <a:lumOff val="80000"/>
                      </a:schemeClr>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890754128"/>
              </p:ext>
            </p:extLst>
          </p:nvPr>
        </p:nvGraphicFramePr>
        <p:xfrm>
          <a:off x="10088728" y="4007633"/>
          <a:ext cx="1857612" cy="2468880"/>
        </p:xfrm>
        <a:graphic>
          <a:graphicData uri="http://schemas.openxmlformats.org/drawingml/2006/table">
            <a:tbl>
              <a:tblPr firstRow="1" bandRow="1">
                <a:tableStyleId>{5C22544A-7EE6-4342-B048-85BDC9FD1C3A}</a:tableStyleId>
              </a:tblPr>
              <a:tblGrid>
                <a:gridCol w="1857612"/>
              </a:tblGrid>
              <a:tr h="587695">
                <a:tc>
                  <a:txBody>
                    <a:bodyPr/>
                    <a:lstStyle/>
                    <a:p>
                      <a:pPr algn="ctr"/>
                      <a:r>
                        <a:rPr lang="es-MX" dirty="0" err="1" smtClean="0">
                          <a:solidFill>
                            <a:srgbClr val="C00000"/>
                          </a:solidFill>
                          <a:latin typeface="Arial" pitchFamily="34" charset="0"/>
                          <a:cs typeface="Arial" pitchFamily="34" charset="0"/>
                        </a:rPr>
                        <a:t>Entertainment</a:t>
                      </a:r>
                      <a:r>
                        <a:rPr lang="es-MX" dirty="0" smtClean="0">
                          <a:solidFill>
                            <a:srgbClr val="C00000"/>
                          </a:solidFill>
                          <a:latin typeface="Arial" pitchFamily="34" charset="0"/>
                          <a:cs typeface="Arial" pitchFamily="34" charset="0"/>
                        </a:rPr>
                        <a:t> </a:t>
                      </a:r>
                      <a:r>
                        <a:rPr lang="es-MX" dirty="0" err="1" smtClean="0">
                          <a:solidFill>
                            <a:srgbClr val="C00000"/>
                          </a:solidFill>
                          <a:latin typeface="Arial" pitchFamily="34" charset="0"/>
                          <a:cs typeface="Arial" pitchFamily="34" charset="0"/>
                        </a:rPr>
                        <a:t>business</a:t>
                      </a:r>
                      <a:endParaRPr lang="es-MX" dirty="0">
                        <a:solidFill>
                          <a:srgbClr val="C00000"/>
                        </a:solidFill>
                        <a:latin typeface="Arial" pitchFamily="34" charset="0"/>
                        <a:cs typeface="Arial" pitchFamily="34" charset="0"/>
                      </a:endParaRPr>
                    </a:p>
                  </a:txBody>
                  <a:tcPr>
                    <a:solidFill>
                      <a:schemeClr val="accent6">
                        <a:lumMod val="40000"/>
                        <a:lumOff val="60000"/>
                      </a:schemeClr>
                    </a:solidFill>
                  </a:tcPr>
                </a:tc>
              </a:tr>
              <a:tr h="335826">
                <a:tc>
                  <a:txBody>
                    <a:bodyPr/>
                    <a:lstStyle/>
                    <a:p>
                      <a:pPr algn="ctr"/>
                      <a:r>
                        <a:rPr lang="es-MX" dirty="0" err="1" smtClean="0">
                          <a:solidFill>
                            <a:schemeClr val="tx1"/>
                          </a:solidFill>
                          <a:latin typeface="Arial" pitchFamily="34" charset="0"/>
                          <a:cs typeface="Arial" pitchFamily="34" charset="0"/>
                        </a:rPr>
                        <a:t>dancer</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35826">
                <a:tc>
                  <a:txBody>
                    <a:bodyPr/>
                    <a:lstStyle/>
                    <a:p>
                      <a:pPr algn="ctr"/>
                      <a:r>
                        <a:rPr lang="es-MX" dirty="0" err="1" smtClean="0">
                          <a:solidFill>
                            <a:schemeClr val="tx1"/>
                          </a:solidFill>
                          <a:latin typeface="Arial" pitchFamily="34" charset="0"/>
                          <a:cs typeface="Arial" pitchFamily="34" charset="0"/>
                        </a:rPr>
                        <a:t>Musician</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39339">
                <a:tc>
                  <a:txBody>
                    <a:bodyPr/>
                    <a:lstStyle/>
                    <a:p>
                      <a:pPr algn="ctr"/>
                      <a:r>
                        <a:rPr lang="es-MX" dirty="0" smtClean="0">
                          <a:solidFill>
                            <a:schemeClr val="tx1"/>
                          </a:solidFill>
                          <a:latin typeface="Arial" pitchFamily="34" charset="0"/>
                          <a:cs typeface="Arial" pitchFamily="34" charset="0"/>
                        </a:rPr>
                        <a:t>Singer</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35826">
                <a:tc>
                  <a:txBody>
                    <a:bodyPr/>
                    <a:lstStyle/>
                    <a:p>
                      <a:pPr algn="ctr"/>
                      <a:r>
                        <a:rPr lang="es-MX" dirty="0" err="1" smtClean="0">
                          <a:solidFill>
                            <a:schemeClr val="tx1"/>
                          </a:solidFill>
                          <a:latin typeface="Arial" pitchFamily="34" charset="0"/>
                          <a:cs typeface="Arial" pitchFamily="34" charset="0"/>
                        </a:rPr>
                        <a:t>Report</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35826">
                <a:tc>
                  <a:txBody>
                    <a:bodyPr/>
                    <a:lstStyle/>
                    <a:p>
                      <a:pPr algn="ct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036870542"/>
              </p:ext>
            </p:extLst>
          </p:nvPr>
        </p:nvGraphicFramePr>
        <p:xfrm>
          <a:off x="5277159" y="4117296"/>
          <a:ext cx="1857612" cy="2609040"/>
        </p:xfrm>
        <a:graphic>
          <a:graphicData uri="http://schemas.openxmlformats.org/drawingml/2006/table">
            <a:tbl>
              <a:tblPr firstRow="1" bandRow="1">
                <a:tableStyleId>{5C22544A-7EE6-4342-B048-85BDC9FD1C3A}</a:tableStyleId>
              </a:tblPr>
              <a:tblGrid>
                <a:gridCol w="1857612"/>
              </a:tblGrid>
              <a:tr h="393792">
                <a:tc>
                  <a:txBody>
                    <a:bodyPr/>
                    <a:lstStyle/>
                    <a:p>
                      <a:pPr algn="ctr"/>
                      <a:r>
                        <a:rPr lang="es-MX" dirty="0" smtClean="0">
                          <a:solidFill>
                            <a:srgbClr val="C00000"/>
                          </a:solidFill>
                          <a:latin typeface="Arial" pitchFamily="34" charset="0"/>
                          <a:cs typeface="Arial" pitchFamily="34" charset="0"/>
                        </a:rPr>
                        <a:t>Office</a:t>
                      </a:r>
                      <a:r>
                        <a:rPr lang="es-MX" baseline="0" dirty="0" smtClean="0">
                          <a:solidFill>
                            <a:srgbClr val="C00000"/>
                          </a:solidFill>
                          <a:latin typeface="Arial" pitchFamily="34" charset="0"/>
                          <a:cs typeface="Arial" pitchFamily="34" charset="0"/>
                        </a:rPr>
                        <a:t> </a:t>
                      </a:r>
                      <a:r>
                        <a:rPr lang="es-MX" baseline="0" dirty="0" err="1" smtClean="0">
                          <a:solidFill>
                            <a:srgbClr val="C00000"/>
                          </a:solidFill>
                          <a:latin typeface="Arial" pitchFamily="34" charset="0"/>
                          <a:cs typeface="Arial" pitchFamily="34" charset="0"/>
                        </a:rPr>
                        <a:t>work</a:t>
                      </a:r>
                      <a:endParaRPr lang="es-MX" dirty="0">
                        <a:solidFill>
                          <a:srgbClr val="C00000"/>
                        </a:solidFill>
                        <a:latin typeface="Arial" pitchFamily="34" charset="0"/>
                        <a:cs typeface="Arial" pitchFamily="34" charset="0"/>
                      </a:endParaRPr>
                    </a:p>
                  </a:txBody>
                  <a:tcPr>
                    <a:solidFill>
                      <a:schemeClr val="accent6">
                        <a:lumMod val="40000"/>
                        <a:lumOff val="60000"/>
                      </a:schemeClr>
                    </a:solidFill>
                  </a:tcPr>
                </a:tc>
              </a:tr>
              <a:tr h="393792">
                <a:tc>
                  <a:txBody>
                    <a:bodyPr/>
                    <a:lstStyle/>
                    <a:p>
                      <a:pPr algn="ctr"/>
                      <a:r>
                        <a:rPr lang="es-MX" dirty="0" err="1" smtClean="0">
                          <a:solidFill>
                            <a:schemeClr val="tx1"/>
                          </a:solidFill>
                          <a:latin typeface="Arial" pitchFamily="34" charset="0"/>
                          <a:cs typeface="Arial" pitchFamily="34" charset="0"/>
                        </a:rPr>
                        <a:t>accountant</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93792">
                <a:tc>
                  <a:txBody>
                    <a:bodyPr/>
                    <a:lstStyle/>
                    <a:p>
                      <a:pPr algn="ctr"/>
                      <a:r>
                        <a:rPr lang="es-MX" dirty="0" err="1" smtClean="0">
                          <a:solidFill>
                            <a:schemeClr val="tx1"/>
                          </a:solidFill>
                          <a:latin typeface="Arial" pitchFamily="34" charset="0"/>
                          <a:cs typeface="Arial" pitchFamily="34" charset="0"/>
                        </a:rPr>
                        <a:t>Recepcionist</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393792">
                <a:tc>
                  <a:txBody>
                    <a:bodyPr/>
                    <a:lstStyle/>
                    <a:p>
                      <a:pPr algn="ctr"/>
                      <a:r>
                        <a:rPr lang="es-MX" dirty="0" smtClean="0">
                          <a:solidFill>
                            <a:schemeClr val="tx1"/>
                          </a:solidFill>
                          <a:latin typeface="Arial" pitchFamily="34" charset="0"/>
                          <a:cs typeface="Arial" pitchFamily="34" charset="0"/>
                        </a:rPr>
                        <a:t>Office manager</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r h="460162">
                <a:tc>
                  <a:txBody>
                    <a:bodyPr/>
                    <a:lstStyle/>
                    <a:p>
                      <a:pPr algn="ctr"/>
                      <a:r>
                        <a:rPr lang="es-MX" dirty="0" err="1" smtClean="0">
                          <a:solidFill>
                            <a:schemeClr val="tx1"/>
                          </a:solidFill>
                          <a:latin typeface="Arial" pitchFamily="34" charset="0"/>
                          <a:cs typeface="Arial" pitchFamily="34" charset="0"/>
                        </a:rPr>
                        <a:t>Graphic</a:t>
                      </a:r>
                      <a:r>
                        <a:rPr lang="es-MX" baseline="0" dirty="0" smtClean="0">
                          <a:solidFill>
                            <a:schemeClr val="tx1"/>
                          </a:solidFill>
                          <a:latin typeface="Arial" pitchFamily="34" charset="0"/>
                          <a:cs typeface="Arial" pitchFamily="34" charset="0"/>
                        </a:rPr>
                        <a:t> </a:t>
                      </a:r>
                      <a:r>
                        <a:rPr lang="es-MX" baseline="0" dirty="0" err="1" smtClean="0">
                          <a:solidFill>
                            <a:schemeClr val="tx1"/>
                          </a:solidFill>
                          <a:latin typeface="Arial" pitchFamily="34" charset="0"/>
                          <a:cs typeface="Arial" pitchFamily="34" charset="0"/>
                        </a:rPr>
                        <a:t>designer</a:t>
                      </a:r>
                      <a:r>
                        <a:rPr lang="es-MX" baseline="0" dirty="0" smtClean="0">
                          <a:solidFill>
                            <a:schemeClr val="tx1"/>
                          </a:solidFill>
                          <a:latin typeface="Arial" pitchFamily="34" charset="0"/>
                          <a:cs typeface="Arial" pitchFamily="34" charset="0"/>
                        </a:rPr>
                        <a:t> </a:t>
                      </a:r>
                    </a:p>
                  </a:txBody>
                  <a:tcPr>
                    <a:solidFill>
                      <a:schemeClr val="accent6">
                        <a:lumMod val="20000"/>
                        <a:lumOff val="80000"/>
                      </a:schemeClr>
                    </a:solidFill>
                  </a:tcPr>
                </a:tc>
              </a:tr>
              <a:tr h="393792">
                <a:tc>
                  <a:txBody>
                    <a:bodyPr/>
                    <a:lstStyle/>
                    <a:p>
                      <a:pPr algn="ctr"/>
                      <a:r>
                        <a:rPr lang="es-MX" dirty="0" smtClean="0">
                          <a:solidFill>
                            <a:schemeClr val="tx1"/>
                          </a:solidFill>
                          <a:latin typeface="Arial" pitchFamily="34" charset="0"/>
                          <a:cs typeface="Arial" pitchFamily="34" charset="0"/>
                        </a:rPr>
                        <a:t>Web </a:t>
                      </a:r>
                      <a:r>
                        <a:rPr lang="es-MX" dirty="0" err="1" smtClean="0">
                          <a:solidFill>
                            <a:schemeClr val="tx1"/>
                          </a:solidFill>
                          <a:latin typeface="Arial" pitchFamily="34" charset="0"/>
                          <a:cs typeface="Arial" pitchFamily="34" charset="0"/>
                        </a:rPr>
                        <a:t>designer</a:t>
                      </a:r>
                      <a:endParaRPr lang="es-MX" dirty="0">
                        <a:solidFill>
                          <a:schemeClr val="tx1"/>
                        </a:solidFill>
                        <a:latin typeface="Arial" pitchFamily="34" charset="0"/>
                        <a:cs typeface="Arial" pitchFamily="34" charset="0"/>
                      </a:endParaRPr>
                    </a:p>
                  </a:txBody>
                  <a:tcPr>
                    <a:solidFill>
                      <a:schemeClr val="accent6">
                        <a:lumMod val="20000"/>
                        <a:lumOff val="80000"/>
                      </a:schemeClr>
                    </a:solidFill>
                  </a:tcPr>
                </a:tc>
              </a:tr>
            </a:tbl>
          </a:graphicData>
        </a:graphic>
      </p:graphicFrame>
      <p:sp>
        <p:nvSpPr>
          <p:cNvPr id="10" name="CuadroTexto 9"/>
          <p:cNvSpPr txBox="1"/>
          <p:nvPr/>
        </p:nvSpPr>
        <p:spPr>
          <a:xfrm>
            <a:off x="423077" y="1289809"/>
            <a:ext cx="2034531" cy="5016758"/>
          </a:xfrm>
          <a:prstGeom prst="rect">
            <a:avLst/>
          </a:prstGeom>
          <a:noFill/>
        </p:spPr>
        <p:txBody>
          <a:bodyPr wrap="none" rtlCol="0">
            <a:spAutoFit/>
          </a:bodyPr>
          <a:lstStyle/>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Accountant</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Cashier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Dancer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Flight </a:t>
            </a:r>
            <a:r>
              <a:rPr lang="es-MX" sz="1600" dirty="0" err="1" smtClean="0">
                <a:latin typeface="Arial" panose="020B0604020202020204" pitchFamily="34" charset="0"/>
                <a:cs typeface="Arial" panose="020B0604020202020204" pitchFamily="34" charset="0"/>
              </a:rPr>
              <a:t>attendant</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Chef</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Musician</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Pilot</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Receptionist</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Server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Singer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Tour guide</a:t>
            </a: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Web </a:t>
            </a:r>
            <a:r>
              <a:rPr lang="es-MX" sz="1600" dirty="0" err="1" smtClean="0">
                <a:latin typeface="Arial" panose="020B0604020202020204" pitchFamily="34" charset="0"/>
                <a:cs typeface="Arial" panose="020B0604020202020204" pitchFamily="34" charset="0"/>
              </a:rPr>
              <a:t>designer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Cook</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Dentist</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Doctor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Nurse</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Reporter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Restaurant host</a:t>
            </a: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Graphic</a:t>
            </a:r>
            <a:r>
              <a:rPr lang="es-MX" sz="1600" dirty="0" smtClean="0">
                <a:latin typeface="Arial" panose="020B0604020202020204" pitchFamily="34" charset="0"/>
                <a:cs typeface="Arial" panose="020B0604020202020204" pitchFamily="34" charset="0"/>
              </a:rPr>
              <a:t> </a:t>
            </a:r>
            <a:r>
              <a:rPr lang="es-MX" sz="1600" dirty="0" err="1" smtClean="0">
                <a:latin typeface="Arial" panose="020B0604020202020204" pitchFamily="34" charset="0"/>
                <a:cs typeface="Arial" panose="020B0604020202020204" pitchFamily="34" charset="0"/>
              </a:rPr>
              <a:t>designer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Office manager</a:t>
            </a:r>
          </a:p>
        </p:txBody>
      </p:sp>
      <p:sp>
        <p:nvSpPr>
          <p:cNvPr id="11" name="CuadroTexto 10"/>
          <p:cNvSpPr txBox="1"/>
          <p:nvPr/>
        </p:nvSpPr>
        <p:spPr>
          <a:xfrm>
            <a:off x="191069" y="654256"/>
            <a:ext cx="6130846"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C) Complete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Word </a:t>
            </a:r>
            <a:r>
              <a:rPr lang="es-MX" b="1" dirty="0" err="1" smtClean="0">
                <a:latin typeface="Arial" panose="020B0604020202020204" pitchFamily="34" charset="0"/>
                <a:cs typeface="Arial" panose="020B0604020202020204" pitchFamily="34" charset="0"/>
              </a:rPr>
              <a:t>map</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with</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Jobs </a:t>
            </a:r>
            <a:r>
              <a:rPr lang="es-MX" b="1" dirty="0" err="1" smtClean="0">
                <a:latin typeface="Arial" panose="020B0604020202020204" pitchFamily="34" charset="0"/>
                <a:cs typeface="Arial" panose="020B0604020202020204" pitchFamily="34" charset="0"/>
              </a:rPr>
              <a:t>from</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list</a:t>
            </a:r>
            <a:r>
              <a:rPr lang="es-MX" b="1" dirty="0" smtClean="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p:txBody>
      </p:sp>
      <p:sp>
        <p:nvSpPr>
          <p:cNvPr id="12" name="Elipse 11"/>
          <p:cNvSpPr/>
          <p:nvPr/>
        </p:nvSpPr>
        <p:spPr>
          <a:xfrm>
            <a:off x="5277159" y="1774211"/>
            <a:ext cx="1473958" cy="1992573"/>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bg1"/>
                </a:solidFill>
                <a:latin typeface="Arial" panose="020B0604020202020204" pitchFamily="34" charset="0"/>
                <a:cs typeface="Arial" panose="020B0604020202020204" pitchFamily="34" charset="0"/>
              </a:rPr>
              <a:t>Jobs</a:t>
            </a:r>
            <a:endParaRPr lang="es-MX" sz="2800" b="1" dirty="0">
              <a:solidFill>
                <a:schemeClr val="bg1"/>
              </a:solidFill>
              <a:latin typeface="Arial" panose="020B0604020202020204" pitchFamily="34" charset="0"/>
              <a:cs typeface="Arial" panose="020B0604020202020204" pitchFamily="34" charset="0"/>
            </a:endParaRPr>
          </a:p>
        </p:txBody>
      </p:sp>
      <p:cxnSp>
        <p:nvCxnSpPr>
          <p:cNvPr id="14" name="Conector recto de flecha 13"/>
          <p:cNvCxnSpPr>
            <a:stCxn id="12" idx="6"/>
            <a:endCxn id="5" idx="1"/>
          </p:cNvCxnSpPr>
          <p:nvPr/>
        </p:nvCxnSpPr>
        <p:spPr>
          <a:xfrm flipV="1">
            <a:off x="6751117" y="1787162"/>
            <a:ext cx="1001573" cy="98333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2" idx="4"/>
          </p:cNvCxnSpPr>
          <p:nvPr/>
        </p:nvCxnSpPr>
        <p:spPr>
          <a:xfrm>
            <a:off x="6014138" y="3766784"/>
            <a:ext cx="605026" cy="53226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6551341" y="3478583"/>
            <a:ext cx="2019453" cy="80315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717206" y="3295156"/>
            <a:ext cx="3354842" cy="85899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6717206" y="3055504"/>
            <a:ext cx="3352996" cy="3571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21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9642" y="2951667"/>
            <a:ext cx="2629469" cy="2862322"/>
          </a:xfrm>
          <a:prstGeom prst="rect">
            <a:avLst/>
          </a:prstGeom>
        </p:spPr>
        <p:txBody>
          <a:bodyPr wrap="square">
            <a:spAutoFit/>
          </a:bodyPr>
          <a:lstStyle/>
          <a:p>
            <a:r>
              <a:rPr lang="es-MX" dirty="0"/>
              <a:t>1. </a:t>
            </a:r>
          </a:p>
          <a:p>
            <a:r>
              <a:rPr lang="es-MX" dirty="0" err="1"/>
              <a:t>bank</a:t>
            </a:r>
            <a:r>
              <a:rPr lang="es-MX" dirty="0"/>
              <a:t> </a:t>
            </a:r>
            <a:r>
              <a:rPr lang="es-MX" dirty="0" err="1"/>
              <a:t>teller</a:t>
            </a:r>
            <a:endParaRPr lang="es-MX" dirty="0"/>
          </a:p>
          <a:p>
            <a:r>
              <a:rPr lang="es-MX" dirty="0"/>
              <a:t>host</a:t>
            </a:r>
          </a:p>
          <a:p>
            <a:r>
              <a:rPr lang="es-MX" b="1" dirty="0" smtClean="0">
                <a:solidFill>
                  <a:srgbClr val="FF0000"/>
                </a:solidFill>
              </a:rPr>
              <a:t>Chef</a:t>
            </a:r>
          </a:p>
          <a:p>
            <a:endParaRPr lang="es-MX" dirty="0" smtClean="0"/>
          </a:p>
          <a:p>
            <a:endParaRPr lang="es-MX" dirty="0"/>
          </a:p>
          <a:p>
            <a:r>
              <a:rPr lang="es-MX" dirty="0" smtClean="0"/>
              <a:t>2.</a:t>
            </a:r>
          </a:p>
          <a:p>
            <a:r>
              <a:rPr lang="es-MX" b="1" dirty="0" err="1" smtClean="0">
                <a:solidFill>
                  <a:srgbClr val="FF0000"/>
                </a:solidFill>
              </a:rPr>
              <a:t>professor</a:t>
            </a:r>
            <a:endParaRPr lang="es-MX" b="1" dirty="0">
              <a:solidFill>
                <a:srgbClr val="FF0000"/>
              </a:solidFill>
            </a:endParaRPr>
          </a:p>
          <a:p>
            <a:r>
              <a:rPr lang="es-MX" dirty="0" err="1"/>
              <a:t>therapist</a:t>
            </a:r>
            <a:endParaRPr lang="es-MX" dirty="0"/>
          </a:p>
          <a:p>
            <a:r>
              <a:rPr lang="es-MX" dirty="0" err="1"/>
              <a:t>fire</a:t>
            </a:r>
            <a:r>
              <a:rPr lang="es-MX" dirty="0"/>
              <a:t> </a:t>
            </a:r>
            <a:r>
              <a:rPr lang="es-MX" dirty="0" err="1" smtClean="0"/>
              <a:t>fighter</a:t>
            </a:r>
            <a:endParaRPr lang="es-MX" dirty="0" smtClean="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370" y="1691523"/>
            <a:ext cx="609600" cy="609600"/>
          </a:xfrm>
          <a:prstGeom prst="rect">
            <a:avLst/>
          </a:prstGeom>
        </p:spPr>
      </p:pic>
      <p:sp>
        <p:nvSpPr>
          <p:cNvPr id="8" name="Rectángulo 7"/>
          <p:cNvSpPr/>
          <p:nvPr/>
        </p:nvSpPr>
        <p:spPr>
          <a:xfrm>
            <a:off x="5670645" y="1996323"/>
            <a:ext cx="2629469" cy="4524315"/>
          </a:xfrm>
          <a:prstGeom prst="rect">
            <a:avLst/>
          </a:prstGeom>
        </p:spPr>
        <p:txBody>
          <a:bodyPr wrap="square">
            <a:spAutoFit/>
          </a:bodyPr>
          <a:lstStyle/>
          <a:p>
            <a:r>
              <a:rPr lang="es-MX" dirty="0"/>
              <a:t>3. </a:t>
            </a:r>
          </a:p>
          <a:p>
            <a:r>
              <a:rPr lang="es-MX" dirty="0" err="1"/>
              <a:t>accountant</a:t>
            </a:r>
            <a:endParaRPr lang="es-MX" dirty="0"/>
          </a:p>
          <a:p>
            <a:r>
              <a:rPr lang="es-MX" dirty="0"/>
              <a:t>manager</a:t>
            </a:r>
          </a:p>
          <a:p>
            <a:r>
              <a:rPr lang="es-MX" b="1" dirty="0">
                <a:solidFill>
                  <a:srgbClr val="FF0000"/>
                </a:solidFill>
              </a:rPr>
              <a:t>software </a:t>
            </a:r>
            <a:r>
              <a:rPr lang="es-MX" b="1" dirty="0" err="1">
                <a:solidFill>
                  <a:srgbClr val="FF0000"/>
                </a:solidFill>
              </a:rPr>
              <a:t>programmer</a:t>
            </a:r>
            <a:endParaRPr lang="es-MX" b="1" dirty="0">
              <a:solidFill>
                <a:srgbClr val="FF0000"/>
              </a:solidFill>
            </a:endParaRPr>
          </a:p>
          <a:p>
            <a:endParaRPr lang="es-MX" dirty="0" smtClean="0"/>
          </a:p>
          <a:p>
            <a:r>
              <a:rPr lang="es-MX" dirty="0" smtClean="0"/>
              <a:t>4. </a:t>
            </a:r>
            <a:endParaRPr lang="es-MX" dirty="0"/>
          </a:p>
          <a:p>
            <a:r>
              <a:rPr lang="en-US" b="1" dirty="0">
                <a:solidFill>
                  <a:srgbClr val="FF0000"/>
                </a:solidFill>
              </a:rPr>
              <a:t>police officer</a:t>
            </a:r>
          </a:p>
          <a:p>
            <a:r>
              <a:rPr lang="en-US" dirty="0"/>
              <a:t>landscaper</a:t>
            </a:r>
          </a:p>
          <a:p>
            <a:r>
              <a:rPr lang="en-US" dirty="0"/>
              <a:t>truck driver</a:t>
            </a:r>
            <a:endParaRPr lang="es-MX" dirty="0" smtClean="0"/>
          </a:p>
          <a:p>
            <a:endParaRPr lang="es-MX" dirty="0"/>
          </a:p>
          <a:p>
            <a:r>
              <a:rPr lang="es-MX" dirty="0" smtClean="0"/>
              <a:t>5.</a:t>
            </a:r>
          </a:p>
          <a:p>
            <a:r>
              <a:rPr lang="es-MX" dirty="0" err="1"/>
              <a:t>teacher</a:t>
            </a:r>
            <a:endParaRPr lang="es-MX" dirty="0"/>
          </a:p>
          <a:p>
            <a:r>
              <a:rPr lang="es-MX" b="1" dirty="0" err="1">
                <a:solidFill>
                  <a:srgbClr val="FF0000"/>
                </a:solidFill>
              </a:rPr>
              <a:t>travel</a:t>
            </a:r>
            <a:r>
              <a:rPr lang="es-MX" b="1" dirty="0">
                <a:solidFill>
                  <a:srgbClr val="FF0000"/>
                </a:solidFill>
              </a:rPr>
              <a:t> </a:t>
            </a:r>
            <a:r>
              <a:rPr lang="es-MX" b="1" dirty="0" err="1">
                <a:solidFill>
                  <a:srgbClr val="FF0000"/>
                </a:solidFill>
              </a:rPr>
              <a:t>agent</a:t>
            </a:r>
            <a:endParaRPr lang="es-MX" b="1" dirty="0">
              <a:solidFill>
                <a:srgbClr val="FF0000"/>
              </a:solidFill>
            </a:endParaRPr>
          </a:p>
          <a:p>
            <a:r>
              <a:rPr lang="es-MX" dirty="0"/>
              <a:t>tour guide</a:t>
            </a:r>
            <a:endParaRPr lang="es-MX" dirty="0" smtClean="0"/>
          </a:p>
          <a:p>
            <a:endParaRPr lang="es-MX" dirty="0"/>
          </a:p>
          <a:p>
            <a:endParaRPr lang="es-MX" dirty="0"/>
          </a:p>
        </p:txBody>
      </p:sp>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LISTENING Jobs</a:t>
            </a:r>
            <a:endParaRPr lang="es-ES" sz="2800"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245660" y="671647"/>
            <a:ext cx="717811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Listen to the recording. You will hear a man talking about a job. </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Underline </a:t>
            </a:r>
            <a:r>
              <a:rPr lang="en-US" b="1" dirty="0">
                <a:latin typeface="Arial" panose="020B0604020202020204" pitchFamily="34" charset="0"/>
                <a:cs typeface="Arial" panose="020B0604020202020204" pitchFamily="34" charset="0"/>
              </a:rPr>
              <a:t>the job that goes with the sentence you hear. </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228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6772" t="19239" r="27757" b="52763"/>
          <a:stretch/>
        </p:blipFill>
        <p:spPr>
          <a:xfrm>
            <a:off x="202441" y="741948"/>
            <a:ext cx="2063086" cy="2800067"/>
          </a:xfrm>
          <a:prstGeom prst="rect">
            <a:avLst/>
          </a:prstGeom>
        </p:spPr>
      </p:pic>
      <p:sp>
        <p:nvSpPr>
          <p:cNvPr id="4" name="CuadroTexto 3"/>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GRAMMAR “ SIMPLE PRESENT”</a:t>
            </a:r>
            <a:endParaRPr lang="es-ES" sz="28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3248167" y="741948"/>
            <a:ext cx="8327921" cy="369332"/>
          </a:xfrm>
          <a:prstGeom prst="rect">
            <a:avLst/>
          </a:prstGeom>
          <a:noFill/>
        </p:spPr>
        <p:txBody>
          <a:bodyPr wrap="none" rtlCol="0">
            <a:spAutoFit/>
          </a:bodyPr>
          <a:lstStyle/>
          <a:p>
            <a:r>
              <a:rPr lang="es-MX" b="1" dirty="0" err="1" smtClean="0">
                <a:latin typeface="Arial" panose="020B0604020202020204" pitchFamily="34" charset="0"/>
                <a:cs typeface="Arial" panose="020B0604020202020204" pitchFamily="34" charset="0"/>
              </a:rPr>
              <a:t>Remind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that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verbs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for</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third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person</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end</a:t>
            </a:r>
            <a:r>
              <a:rPr lang="es-MX" b="1" dirty="0" smtClean="0">
                <a:latin typeface="Arial" panose="020B0604020202020204" pitchFamily="34" charset="0"/>
                <a:cs typeface="Arial" panose="020B0604020202020204" pitchFamily="34" charset="0"/>
              </a:rPr>
              <a:t> in “s” </a:t>
            </a:r>
            <a:r>
              <a:rPr lang="es-MX" b="1" dirty="0" err="1" smtClean="0">
                <a:latin typeface="Arial" panose="020B0604020202020204" pitchFamily="34" charset="0"/>
                <a:cs typeface="Arial" panose="020B0604020202020204" pitchFamily="34" charset="0"/>
              </a:rPr>
              <a:t>or</a:t>
            </a:r>
            <a:r>
              <a:rPr lang="es-MX" b="1" dirty="0" smtClean="0">
                <a:latin typeface="Arial" panose="020B0604020202020204" pitchFamily="34" charset="0"/>
                <a:cs typeface="Arial" panose="020B0604020202020204" pitchFamily="34" charset="0"/>
              </a:rPr>
              <a:t> “es ”</a:t>
            </a:r>
            <a:endParaRPr lang="es-MX" b="1" dirty="0">
              <a:latin typeface="Arial" panose="020B0604020202020204" pitchFamily="34" charset="0"/>
              <a:cs typeface="Arial" panose="020B0604020202020204" pitchFamily="34" charset="0"/>
            </a:endParaRPr>
          </a:p>
        </p:txBody>
      </p:sp>
      <p:sp>
        <p:nvSpPr>
          <p:cNvPr id="6" name="Flecha derecha 5"/>
          <p:cNvSpPr/>
          <p:nvPr/>
        </p:nvSpPr>
        <p:spPr>
          <a:xfrm>
            <a:off x="2470247" y="741948"/>
            <a:ext cx="777920"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7054638" y="1357304"/>
            <a:ext cx="4942379" cy="2169825"/>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He</a:t>
            </a:r>
            <a:r>
              <a:rPr lang="es-MX"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lawyer</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s-MX" dirty="0" err="1" smtClean="0">
                <a:latin typeface="Arial" panose="020B0604020202020204" pitchFamily="34" charset="0"/>
                <a:cs typeface="Arial" panose="020B0604020202020204" pitchFamily="34" charset="0"/>
              </a:rPr>
              <a:t>work</a:t>
            </a:r>
            <a:r>
              <a:rPr lang="es-MX" b="1" u="sng" dirty="0" err="1" smtClean="0">
                <a:solidFill>
                  <a:srgbClr val="C00000"/>
                </a:solidFill>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at  </a:t>
            </a:r>
            <a:r>
              <a:rPr lang="es-MX" dirty="0" err="1" smtClean="0">
                <a:latin typeface="Arial" panose="020B0604020202020204" pitchFamily="34" charset="0"/>
                <a:cs typeface="Arial" panose="020B0604020202020204" pitchFamily="34" charset="0"/>
              </a:rPr>
              <a:t>the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court</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n-US" dirty="0">
                <a:solidFill>
                  <a:srgbClr val="222222"/>
                </a:solidFill>
                <a:latin typeface="Arial" panose="020B0604020202020204" pitchFamily="34" charset="0"/>
                <a:cs typeface="Arial" panose="020B0604020202020204" pitchFamily="34" charset="0"/>
              </a:rPr>
              <a:t>give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advice on legal </a:t>
            </a:r>
            <a:r>
              <a:rPr lang="en-US" dirty="0" smtClean="0">
                <a:solidFill>
                  <a:srgbClr val="222222"/>
                </a:solidFill>
                <a:latin typeface="Arial" panose="020B0604020202020204" pitchFamily="34" charset="0"/>
                <a:cs typeface="Arial" panose="020B0604020202020204" pitchFamily="34" charset="0"/>
              </a:rPr>
              <a:t>matters                      </a:t>
            </a:r>
          </a:p>
          <a:p>
            <a:pPr>
              <a:lnSpc>
                <a:spcPct val="150000"/>
              </a:lnSpc>
            </a:pPr>
            <a:r>
              <a:rPr lang="en-US" dirty="0" smtClean="0">
                <a:solidFill>
                  <a:srgbClr val="222222"/>
                </a:solidFill>
                <a:latin typeface="Arial" panose="020B0604020202020204" pitchFamily="34" charset="0"/>
                <a:cs typeface="Arial" panose="020B0604020202020204" pitchFamily="34" charset="0"/>
              </a:rPr>
              <a:t>He </a:t>
            </a:r>
            <a:r>
              <a:rPr lang="en-US" b="1" u="sng" dirty="0" smtClean="0">
                <a:solidFill>
                  <a:srgbClr val="C00000"/>
                </a:solidFill>
                <a:latin typeface="Arial" panose="020B0604020202020204" pitchFamily="34" charset="0"/>
                <a:cs typeface="Arial" panose="020B0604020202020204" pitchFamily="34" charset="0"/>
              </a:rPr>
              <a:t>doesn´t</a:t>
            </a:r>
            <a:r>
              <a:rPr lang="en-US" u="sng" dirty="0" smtClean="0">
                <a:solidFill>
                  <a:srgbClr val="C00000"/>
                </a:solidFill>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like his work very much</a:t>
            </a:r>
            <a:endParaRPr lang="es-MX" dirty="0">
              <a:latin typeface="Arial" panose="020B0604020202020204" pitchFamily="34" charset="0"/>
              <a:cs typeface="Arial" panose="020B0604020202020204" pitchFamily="34" charset="0"/>
            </a:endParaRPr>
          </a:p>
        </p:txBody>
      </p:sp>
      <p:sp>
        <p:nvSpPr>
          <p:cNvPr id="11" name="CuadroTexto 10"/>
          <p:cNvSpPr txBox="1"/>
          <p:nvPr/>
        </p:nvSpPr>
        <p:spPr>
          <a:xfrm>
            <a:off x="2316514" y="1350892"/>
            <a:ext cx="4584909" cy="2262158"/>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sz="2000"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dancer</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work</a:t>
            </a:r>
            <a:r>
              <a:rPr lang="es-MX" sz="2000" b="1" u="sng" dirty="0" err="1" smtClean="0">
                <a:solidFill>
                  <a:srgbClr val="C00000"/>
                </a:solidFill>
                <a:latin typeface="Arial" panose="020B0604020202020204" pitchFamily="34" charset="0"/>
                <a:cs typeface="Arial" panose="020B0604020202020204" pitchFamily="34" charset="0"/>
              </a:rPr>
              <a:t>s</a:t>
            </a:r>
            <a:r>
              <a:rPr lang="es-MX" b="1"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at  a dance </a:t>
            </a:r>
            <a:r>
              <a:rPr lang="es-MX" dirty="0" err="1" smtClean="0">
                <a:latin typeface="Arial" panose="020B0604020202020204" pitchFamily="34" charset="0"/>
                <a:cs typeface="Arial" panose="020B0604020202020204" pitchFamily="34" charset="0"/>
              </a:rPr>
              <a:t>company</a:t>
            </a:r>
            <a:r>
              <a:rPr lang="es-MX" dirty="0" smtClean="0">
                <a:latin typeface="Arial" panose="020B0604020202020204" pitchFamily="34" charset="0"/>
                <a:cs typeface="Arial" panose="020B0604020202020204" pitchFamily="34" charset="0"/>
              </a:rPr>
              <a:t>                 </a:t>
            </a: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perform</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in theaters</a:t>
            </a:r>
          </a:p>
          <a:p>
            <a:pPr>
              <a:lnSpc>
                <a:spcPct val="150000"/>
              </a:lnSpc>
            </a:pPr>
            <a:r>
              <a:rPr lang="en-US" dirty="0" smtClean="0">
                <a:solidFill>
                  <a:srgbClr val="222222"/>
                </a:solidFill>
                <a:latin typeface="Arial" panose="020B0604020202020204" pitchFamily="34" charset="0"/>
                <a:cs typeface="Arial" panose="020B0604020202020204" pitchFamily="34" charset="0"/>
              </a:rPr>
              <a:t>She like</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her work very much</a:t>
            </a:r>
            <a:endParaRPr lang="es-MX" dirty="0">
              <a:latin typeface="Arial" panose="020B0604020202020204" pitchFamily="34" charset="0"/>
              <a:cs typeface="Arial" panose="020B0604020202020204" pitchFamily="34" charset="0"/>
            </a:endParaRPr>
          </a:p>
        </p:txBody>
      </p:sp>
      <p:pic>
        <p:nvPicPr>
          <p:cNvPr id="3074" name="Picture 2" descr="Spanish dancing Royalty Free Vector Image - Vector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971" b="16848"/>
          <a:stretch/>
        </p:blipFill>
        <p:spPr bwMode="auto">
          <a:xfrm>
            <a:off x="5473556" y="1424020"/>
            <a:ext cx="1451603" cy="2023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ccessfully And Won The Case.successful Lawyer. Vector Illustration..  Royalty Free Cliparts, Vectors, And Stock Illustration. Image 139144070."/>
          <p:cNvPicPr>
            <a:picLocks noChangeAspect="1" noChangeArrowheads="1"/>
          </p:cNvPicPr>
          <p:nvPr/>
        </p:nvPicPr>
        <p:blipFill rotWithShape="1">
          <a:blip r:embed="rId4">
            <a:clrChange>
              <a:clrFrom>
                <a:srgbClr val="A1D2E1"/>
              </a:clrFrom>
              <a:clrTo>
                <a:srgbClr val="A1D2E1">
                  <a:alpha val="0"/>
                </a:srgbClr>
              </a:clrTo>
            </a:clrChange>
            <a:extLst>
              <a:ext uri="{28A0092B-C50C-407E-A947-70E740481C1C}">
                <a14:useLocalDpi xmlns:a14="http://schemas.microsoft.com/office/drawing/2010/main" val="0"/>
              </a:ext>
            </a:extLst>
          </a:blip>
          <a:srcRect l="14216" r="20855"/>
          <a:stretch/>
        </p:blipFill>
        <p:spPr bwMode="auto">
          <a:xfrm>
            <a:off x="10355157" y="1419132"/>
            <a:ext cx="1535283" cy="21175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316514" y="4203514"/>
            <a:ext cx="4557658"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7054637" y="4203514"/>
            <a:ext cx="4942379"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Picture 10" descr="Copyfast Graphic Design - Graphic Designer Cartoon Png, Transparent Png -  kindpng"/>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367501" y="4396964"/>
            <a:ext cx="1549406" cy="2172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to Mechanic. Clipart picture of an auto mechanic cartoon character ,  #affiliate, #Clipart, #pictu… in 2020 | Cartoon character design, Car  mechanic, Good character trait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637" y="4396964"/>
            <a:ext cx="1707226" cy="217240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77424" y="3739483"/>
            <a:ext cx="6925935"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A. </a:t>
            </a:r>
            <a:r>
              <a:rPr lang="es-MX" b="1" dirty="0" err="1" smtClean="0">
                <a:latin typeface="Arial" panose="020B0604020202020204" pitchFamily="34" charset="0"/>
                <a:cs typeface="Arial" panose="020B0604020202020204" pitchFamily="34" charset="0"/>
              </a:rPr>
              <a:t>Write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sentences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about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following</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jobs</a:t>
            </a:r>
            <a:endParaRPr lang="es-MX" b="1" dirty="0">
              <a:latin typeface="Arial" panose="020B0604020202020204" pitchFamily="34" charset="0"/>
              <a:cs typeface="Arial" panose="020B0604020202020204" pitchFamily="34" charset="0"/>
            </a:endParaRPr>
          </a:p>
        </p:txBody>
      </p:sp>
      <p:sp>
        <p:nvSpPr>
          <p:cNvPr id="20" name="CuadroTexto 19"/>
          <p:cNvSpPr txBox="1"/>
          <p:nvPr/>
        </p:nvSpPr>
        <p:spPr>
          <a:xfrm>
            <a:off x="329820" y="4683564"/>
            <a:ext cx="1806229" cy="1384995"/>
          </a:xfrm>
          <a:prstGeom prst="rect">
            <a:avLst/>
          </a:prstGeom>
          <a:solidFill>
            <a:schemeClr val="bg1">
              <a:lumMod val="85000"/>
            </a:schemeClr>
          </a:solidFill>
        </p:spPr>
        <p:txBody>
          <a:bodyPr wrap="square" rtlCol="0">
            <a:spAutoFit/>
          </a:bodyPr>
          <a:lstStyle/>
          <a:p>
            <a:pPr algn="ctr">
              <a:lnSpc>
                <a:spcPct val="150000"/>
              </a:lnSpc>
            </a:pPr>
            <a:r>
              <a:rPr lang="es-MX" sz="1400" dirty="0" err="1" smtClean="0">
                <a:latin typeface="Arial" panose="020B0604020202020204" pitchFamily="34" charset="0"/>
                <a:cs typeface="Arial" panose="020B0604020202020204" pitchFamily="34" charset="0"/>
              </a:rPr>
              <a:t>Remind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that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verbs</a:t>
            </a:r>
            <a:r>
              <a:rPr lang="es-MX" sz="1400" dirty="0" smtClean="0">
                <a:latin typeface="Arial" panose="020B0604020202020204" pitchFamily="34" charset="0"/>
                <a:cs typeface="Arial" panose="020B0604020202020204" pitchFamily="34" charset="0"/>
              </a:rPr>
              <a:t> in simple </a:t>
            </a:r>
            <a:r>
              <a:rPr lang="es-MX" sz="1400" dirty="0" err="1" smtClean="0">
                <a:latin typeface="Arial" panose="020B0604020202020204" pitchFamily="34" charset="0"/>
                <a:cs typeface="Arial" panose="020B0604020202020204" pitchFamily="34" charset="0"/>
              </a:rPr>
              <a:t>present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for</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third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person</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end</a:t>
            </a:r>
            <a:r>
              <a:rPr lang="es-MX" sz="1400" dirty="0" smtClean="0">
                <a:latin typeface="Arial" panose="020B0604020202020204" pitchFamily="34" charset="0"/>
                <a:cs typeface="Arial" panose="020B0604020202020204" pitchFamily="34" charset="0"/>
              </a:rPr>
              <a:t> in </a:t>
            </a:r>
            <a:r>
              <a:rPr lang="es-MX" sz="1400" b="1" dirty="0" smtClean="0">
                <a:latin typeface="Arial" panose="020B0604020202020204" pitchFamily="34" charset="0"/>
                <a:cs typeface="Arial" panose="020B0604020202020204" pitchFamily="34" charset="0"/>
              </a:rPr>
              <a:t>“s” </a:t>
            </a:r>
            <a:r>
              <a:rPr lang="es-MX" sz="1400" b="1" dirty="0" err="1" smtClean="0">
                <a:latin typeface="Arial" panose="020B0604020202020204" pitchFamily="34" charset="0"/>
                <a:cs typeface="Arial" panose="020B0604020202020204" pitchFamily="34" charset="0"/>
              </a:rPr>
              <a:t>or</a:t>
            </a:r>
            <a:r>
              <a:rPr lang="es-MX" sz="1400" b="1" dirty="0" smtClean="0">
                <a:latin typeface="Arial" panose="020B0604020202020204" pitchFamily="34" charset="0"/>
                <a:cs typeface="Arial" panose="020B0604020202020204" pitchFamily="34" charset="0"/>
              </a:rPr>
              <a:t> “es”</a:t>
            </a:r>
            <a:endParaRPr lang="es-MX" sz="1400" b="1" dirty="0">
              <a:latin typeface="Arial" panose="020B0604020202020204" pitchFamily="34" charset="0"/>
              <a:cs typeface="Arial" panose="020B0604020202020204" pitchFamily="34" charset="0"/>
            </a:endParaRPr>
          </a:p>
        </p:txBody>
      </p:sp>
      <p:sp>
        <p:nvSpPr>
          <p:cNvPr id="2" name="1 CuadroTexto"/>
          <p:cNvSpPr txBox="1"/>
          <p:nvPr/>
        </p:nvSpPr>
        <p:spPr>
          <a:xfrm>
            <a:off x="4112920" y="5026464"/>
            <a:ext cx="2721272" cy="1477328"/>
          </a:xfrm>
          <a:prstGeom prst="rect">
            <a:avLst/>
          </a:prstGeom>
          <a:noFill/>
        </p:spPr>
        <p:txBody>
          <a:bodyPr wrap="square" rtlCol="0">
            <a:spAutoFit/>
          </a:bodyPr>
          <a:lstStyle/>
          <a:p>
            <a:r>
              <a:rPr lang="es-MX" dirty="0" err="1" smtClean="0">
                <a:latin typeface="Arial" pitchFamily="34" charset="0"/>
                <a:cs typeface="Arial" pitchFamily="34" charset="0"/>
              </a:rPr>
              <a:t>He′s</a:t>
            </a:r>
            <a:r>
              <a:rPr lang="es-MX" dirty="0" smtClean="0">
                <a:latin typeface="Arial" pitchFamily="34" charset="0"/>
                <a:cs typeface="Arial" pitchFamily="34" charset="0"/>
              </a:rPr>
              <a:t> </a:t>
            </a:r>
            <a:r>
              <a:rPr lang="es-MX" dirty="0" err="1" smtClean="0">
                <a:latin typeface="Arial" pitchFamily="34" charset="0"/>
                <a:cs typeface="Arial" pitchFamily="34" charset="0"/>
              </a:rPr>
              <a:t>graphical</a:t>
            </a:r>
            <a:r>
              <a:rPr lang="es-MX" dirty="0" smtClean="0">
                <a:latin typeface="Arial" pitchFamily="34" charset="0"/>
                <a:cs typeface="Arial" pitchFamily="34" charset="0"/>
              </a:rPr>
              <a:t> </a:t>
            </a:r>
            <a:r>
              <a:rPr lang="es-MX" dirty="0" err="1" smtClean="0">
                <a:latin typeface="Arial" pitchFamily="34" charset="0"/>
                <a:cs typeface="Arial" pitchFamily="34" charset="0"/>
              </a:rPr>
              <a:t>designer</a:t>
            </a:r>
            <a:r>
              <a:rPr lang="es-MX" dirty="0" smtClean="0">
                <a:latin typeface="Arial" pitchFamily="34" charset="0"/>
                <a:cs typeface="Arial" pitchFamily="34" charset="0"/>
              </a:rPr>
              <a:t>.</a:t>
            </a:r>
          </a:p>
          <a:p>
            <a:r>
              <a:rPr lang="es-MX" dirty="0" smtClean="0">
                <a:latin typeface="Arial" pitchFamily="34" charset="0"/>
                <a:cs typeface="Arial" pitchFamily="34" charset="0"/>
              </a:rPr>
              <a:t>He </a:t>
            </a:r>
            <a:r>
              <a:rPr lang="es-MX" dirty="0" err="1" smtClean="0">
                <a:latin typeface="Arial" pitchFamily="34" charset="0"/>
                <a:cs typeface="Arial" pitchFamily="34" charset="0"/>
              </a:rPr>
              <a:t>works</a:t>
            </a:r>
            <a:r>
              <a:rPr lang="es-MX" dirty="0" smtClean="0">
                <a:latin typeface="Arial" pitchFamily="34" charset="0"/>
                <a:cs typeface="Arial" pitchFamily="34" charset="0"/>
              </a:rPr>
              <a:t> at </a:t>
            </a:r>
            <a:r>
              <a:rPr lang="es-MX" dirty="0" err="1" smtClean="0">
                <a:latin typeface="Arial" pitchFamily="34" charset="0"/>
                <a:cs typeface="Arial" pitchFamily="34" charset="0"/>
              </a:rPr>
              <a:t>an</a:t>
            </a:r>
            <a:r>
              <a:rPr lang="es-MX" dirty="0" smtClean="0">
                <a:latin typeface="Arial" pitchFamily="34" charset="0"/>
                <a:cs typeface="Arial" pitchFamily="34" charset="0"/>
              </a:rPr>
              <a:t> office</a:t>
            </a:r>
          </a:p>
          <a:p>
            <a:r>
              <a:rPr lang="es-MX" dirty="0" err="1" smtClean="0">
                <a:latin typeface="Arial" pitchFamily="34" charset="0"/>
                <a:cs typeface="Arial" pitchFamily="34" charset="0"/>
              </a:rPr>
              <a:t>He′s</a:t>
            </a:r>
            <a:r>
              <a:rPr lang="es-MX" dirty="0" smtClean="0">
                <a:latin typeface="Arial" pitchFamily="34" charset="0"/>
                <a:cs typeface="Arial" pitchFamily="34" charset="0"/>
              </a:rPr>
              <a:t>  </a:t>
            </a:r>
            <a:r>
              <a:rPr lang="es-MX" dirty="0" err="1" smtClean="0">
                <a:latin typeface="Arial" pitchFamily="34" charset="0"/>
                <a:cs typeface="Arial" pitchFamily="34" charset="0"/>
              </a:rPr>
              <a:t>very</a:t>
            </a:r>
            <a:r>
              <a:rPr lang="es-MX" dirty="0" smtClean="0">
                <a:latin typeface="Arial" pitchFamily="34" charset="0"/>
                <a:cs typeface="Arial" pitchFamily="34" charset="0"/>
              </a:rPr>
              <a:t> </a:t>
            </a:r>
            <a:r>
              <a:rPr lang="es-MX" dirty="0" err="1" smtClean="0">
                <a:latin typeface="Arial" pitchFamily="34" charset="0"/>
                <a:cs typeface="Arial" pitchFamily="34" charset="0"/>
              </a:rPr>
              <a:t>creative</a:t>
            </a:r>
            <a:r>
              <a:rPr lang="es-MX" dirty="0" smtClean="0">
                <a:latin typeface="Arial" pitchFamily="34" charset="0"/>
                <a:cs typeface="Arial" pitchFamily="34" charset="0"/>
              </a:rPr>
              <a:t>.</a:t>
            </a:r>
          </a:p>
          <a:p>
            <a:endParaRPr lang="es-MX" dirty="0" smtClean="0">
              <a:latin typeface="Arial" pitchFamily="34" charset="0"/>
              <a:cs typeface="Arial" pitchFamily="34" charset="0"/>
            </a:endParaRPr>
          </a:p>
          <a:p>
            <a:endParaRPr lang="es-MX" dirty="0"/>
          </a:p>
        </p:txBody>
      </p:sp>
      <p:sp>
        <p:nvSpPr>
          <p:cNvPr id="17" name="16 CuadroTexto"/>
          <p:cNvSpPr txBox="1"/>
          <p:nvPr/>
        </p:nvSpPr>
        <p:spPr>
          <a:xfrm>
            <a:off x="8627770" y="4744501"/>
            <a:ext cx="2721272" cy="1200329"/>
          </a:xfrm>
          <a:prstGeom prst="rect">
            <a:avLst/>
          </a:prstGeom>
          <a:noFill/>
        </p:spPr>
        <p:txBody>
          <a:bodyPr wrap="square" rtlCol="0">
            <a:spAutoFit/>
          </a:bodyPr>
          <a:lstStyle/>
          <a:p>
            <a:r>
              <a:rPr lang="es-MX" dirty="0" err="1" smtClean="0">
                <a:latin typeface="Arial" pitchFamily="34" charset="0"/>
                <a:cs typeface="Arial" pitchFamily="34" charset="0"/>
              </a:rPr>
              <a:t>He′s</a:t>
            </a:r>
            <a:r>
              <a:rPr lang="es-MX" dirty="0" smtClean="0">
                <a:latin typeface="Arial" pitchFamily="34" charset="0"/>
                <a:cs typeface="Arial" pitchFamily="34" charset="0"/>
              </a:rPr>
              <a:t> </a:t>
            </a:r>
            <a:r>
              <a:rPr lang="es-MX" dirty="0" err="1" smtClean="0">
                <a:latin typeface="Arial" pitchFamily="34" charset="0"/>
                <a:cs typeface="Arial" pitchFamily="34" charset="0"/>
              </a:rPr>
              <a:t>mechanical</a:t>
            </a:r>
            <a:r>
              <a:rPr lang="es-MX" dirty="0" smtClean="0">
                <a:latin typeface="Arial" pitchFamily="34" charset="0"/>
                <a:cs typeface="Arial" pitchFamily="34" charset="0"/>
              </a:rPr>
              <a:t>.</a:t>
            </a:r>
          </a:p>
          <a:p>
            <a:r>
              <a:rPr lang="es-MX" dirty="0">
                <a:latin typeface="Arial" pitchFamily="34" charset="0"/>
                <a:cs typeface="Arial" pitchFamily="34" charset="0"/>
              </a:rPr>
              <a:t>He </a:t>
            </a:r>
            <a:r>
              <a:rPr lang="es-MX" dirty="0" err="1">
                <a:latin typeface="Arial" pitchFamily="34" charset="0"/>
                <a:cs typeface="Arial" pitchFamily="34" charset="0"/>
              </a:rPr>
              <a:t>works</a:t>
            </a:r>
            <a:r>
              <a:rPr lang="es-MX" dirty="0">
                <a:latin typeface="Arial" pitchFamily="34" charset="0"/>
                <a:cs typeface="Arial" pitchFamily="34" charset="0"/>
              </a:rPr>
              <a:t> </a:t>
            </a:r>
            <a:r>
              <a:rPr lang="es-MX" dirty="0" err="1">
                <a:latin typeface="Arial" pitchFamily="34" charset="0"/>
                <a:cs typeface="Arial" pitchFamily="34" charset="0"/>
              </a:rPr>
              <a:t>fixing</a:t>
            </a:r>
            <a:r>
              <a:rPr lang="es-MX" dirty="0">
                <a:latin typeface="Arial" pitchFamily="34" charset="0"/>
                <a:cs typeface="Arial" pitchFamily="34" charset="0"/>
              </a:rPr>
              <a:t> </a:t>
            </a:r>
            <a:r>
              <a:rPr lang="es-MX" dirty="0" smtClean="0">
                <a:latin typeface="Arial" pitchFamily="34" charset="0"/>
                <a:cs typeface="Arial" pitchFamily="34" charset="0"/>
              </a:rPr>
              <a:t>cars .</a:t>
            </a:r>
          </a:p>
          <a:p>
            <a:r>
              <a:rPr lang="en-US" dirty="0" smtClean="0">
                <a:latin typeface="Arial" pitchFamily="34" charset="0"/>
                <a:cs typeface="Arial" pitchFamily="34" charset="0"/>
              </a:rPr>
              <a:t>He likes </a:t>
            </a:r>
            <a:r>
              <a:rPr lang="en-US" dirty="0">
                <a:latin typeface="Arial" pitchFamily="34" charset="0"/>
                <a:cs typeface="Arial" pitchFamily="34" charset="0"/>
              </a:rPr>
              <a:t>her work very much</a:t>
            </a:r>
            <a:endParaRPr lang="es-MX" dirty="0">
              <a:latin typeface="Arial" pitchFamily="34" charset="0"/>
              <a:cs typeface="Arial" pitchFamily="34" charset="0"/>
            </a:endParaRPr>
          </a:p>
        </p:txBody>
      </p:sp>
    </p:spTree>
    <p:extLst>
      <p:ext uri="{BB962C8B-B14F-4D97-AF65-F5344CB8AC3E}">
        <p14:creationId xmlns:p14="http://schemas.microsoft.com/office/powerpoint/2010/main" val="470511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469" t="18590" r="8312" b="58836"/>
          <a:stretch/>
        </p:blipFill>
        <p:spPr>
          <a:xfrm>
            <a:off x="232009" y="1282890"/>
            <a:ext cx="7315199" cy="3179927"/>
          </a:xfrm>
          <a:prstGeom prst="rect">
            <a:avLst/>
          </a:prstGeom>
        </p:spPr>
      </p:pic>
      <p:pic>
        <p:nvPicPr>
          <p:cNvPr id="5" name="Imagen 4"/>
          <p:cNvPicPr>
            <a:picLocks noChangeAspect="1"/>
          </p:cNvPicPr>
          <p:nvPr/>
        </p:nvPicPr>
        <p:blipFill rotWithShape="1">
          <a:blip r:embed="rId2"/>
          <a:srcRect l="38469" t="50149" r="35187" b="26380"/>
          <a:stretch/>
        </p:blipFill>
        <p:spPr>
          <a:xfrm>
            <a:off x="7724631" y="1269246"/>
            <a:ext cx="4283122" cy="3261809"/>
          </a:xfrm>
          <a:prstGeom prst="rect">
            <a:avLst/>
          </a:prstGeom>
        </p:spPr>
      </p:pic>
      <p:pic>
        <p:nvPicPr>
          <p:cNvPr id="6" name="Imagen 5"/>
          <p:cNvPicPr>
            <a:picLocks noChangeAspect="1"/>
          </p:cNvPicPr>
          <p:nvPr/>
        </p:nvPicPr>
        <p:blipFill rotWithShape="1">
          <a:blip r:embed="rId2"/>
          <a:srcRect l="38469" t="41920" r="8312" b="49420"/>
          <a:stretch/>
        </p:blipFill>
        <p:spPr>
          <a:xfrm>
            <a:off x="232008" y="4804011"/>
            <a:ext cx="7315199" cy="1678675"/>
          </a:xfrm>
          <a:prstGeom prst="rect">
            <a:avLst/>
          </a:prstGeom>
        </p:spPr>
      </p:pic>
      <p:pic>
        <p:nvPicPr>
          <p:cNvPr id="7" name="Imagen 6"/>
          <p:cNvPicPr>
            <a:picLocks noChangeAspect="1"/>
          </p:cNvPicPr>
          <p:nvPr/>
        </p:nvPicPr>
        <p:blipFill rotWithShape="1">
          <a:blip r:embed="rId2"/>
          <a:srcRect l="38469" t="73324" r="35187" b="15509"/>
          <a:stretch/>
        </p:blipFill>
        <p:spPr>
          <a:xfrm>
            <a:off x="7724631" y="4776715"/>
            <a:ext cx="4283122" cy="1610438"/>
          </a:xfrm>
          <a:prstGeom prst="rect">
            <a:avLst/>
          </a:prstGeom>
        </p:spPr>
      </p:pic>
      <p:pic>
        <p:nvPicPr>
          <p:cNvPr id="8" name="Imagen 7"/>
          <p:cNvPicPr>
            <a:picLocks noChangeAspect="1"/>
          </p:cNvPicPr>
          <p:nvPr/>
        </p:nvPicPr>
        <p:blipFill rotWithShape="1">
          <a:blip r:embed="rId2"/>
          <a:srcRect l="38469" t="15442" r="38711" b="82201"/>
          <a:stretch/>
        </p:blipFill>
        <p:spPr>
          <a:xfrm>
            <a:off x="232008" y="768831"/>
            <a:ext cx="4210925" cy="445823"/>
          </a:xfrm>
          <a:prstGeom prst="rect">
            <a:avLst/>
          </a:prstGeom>
        </p:spPr>
      </p:pic>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WRITING </a:t>
            </a:r>
            <a:r>
              <a:rPr lang="en-US" sz="2400" b="1" dirty="0" smtClean="0">
                <a:solidFill>
                  <a:schemeClr val="bg1"/>
                </a:solidFill>
                <a:latin typeface="Arial" panose="020B0604020202020204" pitchFamily="34" charset="0"/>
                <a:cs typeface="Arial" panose="020B0604020202020204" pitchFamily="34" charset="0"/>
              </a:rPr>
              <a:t> SIMPLE PRESENT STAMENTS</a:t>
            </a:r>
            <a:endParaRPr lang="es-ES" sz="2400" b="1" dirty="0">
              <a:solidFill>
                <a:schemeClr val="bg1"/>
              </a:solidFill>
              <a:latin typeface="Arial" panose="020B0604020202020204" pitchFamily="34" charset="0"/>
              <a:cs typeface="Arial" panose="020B0604020202020204" pitchFamily="34" charset="0"/>
            </a:endParaRPr>
          </a:p>
        </p:txBody>
      </p:sp>
      <p:sp>
        <p:nvSpPr>
          <p:cNvPr id="2" name="1 CuadroTexto"/>
          <p:cNvSpPr txBox="1"/>
          <p:nvPr/>
        </p:nvSpPr>
        <p:spPr>
          <a:xfrm>
            <a:off x="4656021" y="5320182"/>
            <a:ext cx="2879957" cy="646331"/>
          </a:xfrm>
          <a:prstGeom prst="rect">
            <a:avLst/>
          </a:prstGeom>
          <a:noFill/>
        </p:spPr>
        <p:txBody>
          <a:bodyPr wrap="square" rtlCol="0">
            <a:spAutoFit/>
          </a:bodyPr>
          <a:lstStyle/>
          <a:p>
            <a:r>
              <a:rPr lang="es-MX" dirty="0" smtClean="0"/>
              <a:t>′s a </a:t>
            </a:r>
            <a:r>
              <a:rPr lang="es-MX" dirty="0" err="1" smtClean="0"/>
              <a:t>cook</a:t>
            </a:r>
            <a:r>
              <a:rPr lang="es-MX" dirty="0" smtClean="0"/>
              <a:t>. </a:t>
            </a:r>
            <a:r>
              <a:rPr lang="es-MX" dirty="0" err="1" smtClean="0"/>
              <a:t>She</a:t>
            </a:r>
            <a:r>
              <a:rPr lang="es-MX" dirty="0" smtClean="0"/>
              <a:t> </a:t>
            </a:r>
            <a:r>
              <a:rPr lang="es-MX" dirty="0" err="1" smtClean="0"/>
              <a:t>cooks</a:t>
            </a:r>
            <a:r>
              <a:rPr lang="es-MX" dirty="0" smtClean="0"/>
              <a:t> </a:t>
            </a:r>
            <a:r>
              <a:rPr lang="es-MX" dirty="0" err="1" smtClean="0"/>
              <a:t>food</a:t>
            </a:r>
            <a:r>
              <a:rPr lang="es-MX" dirty="0" smtClean="0"/>
              <a:t>.</a:t>
            </a:r>
          </a:p>
          <a:p>
            <a:r>
              <a:rPr lang="es-MX" dirty="0" err="1" smtClean="0"/>
              <a:t>She</a:t>
            </a:r>
            <a:r>
              <a:rPr lang="es-MX" dirty="0" smtClean="0"/>
              <a:t> </a:t>
            </a:r>
            <a:r>
              <a:rPr lang="es-MX" dirty="0" err="1" smtClean="0"/>
              <a:t>works</a:t>
            </a:r>
            <a:r>
              <a:rPr lang="es-MX" dirty="0" smtClean="0"/>
              <a:t> in a restaurant.</a:t>
            </a:r>
            <a:endParaRPr lang="es-MX" dirty="0"/>
          </a:p>
        </p:txBody>
      </p:sp>
      <p:sp>
        <p:nvSpPr>
          <p:cNvPr id="10" name="9 CuadroTexto"/>
          <p:cNvSpPr txBox="1"/>
          <p:nvPr/>
        </p:nvSpPr>
        <p:spPr>
          <a:xfrm>
            <a:off x="8426213" y="5581934"/>
            <a:ext cx="3581540" cy="646331"/>
          </a:xfrm>
          <a:prstGeom prst="rect">
            <a:avLst/>
          </a:prstGeom>
          <a:noFill/>
        </p:spPr>
        <p:txBody>
          <a:bodyPr wrap="square" rtlCol="0">
            <a:spAutoFit/>
          </a:bodyPr>
          <a:lstStyle/>
          <a:p>
            <a:r>
              <a:rPr lang="es-MX" dirty="0" smtClean="0"/>
              <a:t>′s a </a:t>
            </a:r>
            <a:r>
              <a:rPr lang="es-MX" dirty="0" err="1" smtClean="0"/>
              <a:t>math</a:t>
            </a:r>
            <a:r>
              <a:rPr lang="es-MX" dirty="0" smtClean="0"/>
              <a:t> </a:t>
            </a:r>
            <a:r>
              <a:rPr lang="es-MX" dirty="0" err="1" smtClean="0"/>
              <a:t>teacher</a:t>
            </a:r>
            <a:r>
              <a:rPr lang="es-MX" dirty="0" smtClean="0"/>
              <a:t>. </a:t>
            </a:r>
            <a:r>
              <a:rPr lang="es-MX" dirty="0" err="1" smtClean="0"/>
              <a:t>She</a:t>
            </a:r>
            <a:r>
              <a:rPr lang="es-MX" dirty="0" smtClean="0"/>
              <a:t> </a:t>
            </a:r>
            <a:r>
              <a:rPr lang="es-MX" dirty="0" err="1" smtClean="0"/>
              <a:t>teaches</a:t>
            </a:r>
            <a:r>
              <a:rPr lang="es-MX" dirty="0" smtClean="0"/>
              <a:t> </a:t>
            </a:r>
            <a:r>
              <a:rPr lang="es-MX" dirty="0" err="1" smtClean="0"/>
              <a:t>math</a:t>
            </a:r>
            <a:r>
              <a:rPr lang="es-MX" dirty="0" smtClean="0"/>
              <a:t> </a:t>
            </a:r>
            <a:r>
              <a:rPr lang="es-MX" dirty="0" err="1" smtClean="0"/>
              <a:t>to</a:t>
            </a:r>
            <a:r>
              <a:rPr lang="es-MX" dirty="0" smtClean="0"/>
              <a:t> </a:t>
            </a:r>
            <a:r>
              <a:rPr lang="es-MX" dirty="0" err="1" smtClean="0"/>
              <a:t>students</a:t>
            </a:r>
            <a:r>
              <a:rPr lang="es-MX" dirty="0" smtClean="0"/>
              <a:t>. </a:t>
            </a:r>
            <a:r>
              <a:rPr lang="es-MX" dirty="0" err="1" smtClean="0"/>
              <a:t>She</a:t>
            </a:r>
            <a:r>
              <a:rPr lang="es-MX" dirty="0" smtClean="0"/>
              <a:t> </a:t>
            </a:r>
            <a:r>
              <a:rPr lang="es-MX" dirty="0" err="1" smtClean="0"/>
              <a:t>works</a:t>
            </a:r>
            <a:r>
              <a:rPr lang="es-MX" dirty="0" smtClean="0"/>
              <a:t> in a </a:t>
            </a:r>
            <a:r>
              <a:rPr lang="es-MX" dirty="0" err="1" smtClean="0"/>
              <a:t>school</a:t>
            </a:r>
            <a:r>
              <a:rPr lang="es-MX" dirty="0" smtClean="0"/>
              <a:t>.</a:t>
            </a:r>
            <a:endParaRPr lang="es-MX" dirty="0"/>
          </a:p>
        </p:txBody>
      </p:sp>
    </p:spTree>
    <p:extLst>
      <p:ext uri="{BB962C8B-B14F-4D97-AF65-F5344CB8AC3E}">
        <p14:creationId xmlns:p14="http://schemas.microsoft.com/office/powerpoint/2010/main" val="1805859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675</Words>
  <Application>Microsoft Office PowerPoint</Application>
  <PresentationFormat>Personalizado</PresentationFormat>
  <Paragraphs>148</Paragraphs>
  <Slides>9</Slides>
  <Notes>0</Notes>
  <HiddenSlides>0</HiddenSlides>
  <MMClips>2</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What do you 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What do you do?</dc:title>
  <dc:creator>Maria Elena</dc:creator>
  <cp:lastModifiedBy>MQ</cp:lastModifiedBy>
  <cp:revision>78</cp:revision>
  <dcterms:created xsi:type="dcterms:W3CDTF">2020-10-05T06:31:51Z</dcterms:created>
  <dcterms:modified xsi:type="dcterms:W3CDTF">2020-10-15T22:39:53Z</dcterms:modified>
</cp:coreProperties>
</file>