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8" r:id="rId5"/>
    <p:sldId id="267" r:id="rId6"/>
    <p:sldId id="271" r:id="rId7"/>
    <p:sldId id="270" r:id="rId8"/>
    <p:sldId id="272"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40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52146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6647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3608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BE06D1E-B319-406D-BB01-032AB5295BC6}" type="datetimeFigureOut">
              <a:rPr lang="es-ES" smtClean="0"/>
              <a:t>17/10/2020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32782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FBE06D1E-B319-406D-BB01-032AB5295BC6}" type="datetimeFigureOut">
              <a:rPr lang="es-ES" smtClean="0"/>
              <a:t>17/10/2020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9098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FBE06D1E-B319-406D-BB01-032AB5295BC6}" type="datetimeFigureOut">
              <a:rPr lang="es-ES" smtClean="0"/>
              <a:t>17/10/2020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371010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FBE06D1E-B319-406D-BB01-032AB5295BC6}" type="datetimeFigureOut">
              <a:rPr lang="es-ES" smtClean="0"/>
              <a:t>17/10/2020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7143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E06D1E-B319-406D-BB01-032AB5295BC6}" type="datetimeFigureOut">
              <a:rPr lang="es-ES" smtClean="0"/>
              <a:t>17/10/2020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292002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19293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BE06D1E-B319-406D-BB01-032AB5295BC6}" type="datetimeFigureOut">
              <a:rPr lang="es-ES" smtClean="0"/>
              <a:t>17/10/2020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68A0021-4D35-492B-B4D2-D777C11988E1}" type="slidenum">
              <a:rPr lang="es-ES" smtClean="0"/>
              <a:t>‹Nº›</a:t>
            </a:fld>
            <a:endParaRPr lang="es-ES"/>
          </a:p>
        </p:txBody>
      </p:sp>
    </p:spTree>
    <p:extLst>
      <p:ext uri="{BB962C8B-B14F-4D97-AF65-F5344CB8AC3E}">
        <p14:creationId xmlns:p14="http://schemas.microsoft.com/office/powerpoint/2010/main" val="410687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06D1E-B319-406D-BB01-032AB5295BC6}" type="datetimeFigureOut">
              <a:rPr lang="es-ES" smtClean="0"/>
              <a:t>17/10/2020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A0021-4D35-492B-B4D2-D777C11988E1}" type="slidenum">
              <a:rPr lang="es-ES" smtClean="0"/>
              <a:t>‹Nº›</a:t>
            </a:fld>
            <a:endParaRPr lang="es-ES"/>
          </a:p>
        </p:txBody>
      </p:sp>
    </p:spTree>
    <p:extLst>
      <p:ext uri="{BB962C8B-B14F-4D97-AF65-F5344CB8AC3E}">
        <p14:creationId xmlns:p14="http://schemas.microsoft.com/office/powerpoint/2010/main" val="308156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image" Target="../media/image3.png"/><Relationship Id="rId26" Type="http://schemas.openxmlformats.org/officeDocument/2006/relationships/image" Target="../media/image11.jpeg"/><Relationship Id="rId3" Type="http://schemas.microsoft.com/office/2007/relationships/media" Target="../media/media2.m4a"/><Relationship Id="rId21" Type="http://schemas.openxmlformats.org/officeDocument/2006/relationships/image" Target="../media/image6.jpeg"/><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slideLayout" Target="../slideLayouts/slideLayout7.xml"/><Relationship Id="rId25" Type="http://schemas.openxmlformats.org/officeDocument/2006/relationships/image" Target="../media/image10.jpe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image" Target="../media/image5.jpe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9.jpeg"/><Relationship Id="rId5" Type="http://schemas.microsoft.com/office/2007/relationships/media" Target="../media/media3.m4a"/><Relationship Id="rId15" Type="http://schemas.microsoft.com/office/2007/relationships/media" Target="../media/media8.m4a"/><Relationship Id="rId23" Type="http://schemas.openxmlformats.org/officeDocument/2006/relationships/image" Target="../media/image8.jpeg"/><Relationship Id="rId10" Type="http://schemas.openxmlformats.org/officeDocument/2006/relationships/audio" Target="../media/media5.m4a"/><Relationship Id="rId19" Type="http://schemas.openxmlformats.org/officeDocument/2006/relationships/image" Target="../media/image4.png"/><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image" Target="../media/image7.png"/><Relationship Id="rId27"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7570" y="873453"/>
            <a:ext cx="9144000" cy="994375"/>
          </a:xfrm>
        </p:spPr>
        <p:txBody>
          <a:bodyPr/>
          <a:lstStyle/>
          <a:p>
            <a:r>
              <a:rPr lang="en-US" dirty="0">
                <a:latin typeface="Arial" panose="020B0604020202020204" pitchFamily="34" charset="0"/>
                <a:cs typeface="Arial" panose="020B0604020202020204" pitchFamily="34" charset="0"/>
              </a:rPr>
              <a:t>What do you do?</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309412" y="6094867"/>
            <a:ext cx="9144000" cy="588962"/>
          </a:xfrm>
        </p:spPr>
        <p:txBody>
          <a:bodyPr>
            <a:normAutofit/>
          </a:bodyPr>
          <a:lstStyle/>
          <a:p>
            <a:pPr algn="l"/>
            <a:r>
              <a:rPr lang="en-US" b="1" dirty="0">
                <a:latin typeface="Arial" panose="020B0604020202020204" pitchFamily="34" charset="0"/>
                <a:cs typeface="Arial" panose="020B0604020202020204" pitchFamily="34" charset="0"/>
              </a:rPr>
              <a:t>Aims: Ask and answer questions about jobs</a:t>
            </a:r>
          </a:p>
        </p:txBody>
      </p:sp>
      <p:pic>
        <p:nvPicPr>
          <p:cNvPr id="1028" name="Picture 4" descr="En Mexico y el Mundo celebramos el Día del Trabajo » ctm.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51" y="1799997"/>
            <a:ext cx="8048625" cy="42481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0" y="0"/>
            <a:ext cx="12192000" cy="830997"/>
          </a:xfrm>
          <a:prstGeom prst="rect">
            <a:avLst/>
          </a:prstGeom>
          <a:solidFill>
            <a:srgbClr val="C00000"/>
          </a:solid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Unit 2</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014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7316" y="933225"/>
            <a:ext cx="10690412" cy="4708981"/>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Objective:</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By the end of the unit 2, students must be able to ask and answer the following questions.</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work? What do you do there? Where do you go to school?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you like your classes? What’s your favorite class?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Where does [classmate] work/go to school? What about [other classmate]? What does he/she do, exactly? How does he/she like it?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Describe your daily schedule. What do you do early in the morning? What do you do in the afternoon? What do you do late at night? What do you do only on weekends?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When do you usually get up/come to school/have lunch/get home/go to bed?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What’s something you do before 9:00 A.M.? </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What’s something you do after 9:00 P.M.? What time do you go to work/school?</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Ask me about my job. or Ask [classmate] about his/her job or classes.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68" t="41912" r="25954" b="20012"/>
          <a:stretch/>
        </p:blipFill>
        <p:spPr>
          <a:xfrm>
            <a:off x="80043" y="655093"/>
            <a:ext cx="5747552" cy="6095366"/>
          </a:xfrm>
          <a:prstGeom prst="rect">
            <a:avLst/>
          </a:prstGeom>
        </p:spPr>
      </p:pic>
      <p:sp>
        <p:nvSpPr>
          <p:cNvPr id="5" name="CuadroTexto 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SNAPSHOT</a:t>
            </a:r>
            <a:endParaRPr lang="es-ES" sz="2800" b="1" dirty="0">
              <a:solidFill>
                <a:schemeClr val="bg1"/>
              </a:solidFill>
              <a:latin typeface="Arial" panose="020B0604020202020204" pitchFamily="34" charset="0"/>
              <a:cs typeface="Arial" panose="020B0604020202020204" pitchFamily="34" charset="0"/>
            </a:endParaRPr>
          </a:p>
        </p:txBody>
      </p:sp>
      <p:sp>
        <p:nvSpPr>
          <p:cNvPr id="7" name="CuadroTexto 6"/>
          <p:cNvSpPr txBox="1"/>
          <p:nvPr/>
        </p:nvSpPr>
        <p:spPr>
          <a:xfrm>
            <a:off x="6458175" y="4764028"/>
            <a:ext cx="5332206" cy="400110"/>
          </a:xfrm>
          <a:prstGeom prst="rect">
            <a:avLst/>
          </a:prstGeom>
          <a:noFill/>
        </p:spPr>
        <p:txBody>
          <a:bodyPr wrap="square" rtlCol="0">
            <a:spAutoFit/>
          </a:bodyPr>
          <a:lstStyle/>
          <a:p>
            <a:endParaRPr lang="es-MX" sz="2000" dirty="0">
              <a:latin typeface="Arial" panose="020B0604020202020204" pitchFamily="34" charset="0"/>
              <a:cs typeface="Arial" panose="020B0604020202020204" pitchFamily="34" charset="0"/>
            </a:endParaRPr>
          </a:p>
        </p:txBody>
      </p:sp>
      <p:sp>
        <p:nvSpPr>
          <p:cNvPr id="8" name="Rectángulo 7"/>
          <p:cNvSpPr/>
          <p:nvPr/>
        </p:nvSpPr>
        <p:spPr>
          <a:xfrm>
            <a:off x="5827595" y="1024425"/>
            <a:ext cx="6364405" cy="6186309"/>
          </a:xfrm>
          <a:prstGeom prst="rect">
            <a:avLst/>
          </a:prstGeom>
        </p:spPr>
        <p:txBody>
          <a:bodyPr wrap="square">
            <a:spAutoFit/>
          </a:bodyPr>
          <a:lstStyle/>
          <a:p>
            <a:pPr>
              <a:lnSpc>
                <a:spcPct val="150000"/>
              </a:lnSpc>
            </a:pPr>
            <a:r>
              <a:rPr lang="es-MX" dirty="0">
                <a:latin typeface="Arial" panose="020B0604020202020204" pitchFamily="34" charset="0"/>
                <a:cs typeface="Arial" panose="020B0604020202020204" pitchFamily="34" charset="0"/>
              </a:rPr>
              <a:t>Are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Jobs </a:t>
            </a:r>
            <a:r>
              <a:rPr lang="es-MX" dirty="0" err="1">
                <a:latin typeface="Arial" panose="020B0604020202020204" pitchFamily="34" charset="0"/>
                <a:cs typeface="Arial" panose="020B0604020202020204" pitchFamily="34" charset="0"/>
              </a:rPr>
              <a:t>good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students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Why</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Yes, because you have time to do your homework as students</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easy</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A=Fitness instructor, Tutor, Sales </a:t>
            </a:r>
            <a:r>
              <a:rPr lang="es-MX" dirty="0" err="1">
                <a:latin typeface="Arial" panose="020B0604020202020204" pitchFamily="34" charset="0"/>
                <a:cs typeface="Arial" panose="020B0604020202020204" pitchFamily="34" charset="0"/>
              </a:rPr>
              <a:t>associate</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exciting</a:t>
            </a:r>
            <a:r>
              <a:rPr lang="es-MX" dirty="0">
                <a:latin typeface="Arial" panose="020B0604020202020204" pitchFamily="34" charset="0"/>
                <a:cs typeface="Arial" panose="020B0604020202020204" pitchFamily="34" charset="0"/>
              </a:rPr>
              <a:t>? </a:t>
            </a:r>
          </a:p>
          <a:p>
            <a:pPr>
              <a:lnSpc>
                <a:spcPct val="150000"/>
              </a:lnSpc>
            </a:pPr>
            <a:r>
              <a:rPr lang="es-MX" dirty="0">
                <a:latin typeface="Arial" panose="020B0604020202020204" pitchFamily="34" charset="0"/>
                <a:cs typeface="Arial" panose="020B0604020202020204" pitchFamily="34" charset="0"/>
              </a:rPr>
              <a:t>A= </a:t>
            </a:r>
            <a:r>
              <a:rPr lang="es-MX" dirty="0" err="1">
                <a:latin typeface="Arial" panose="020B0604020202020204" pitchFamily="34" charset="0"/>
                <a:cs typeface="Arial" panose="020B0604020202020204" pitchFamily="34" charset="0"/>
              </a:rPr>
              <a:t>Babysitter</a:t>
            </a:r>
            <a:r>
              <a:rPr lang="es-MX" dirty="0">
                <a:latin typeface="Arial" panose="020B0604020202020204" pitchFamily="34" charset="0"/>
                <a:cs typeface="Arial" panose="020B0604020202020204" pitchFamily="34" charset="0"/>
              </a:rPr>
              <a:t>, Office </a:t>
            </a:r>
            <a:r>
              <a:rPr lang="es-MX" dirty="0" err="1">
                <a:latin typeface="Arial" panose="020B0604020202020204" pitchFamily="34" charset="0"/>
                <a:cs typeface="Arial" panose="020B0604020202020204" pitchFamily="34" charset="0"/>
              </a:rPr>
              <a:t>assistant</a:t>
            </a:r>
            <a:r>
              <a:rPr lang="es-MX" dirty="0">
                <a:latin typeface="Arial" panose="020B0604020202020204" pitchFamily="34" charset="0"/>
                <a:cs typeface="Arial" panose="020B0604020202020204" pitchFamily="34" charset="0"/>
              </a:rPr>
              <a:t>, Social media, </a:t>
            </a:r>
            <a:r>
              <a:rPr lang="es-MX" dirty="0" err="1">
                <a:latin typeface="Arial" panose="020B0604020202020204" pitchFamily="34" charset="0"/>
                <a:cs typeface="Arial" panose="020B0604020202020204" pitchFamily="34" charset="0"/>
              </a:rPr>
              <a:t>assistant</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Which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boring</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Why</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  Social media </a:t>
            </a:r>
            <a:r>
              <a:rPr lang="es-MX" dirty="0" err="1">
                <a:latin typeface="Arial" panose="020B0604020202020204" pitchFamily="34" charset="0"/>
                <a:cs typeface="Arial" panose="020B0604020202020204" pitchFamily="34" charset="0"/>
              </a:rPr>
              <a:t>asistiant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because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thye</a:t>
            </a:r>
            <a:r>
              <a:rPr lang="es-MX" dirty="0">
                <a:latin typeface="Arial" panose="020B0604020202020204" pitchFamily="34" charset="0"/>
                <a:cs typeface="Arial" panose="020B0604020202020204" pitchFamily="34" charset="0"/>
              </a:rPr>
              <a:t> can be </a:t>
            </a:r>
            <a:r>
              <a:rPr lang="es-MX" dirty="0" err="1">
                <a:latin typeface="Arial" panose="020B0604020202020204" pitchFamily="34" charset="0"/>
                <a:cs typeface="Arial" panose="020B0604020202020204" pitchFamily="34" charset="0"/>
              </a:rPr>
              <a:t>from</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comfort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home</a:t>
            </a:r>
          </a:p>
          <a:p>
            <a:pPr>
              <a:lnSpc>
                <a:spcPct val="150000"/>
              </a:lnSpc>
            </a:pPr>
            <a:r>
              <a:rPr lang="es-MX" dirty="0" err="1">
                <a:latin typeface="Arial" panose="020B0604020202020204" pitchFamily="34" charset="0"/>
                <a:cs typeface="Arial" panose="020B0604020202020204" pitchFamily="34" charset="0"/>
              </a:rPr>
              <a:t>What</a:t>
            </a:r>
            <a:r>
              <a:rPr lang="es-MX" dirty="0">
                <a:latin typeface="Arial" panose="020B0604020202020204" pitchFamily="34" charset="0"/>
                <a:cs typeface="Arial" panose="020B0604020202020204" pitchFamily="34" charset="0"/>
              </a:rPr>
              <a:t> are </a:t>
            </a:r>
            <a:r>
              <a:rPr lang="es-MX" dirty="0" err="1">
                <a:latin typeface="Arial" panose="020B0604020202020204" pitchFamily="34" charset="0"/>
                <a:cs typeface="Arial" panose="020B0604020202020204" pitchFamily="34" charset="0"/>
              </a:rPr>
              <a:t>some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other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jobs</a:t>
            </a:r>
            <a:r>
              <a:rPr lang="es-MX" dirty="0">
                <a:latin typeface="Arial" panose="020B0604020202020204" pitchFamily="34" charset="0"/>
                <a:cs typeface="Arial" panose="020B0604020202020204" pitchFamily="34" charset="0"/>
              </a:rPr>
              <a:t>?</a:t>
            </a:r>
          </a:p>
          <a:p>
            <a:pPr>
              <a:lnSpc>
                <a:spcPct val="150000"/>
              </a:lnSpc>
            </a:pPr>
            <a:r>
              <a:rPr lang="es-MX" dirty="0">
                <a:latin typeface="Arial" panose="020B0604020202020204" pitchFamily="34" charset="0"/>
                <a:cs typeface="Arial" panose="020B0604020202020204" pitchFamily="34" charset="0"/>
              </a:rPr>
              <a:t>A=Staff  at music </a:t>
            </a:r>
            <a:r>
              <a:rPr lang="es-MX" dirty="0" err="1">
                <a:latin typeface="Arial" panose="020B0604020202020204" pitchFamily="34" charset="0"/>
                <a:cs typeface="Arial" panose="020B0604020202020204" pitchFamily="34" charset="0"/>
              </a:rPr>
              <a:t>events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library</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 </a:t>
            </a:r>
            <a:r>
              <a:rPr lang="es-MX" dirty="0" err="1">
                <a:latin typeface="Arial" panose="020B0604020202020204" pitchFamily="34" charset="0"/>
                <a:cs typeface="Arial" panose="020B0604020202020204" pitchFamily="34" charset="0"/>
              </a:rPr>
              <a:t>job</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What</a:t>
            </a:r>
            <a:r>
              <a:rPr lang="es-MX" dirty="0">
                <a:latin typeface="Arial" panose="020B0604020202020204" pitchFamily="34" charset="0"/>
                <a:cs typeface="Arial" panose="020B0604020202020204" pitchFamily="34" charset="0"/>
              </a:rPr>
              <a:t> do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do?</a:t>
            </a:r>
          </a:p>
          <a:p>
            <a:pPr>
              <a:lnSpc>
                <a:spcPct val="150000"/>
              </a:lnSpc>
            </a:pPr>
            <a:r>
              <a:rPr lang="es-MX" dirty="0">
                <a:latin typeface="Arial" panose="020B0604020202020204" pitchFamily="34" charset="0"/>
                <a:cs typeface="Arial" panose="020B0604020202020204" pitchFamily="34" charset="0"/>
              </a:rPr>
              <a:t>A=No, I </a:t>
            </a:r>
            <a:r>
              <a:rPr lang="es-MX" dirty="0" err="1">
                <a:latin typeface="Arial" panose="020B0604020202020204" pitchFamily="34" charset="0"/>
                <a:cs typeface="Arial" panose="020B0604020202020204" pitchFamily="34" charset="0"/>
              </a:rPr>
              <a:t>don’t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part</a:t>
            </a:r>
            <a:r>
              <a:rPr lang="es-MX" dirty="0">
                <a:latin typeface="Arial" panose="020B0604020202020204" pitchFamily="34" charset="0"/>
                <a:cs typeface="Arial" panose="020B0604020202020204" pitchFamily="34" charset="0"/>
              </a:rPr>
              <a:t>-time</a:t>
            </a:r>
          </a:p>
          <a:p>
            <a:endParaRPr lang="es-MX" dirty="0">
              <a:latin typeface="Arial" panose="020B0604020202020204" pitchFamily="34" charset="0"/>
              <a:cs typeface="Arial" panose="020B0604020202020204" pitchFamily="34" charset="0"/>
            </a:endParaRPr>
          </a:p>
        </p:txBody>
      </p:sp>
      <p:sp>
        <p:nvSpPr>
          <p:cNvPr id="2" name="Rectángulo 1"/>
          <p:cNvSpPr/>
          <p:nvPr/>
        </p:nvSpPr>
        <p:spPr>
          <a:xfrm>
            <a:off x="5814008" y="532301"/>
            <a:ext cx="6409127" cy="476734"/>
          </a:xfrm>
          <a:prstGeom prst="rect">
            <a:avLst/>
          </a:prstGeom>
        </p:spPr>
        <p:txBody>
          <a:bodyPr wrap="none">
            <a:spAutoFit/>
          </a:bodyPr>
          <a:lstStyle/>
          <a:p>
            <a:pPr algn="ctr">
              <a:lnSpc>
                <a:spcPct val="150000"/>
              </a:lnSpc>
            </a:pPr>
            <a:r>
              <a:rPr lang="es-MX" sz="1900" b="1" dirty="0" err="1">
                <a:latin typeface="Arial" panose="020B0604020202020204" pitchFamily="34" charset="0"/>
                <a:cs typeface="Arial" panose="020B0604020202020204" pitchFamily="34" charset="0"/>
              </a:rPr>
              <a:t>Answer</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the</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following</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questions</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about</a:t>
            </a:r>
            <a:r>
              <a:rPr lang="es-MX" sz="1900" b="1" dirty="0">
                <a:latin typeface="Arial" panose="020B0604020202020204" pitchFamily="34" charset="0"/>
                <a:cs typeface="Arial" panose="020B0604020202020204" pitchFamily="34" charset="0"/>
              </a:rPr>
              <a:t> </a:t>
            </a:r>
            <a:r>
              <a:rPr lang="es-MX" sz="1900" b="1" dirty="0" err="1">
                <a:latin typeface="Arial" panose="020B0604020202020204" pitchFamily="34" charset="0"/>
                <a:cs typeface="Arial" panose="020B0604020202020204" pitchFamily="34" charset="0"/>
              </a:rPr>
              <a:t>part</a:t>
            </a:r>
            <a:r>
              <a:rPr lang="es-MX" sz="1900" b="1" dirty="0">
                <a:latin typeface="Arial" panose="020B0604020202020204" pitchFamily="34" charset="0"/>
                <a:cs typeface="Arial" panose="020B0604020202020204" pitchFamily="34" charset="0"/>
              </a:rPr>
              <a:t>-time Jobs.</a:t>
            </a:r>
          </a:p>
        </p:txBody>
      </p:sp>
    </p:spTree>
    <p:extLst>
      <p:ext uri="{BB962C8B-B14F-4D97-AF65-F5344CB8AC3E}">
        <p14:creationId xmlns:p14="http://schemas.microsoft.com/office/powerpoint/2010/main" val="29722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18"/>
          <a:srcRect l="30588" t="40407" r="54572" b="20149"/>
          <a:stretch/>
        </p:blipFill>
        <p:spPr>
          <a:xfrm>
            <a:off x="409434" y="1419377"/>
            <a:ext cx="1815154" cy="4285392"/>
          </a:xfrm>
          <a:prstGeom prst="rect">
            <a:avLst/>
          </a:prstGeom>
        </p:spPr>
      </p:pic>
      <p:sp>
        <p:nvSpPr>
          <p:cNvPr id="3" name="AutoShape 2" descr="ᐈ Funny carpenter stock images, Royalty Free carpenter pictures | download  on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19"/>
          <a:stretch>
            <a:fillRect/>
          </a:stretch>
        </p:blipFill>
        <p:spPr>
          <a:xfrm>
            <a:off x="5643570" y="785869"/>
            <a:ext cx="2142857" cy="2142857"/>
          </a:xfrm>
          <a:prstGeom prst="rect">
            <a:avLst/>
          </a:prstGeom>
        </p:spPr>
      </p:pic>
      <p:pic>
        <p:nvPicPr>
          <p:cNvPr id="1030" name="Picture 6" descr="Best Engineer Cartoon ideas | 20+ articles and images curated on Pinterest  | engineer cartoon, cartoon, cartoon pics"/>
          <p:cNvPicPr>
            <a:picLocks noChangeAspect="1" noChangeArrowheads="1"/>
          </p:cNvPicPr>
          <p:nvPr/>
        </p:nvPicPr>
        <p:blipFill>
          <a:blip r:embed="rId2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42282" y="633627"/>
            <a:ext cx="1242738" cy="22950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refighter Cartoon #firefighter #firefighterdaily #firefightershaveaheart  #firefighterbrotherhood #firefightergift #firefightera… | Firefighter,  Cartoon, Pikachu"/>
          <p:cNvPicPr>
            <a:picLocks noChangeAspect="1" noChangeArrowheads="1"/>
          </p:cNvPicPr>
          <p:nvPr/>
        </p:nvPicPr>
        <p:blipFill>
          <a:blip r:embed="rId21">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10205033" y="783958"/>
            <a:ext cx="1460862" cy="23519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pyfast Graphic Design - Graphic Designer Cartoon Png, Transparent Png -  kindpng"/>
          <p:cNvPicPr>
            <a:picLocks noChangeAspect="1" noChangeArrowheads="1"/>
          </p:cNvPicPr>
          <p:nvPr/>
        </p:nvPicPr>
        <p:blipFill>
          <a:blip r:embed="rId2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811771" y="3606975"/>
            <a:ext cx="2038040" cy="24020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ccessfully And Won The Case.successful Lawyer. Vector Illustration..  Royalty Free Cliparts, Vectors, And Stock Illustration. Image 139144070."/>
          <p:cNvPicPr>
            <a:picLocks noChangeAspect="1" noChangeArrowheads="1"/>
          </p:cNvPicPr>
          <p:nvPr/>
        </p:nvPicPr>
        <p:blipFill>
          <a:blip r:embed="rId23">
            <a:clrChange>
              <a:clrFrom>
                <a:srgbClr val="A1D2E1"/>
              </a:clrFrom>
              <a:clrTo>
                <a:srgbClr val="A1D2E1">
                  <a:alpha val="0"/>
                </a:srgbClr>
              </a:clrTo>
            </a:clrChange>
            <a:extLst>
              <a:ext uri="{28A0092B-C50C-407E-A947-70E740481C1C}">
                <a14:useLocalDpi xmlns:a14="http://schemas.microsoft.com/office/drawing/2010/main" val="0"/>
              </a:ext>
            </a:extLst>
          </a:blip>
          <a:srcRect/>
          <a:stretch>
            <a:fillRect/>
          </a:stretch>
        </p:blipFill>
        <p:spPr bwMode="auto">
          <a:xfrm>
            <a:off x="9519793" y="3529056"/>
            <a:ext cx="2858638" cy="25600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ntista Cartoon Imágenes Y Fotos - 123RF"/>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2872" y="3454924"/>
            <a:ext cx="1604387" cy="2278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r Auto mechanic Automobile repair shop , automobile mechanic transparent  background PNG clipart | HiClipart"/>
          <p:cNvPicPr>
            <a:picLocks noChangeAspect="1" noChangeArrowheads="1"/>
          </p:cNvPicPr>
          <p:nvPr/>
        </p:nvPicPr>
        <p:blipFill>
          <a:blip r:embed="rId25">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flipH="1">
            <a:off x="3286842" y="733547"/>
            <a:ext cx="1944552" cy="24109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ᐈ Receptionist cartoon stock images, Royalty Free receptionist  illustrations | download on Depositphotos®"/>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489037" y="3918483"/>
            <a:ext cx="1815154" cy="181515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
        <p:nvSpPr>
          <p:cNvPr id="6" name="CuadroTexto 5"/>
          <p:cNvSpPr txBox="1"/>
          <p:nvPr/>
        </p:nvSpPr>
        <p:spPr>
          <a:xfrm>
            <a:off x="51675" y="844803"/>
            <a:ext cx="411362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A) </a:t>
            </a:r>
            <a:r>
              <a:rPr lang="es-MX" sz="1600" b="1" dirty="0" err="1">
                <a:latin typeface="Arial" panose="020B0604020202020204" pitchFamily="34" charset="0"/>
                <a:cs typeface="Arial" panose="020B0604020202020204" pitchFamily="34" charset="0"/>
              </a:rPr>
              <a:t>Label</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pictures</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with</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right</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a:t>
            </a:r>
            <a:endParaRPr lang="es-MX" sz="1600" b="1" dirty="0">
              <a:latin typeface="Arial" panose="020B0604020202020204" pitchFamily="34" charset="0"/>
              <a:cs typeface="Arial" panose="020B0604020202020204" pitchFamily="34" charset="0"/>
            </a:endParaRPr>
          </a:p>
        </p:txBody>
      </p:sp>
      <p:sp>
        <p:nvSpPr>
          <p:cNvPr id="7" name="Rectángulo 6"/>
          <p:cNvSpPr/>
          <p:nvPr/>
        </p:nvSpPr>
        <p:spPr>
          <a:xfrm>
            <a:off x="13647" y="6366688"/>
            <a:ext cx="12351135" cy="338554"/>
          </a:xfrm>
          <a:prstGeom prst="rect">
            <a:avLst/>
          </a:prstGeom>
        </p:spPr>
        <p:txBody>
          <a:bodyPr wrap="square">
            <a:spAutoFit/>
          </a:bodyPr>
          <a:lstStyle/>
          <a:p>
            <a:r>
              <a:rPr lang="es-MX" sz="1600" b="1" dirty="0">
                <a:latin typeface="Arial" panose="020B0604020202020204" pitchFamily="34" charset="0"/>
                <a:cs typeface="Arial" panose="020B0604020202020204" pitchFamily="34" charset="0"/>
              </a:rPr>
              <a:t>B) </a:t>
            </a:r>
            <a:r>
              <a:rPr lang="es-MX" sz="1600" b="1" dirty="0" err="1">
                <a:latin typeface="Arial" panose="020B0604020202020204" pitchFamily="34" charset="0"/>
                <a:cs typeface="Arial" panose="020B0604020202020204" pitchFamily="34" charset="0"/>
              </a:rPr>
              <a:t>See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an</a:t>
            </a:r>
            <a:r>
              <a:rPr lang="es-MX" sz="1600" b="1" dirty="0">
                <a:latin typeface="Arial" panose="020B0604020202020204" pitchFamily="34" charset="0"/>
                <a:cs typeface="Arial" panose="020B0604020202020204" pitchFamily="34" charset="0"/>
              </a:rPr>
              <a:t> internet </a:t>
            </a:r>
            <a:r>
              <a:rPr lang="es-MX" sz="1600" b="1" dirty="0" err="1">
                <a:latin typeface="Arial" panose="020B0604020202020204" pitchFamily="34" charset="0"/>
                <a:cs typeface="Arial" panose="020B0604020202020204" pitchFamily="34" charset="0"/>
              </a:rPr>
              <a:t>dictionary</a:t>
            </a:r>
            <a:r>
              <a:rPr lang="es-MX" sz="1600" b="1" dirty="0">
                <a:latin typeface="Arial" panose="020B0604020202020204" pitchFamily="34" charset="0"/>
                <a:cs typeface="Arial" panose="020B0604020202020204" pitchFamily="34" charset="0"/>
              </a:rPr>
              <a:t> and </a:t>
            </a:r>
            <a:r>
              <a:rPr lang="es-MX" sz="1600" b="1" dirty="0" err="1">
                <a:latin typeface="Arial" panose="020B0604020202020204" pitchFamily="34" charset="0"/>
                <a:cs typeface="Arial" panose="020B0604020202020204" pitchFamily="34" charset="0"/>
              </a:rPr>
              <a:t>practice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pronunciation</a:t>
            </a:r>
            <a:r>
              <a:rPr lang="es-MX" sz="1600" b="1" dirty="0">
                <a:latin typeface="Arial" panose="020B0604020202020204" pitchFamily="34" charset="0"/>
                <a:cs typeface="Arial" panose="020B0604020202020204" pitchFamily="34" charset="0"/>
              </a:rPr>
              <a:t> of </a:t>
            </a:r>
            <a:r>
              <a:rPr lang="es-MX" sz="1600" b="1" dirty="0" err="1">
                <a:latin typeface="Arial" panose="020B0604020202020204" pitchFamily="34" charset="0"/>
                <a:cs typeface="Arial" panose="020B0604020202020204" pitchFamily="34" charset="0"/>
              </a:rPr>
              <a:t>these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vocabulary</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a:latin typeface="Arial" panose="020B0604020202020204" pitchFamily="34" charset="0"/>
                <a:cs typeface="Arial" panose="020B0604020202020204" pitchFamily="34" charset="0"/>
              </a:rPr>
              <a:t>. Record </a:t>
            </a:r>
            <a:r>
              <a:rPr lang="es-MX" sz="1600" b="1" dirty="0" err="1">
                <a:latin typeface="Arial" panose="020B0604020202020204" pitchFamily="34" charset="0"/>
                <a:cs typeface="Arial" panose="020B0604020202020204" pitchFamily="34" charset="0"/>
              </a:rPr>
              <a:t>your</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voice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saying</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the</a:t>
            </a:r>
            <a:r>
              <a:rPr lang="es-MX" sz="1600" b="1" dirty="0">
                <a:latin typeface="Arial" panose="020B0604020202020204" pitchFamily="34" charset="0"/>
                <a:cs typeface="Arial" panose="020B0604020202020204" pitchFamily="34" charset="0"/>
              </a:rPr>
              <a:t> </a:t>
            </a:r>
            <a:r>
              <a:rPr lang="es-MX" sz="1600" b="1" dirty="0" err="1">
                <a:latin typeface="Arial" panose="020B0604020202020204" pitchFamily="34" charset="0"/>
                <a:cs typeface="Arial" panose="020B0604020202020204" pitchFamily="34" charset="0"/>
              </a:rPr>
              <a:t>words</a:t>
            </a:r>
            <a:r>
              <a:rPr lang="es-MX" sz="1600" b="1" dirty="0">
                <a:latin typeface="Arial" panose="020B0604020202020204" pitchFamily="34" charset="0"/>
                <a:cs typeface="Arial" panose="020B0604020202020204" pitchFamily="34" charset="0"/>
              </a:rPr>
              <a:t>.</a:t>
            </a:r>
          </a:p>
        </p:txBody>
      </p:sp>
      <p:sp>
        <p:nvSpPr>
          <p:cNvPr id="8" name="Botón de acción: Hacia delante o Siguiente 7">
            <a:hlinkClick r:id="" action="ppaction://hlinkshowjump?jump=nextslide" highlightClick="1"/>
          </p:cNvPr>
          <p:cNvSpPr/>
          <p:nvPr/>
        </p:nvSpPr>
        <p:spPr>
          <a:xfrm>
            <a:off x="3794078" y="4544704"/>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Botón de acción: Hacia delante o Siguiente 18">
            <a:hlinkClick r:id="" action="ppaction://hlinkshowjump?jump=nextslide" highlightClick="1"/>
          </p:cNvPr>
          <p:cNvSpPr/>
          <p:nvPr/>
        </p:nvSpPr>
        <p:spPr>
          <a:xfrm>
            <a:off x="75963" y="6084605"/>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otón de acción: Hacia delante o Siguiente 19">
            <a:hlinkClick r:id="" action="ppaction://hlinkshowjump?jump=nextslide" highlightClick="1"/>
          </p:cNvPr>
          <p:cNvSpPr/>
          <p:nvPr/>
        </p:nvSpPr>
        <p:spPr>
          <a:xfrm>
            <a:off x="3521123" y="21640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otón de acción: Hacia delante o Siguiente 20">
            <a:hlinkClick r:id="" action="ppaction://hlinkshowjump?jump=nextslide" highlightClick="1"/>
          </p:cNvPr>
          <p:cNvSpPr/>
          <p:nvPr/>
        </p:nvSpPr>
        <p:spPr>
          <a:xfrm>
            <a:off x="5811771" y="23073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otón de acción: Hacia delante o Siguiente 21">
            <a:hlinkClick r:id="" action="ppaction://hlinkshowjump?jump=nextslide" highlightClick="1"/>
          </p:cNvPr>
          <p:cNvSpPr/>
          <p:nvPr/>
        </p:nvSpPr>
        <p:spPr>
          <a:xfrm>
            <a:off x="8223296" y="2307369"/>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otón de acción: Hacia delante o Siguiente 22">
            <a:hlinkClick r:id="" action="ppaction://hlinkshowjump?jump=nextslide" highlightClick="1"/>
          </p:cNvPr>
          <p:cNvSpPr/>
          <p:nvPr/>
        </p:nvSpPr>
        <p:spPr>
          <a:xfrm>
            <a:off x="10068555" y="2450670"/>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otón de acción: Hacia delante o Siguiente 23">
            <a:hlinkClick r:id="" action="ppaction://hlinkshowjump?jump=nextslide" highlightClick="1"/>
          </p:cNvPr>
          <p:cNvSpPr/>
          <p:nvPr/>
        </p:nvSpPr>
        <p:spPr>
          <a:xfrm>
            <a:off x="10636271" y="5418166"/>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otón de acción: Hacia delante o Siguiente 24">
            <a:hlinkClick r:id="" action="ppaction://hlinkshowjump?jump=nextslide" highlightClick="1"/>
          </p:cNvPr>
          <p:cNvSpPr/>
          <p:nvPr/>
        </p:nvSpPr>
        <p:spPr>
          <a:xfrm>
            <a:off x="8311458" y="5154343"/>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Botón de acción: Hacia delante o Siguiente 25">
            <a:hlinkClick r:id="" action="ppaction://hlinkshowjump?jump=nextslide" highlightClick="1"/>
          </p:cNvPr>
          <p:cNvSpPr/>
          <p:nvPr/>
        </p:nvSpPr>
        <p:spPr>
          <a:xfrm>
            <a:off x="5948219" y="3972172"/>
            <a:ext cx="272955" cy="28660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a:extLst>
              <a:ext uri="{FF2B5EF4-FFF2-40B4-BE49-F238E27FC236}">
                <a16:creationId xmlns:a16="http://schemas.microsoft.com/office/drawing/2014/main" id="{D667CE99-A317-4161-8123-E6494623187A}"/>
              </a:ext>
            </a:extLst>
          </p:cNvPr>
          <p:cNvSpPr txBox="1"/>
          <p:nvPr/>
        </p:nvSpPr>
        <p:spPr>
          <a:xfrm>
            <a:off x="8112316" y="5918199"/>
            <a:ext cx="1874767" cy="369332"/>
          </a:xfrm>
          <a:prstGeom prst="rect">
            <a:avLst/>
          </a:prstGeom>
          <a:noFill/>
        </p:spPr>
        <p:txBody>
          <a:bodyPr wrap="square" rtlCol="0">
            <a:spAutoFit/>
          </a:bodyPr>
          <a:lstStyle/>
          <a:p>
            <a:r>
              <a:rPr lang="es-ES" dirty="0" err="1"/>
              <a:t>Dentist</a:t>
            </a:r>
            <a:endParaRPr lang="es-ES" dirty="0"/>
          </a:p>
        </p:txBody>
      </p:sp>
      <p:sp>
        <p:nvSpPr>
          <p:cNvPr id="28" name="CuadroTexto 27">
            <a:extLst>
              <a:ext uri="{FF2B5EF4-FFF2-40B4-BE49-F238E27FC236}">
                <a16:creationId xmlns:a16="http://schemas.microsoft.com/office/drawing/2014/main" id="{53DD7A53-2228-4F0C-9FE0-E8384C9A28B9}"/>
              </a:ext>
            </a:extLst>
          </p:cNvPr>
          <p:cNvSpPr txBox="1"/>
          <p:nvPr/>
        </p:nvSpPr>
        <p:spPr>
          <a:xfrm>
            <a:off x="10253847" y="5997356"/>
            <a:ext cx="1874767" cy="369332"/>
          </a:xfrm>
          <a:prstGeom prst="rect">
            <a:avLst/>
          </a:prstGeom>
          <a:noFill/>
        </p:spPr>
        <p:txBody>
          <a:bodyPr wrap="square" rtlCol="0">
            <a:spAutoFit/>
          </a:bodyPr>
          <a:lstStyle/>
          <a:p>
            <a:r>
              <a:rPr lang="es-ES" dirty="0" err="1"/>
              <a:t>Lawyer</a:t>
            </a:r>
            <a:endParaRPr lang="es-ES" dirty="0"/>
          </a:p>
        </p:txBody>
      </p:sp>
      <p:sp>
        <p:nvSpPr>
          <p:cNvPr id="29" name="CuadroTexto 28">
            <a:extLst>
              <a:ext uri="{FF2B5EF4-FFF2-40B4-BE49-F238E27FC236}">
                <a16:creationId xmlns:a16="http://schemas.microsoft.com/office/drawing/2014/main" id="{DF86FD3D-6899-4D28-8725-F71F62191211}"/>
              </a:ext>
            </a:extLst>
          </p:cNvPr>
          <p:cNvSpPr txBox="1"/>
          <p:nvPr/>
        </p:nvSpPr>
        <p:spPr>
          <a:xfrm>
            <a:off x="5948219" y="5887465"/>
            <a:ext cx="1874767" cy="369332"/>
          </a:xfrm>
          <a:prstGeom prst="rect">
            <a:avLst/>
          </a:prstGeom>
          <a:noFill/>
        </p:spPr>
        <p:txBody>
          <a:bodyPr wrap="square" rtlCol="0">
            <a:spAutoFit/>
          </a:bodyPr>
          <a:lstStyle/>
          <a:p>
            <a:r>
              <a:rPr lang="es-ES" dirty="0" err="1"/>
              <a:t>Graphic</a:t>
            </a:r>
            <a:r>
              <a:rPr lang="es-ES" dirty="0"/>
              <a:t> </a:t>
            </a:r>
            <a:r>
              <a:rPr lang="es-ES" dirty="0" err="1"/>
              <a:t>designer</a:t>
            </a:r>
            <a:endParaRPr lang="es-ES" dirty="0"/>
          </a:p>
        </p:txBody>
      </p:sp>
      <p:sp>
        <p:nvSpPr>
          <p:cNvPr id="30" name="CuadroTexto 29">
            <a:extLst>
              <a:ext uri="{FF2B5EF4-FFF2-40B4-BE49-F238E27FC236}">
                <a16:creationId xmlns:a16="http://schemas.microsoft.com/office/drawing/2014/main" id="{BA03FC83-E4A5-4754-A5C7-F4F39A50D708}"/>
              </a:ext>
            </a:extLst>
          </p:cNvPr>
          <p:cNvSpPr txBox="1"/>
          <p:nvPr/>
        </p:nvSpPr>
        <p:spPr>
          <a:xfrm>
            <a:off x="3521123" y="3100766"/>
            <a:ext cx="1874767" cy="369332"/>
          </a:xfrm>
          <a:prstGeom prst="rect">
            <a:avLst/>
          </a:prstGeom>
          <a:noFill/>
        </p:spPr>
        <p:txBody>
          <a:bodyPr wrap="square" rtlCol="0">
            <a:spAutoFit/>
          </a:bodyPr>
          <a:lstStyle/>
          <a:p>
            <a:r>
              <a:rPr lang="es-ES" dirty="0" err="1"/>
              <a:t>Mechanic</a:t>
            </a:r>
            <a:endParaRPr lang="es-ES" dirty="0"/>
          </a:p>
        </p:txBody>
      </p:sp>
      <p:sp>
        <p:nvSpPr>
          <p:cNvPr id="31" name="CuadroTexto 30">
            <a:extLst>
              <a:ext uri="{FF2B5EF4-FFF2-40B4-BE49-F238E27FC236}">
                <a16:creationId xmlns:a16="http://schemas.microsoft.com/office/drawing/2014/main" id="{CE4D9B62-FFFB-447C-89A3-0782DF8001F2}"/>
              </a:ext>
            </a:extLst>
          </p:cNvPr>
          <p:cNvSpPr txBox="1"/>
          <p:nvPr/>
        </p:nvSpPr>
        <p:spPr>
          <a:xfrm>
            <a:off x="3476541" y="5680830"/>
            <a:ext cx="1874767" cy="369332"/>
          </a:xfrm>
          <a:prstGeom prst="rect">
            <a:avLst/>
          </a:prstGeom>
          <a:noFill/>
        </p:spPr>
        <p:txBody>
          <a:bodyPr wrap="square" rtlCol="0">
            <a:spAutoFit/>
          </a:bodyPr>
          <a:lstStyle/>
          <a:p>
            <a:r>
              <a:rPr lang="es-ES" dirty="0"/>
              <a:t>Front </a:t>
            </a:r>
            <a:r>
              <a:rPr lang="es-ES" dirty="0" err="1"/>
              <a:t>desk</a:t>
            </a:r>
            <a:r>
              <a:rPr lang="es-ES" dirty="0"/>
              <a:t> </a:t>
            </a:r>
            <a:r>
              <a:rPr lang="es-ES" dirty="0" err="1"/>
              <a:t>clerk</a:t>
            </a:r>
            <a:endParaRPr lang="es-ES" dirty="0"/>
          </a:p>
        </p:txBody>
      </p:sp>
      <p:sp>
        <p:nvSpPr>
          <p:cNvPr id="32" name="CuadroTexto 31">
            <a:extLst>
              <a:ext uri="{FF2B5EF4-FFF2-40B4-BE49-F238E27FC236}">
                <a16:creationId xmlns:a16="http://schemas.microsoft.com/office/drawing/2014/main" id="{ACFF7DC2-D145-4663-8426-D61F8E0A6378}"/>
              </a:ext>
            </a:extLst>
          </p:cNvPr>
          <p:cNvSpPr txBox="1"/>
          <p:nvPr/>
        </p:nvSpPr>
        <p:spPr>
          <a:xfrm>
            <a:off x="5640617" y="3100766"/>
            <a:ext cx="1874767" cy="369332"/>
          </a:xfrm>
          <a:prstGeom prst="rect">
            <a:avLst/>
          </a:prstGeom>
          <a:noFill/>
        </p:spPr>
        <p:txBody>
          <a:bodyPr wrap="square" rtlCol="0">
            <a:spAutoFit/>
          </a:bodyPr>
          <a:lstStyle/>
          <a:p>
            <a:r>
              <a:rPr lang="es-ES" dirty="0" err="1"/>
              <a:t>Carpenter</a:t>
            </a:r>
            <a:endParaRPr lang="es-ES" dirty="0"/>
          </a:p>
        </p:txBody>
      </p:sp>
      <p:sp>
        <p:nvSpPr>
          <p:cNvPr id="33" name="CuadroTexto 32">
            <a:extLst>
              <a:ext uri="{FF2B5EF4-FFF2-40B4-BE49-F238E27FC236}">
                <a16:creationId xmlns:a16="http://schemas.microsoft.com/office/drawing/2014/main" id="{C90BF6C3-359C-4E82-8C42-57EF8C7ED39A}"/>
              </a:ext>
            </a:extLst>
          </p:cNvPr>
          <p:cNvSpPr txBox="1"/>
          <p:nvPr/>
        </p:nvSpPr>
        <p:spPr>
          <a:xfrm>
            <a:off x="8113334" y="3036043"/>
            <a:ext cx="1874767" cy="369332"/>
          </a:xfrm>
          <a:prstGeom prst="rect">
            <a:avLst/>
          </a:prstGeom>
          <a:noFill/>
        </p:spPr>
        <p:txBody>
          <a:bodyPr wrap="square" rtlCol="0">
            <a:spAutoFit/>
          </a:bodyPr>
          <a:lstStyle/>
          <a:p>
            <a:r>
              <a:rPr lang="es-ES" dirty="0" err="1"/>
              <a:t>Engineer</a:t>
            </a:r>
            <a:endParaRPr lang="es-ES" dirty="0"/>
          </a:p>
        </p:txBody>
      </p:sp>
      <p:sp>
        <p:nvSpPr>
          <p:cNvPr id="34" name="CuadroTexto 33">
            <a:extLst>
              <a:ext uri="{FF2B5EF4-FFF2-40B4-BE49-F238E27FC236}">
                <a16:creationId xmlns:a16="http://schemas.microsoft.com/office/drawing/2014/main" id="{84052437-D153-463F-BB4C-6FE154B07E68}"/>
              </a:ext>
            </a:extLst>
          </p:cNvPr>
          <p:cNvSpPr txBox="1"/>
          <p:nvPr/>
        </p:nvSpPr>
        <p:spPr>
          <a:xfrm>
            <a:off x="10188936" y="3026546"/>
            <a:ext cx="1874767" cy="369332"/>
          </a:xfrm>
          <a:prstGeom prst="rect">
            <a:avLst/>
          </a:prstGeom>
          <a:noFill/>
        </p:spPr>
        <p:txBody>
          <a:bodyPr wrap="square" rtlCol="0">
            <a:spAutoFit/>
          </a:bodyPr>
          <a:lstStyle/>
          <a:p>
            <a:r>
              <a:rPr lang="es-ES" dirty="0" err="1"/>
              <a:t>Firefighter</a:t>
            </a:r>
            <a:endParaRPr lang="es-ES" dirty="0"/>
          </a:p>
        </p:txBody>
      </p:sp>
      <p:pic>
        <p:nvPicPr>
          <p:cNvPr id="9" name="Sonido grabado">
            <a:hlinkClick r:id="" action="ppaction://media"/>
            <a:extLst>
              <a:ext uri="{FF2B5EF4-FFF2-40B4-BE49-F238E27FC236}">
                <a16:creationId xmlns:a16="http://schemas.microsoft.com/office/drawing/2014/main" id="{22B7CFA1-3A69-45B9-AEFD-A2CE714BF806}"/>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3428206" y="1445754"/>
            <a:ext cx="609600" cy="609600"/>
          </a:xfrm>
          <a:prstGeom prst="rect">
            <a:avLst/>
          </a:prstGeom>
        </p:spPr>
      </p:pic>
      <p:pic>
        <p:nvPicPr>
          <p:cNvPr id="10" name="Sonido grabado">
            <a:hlinkClick r:id="" action="ppaction://media"/>
            <a:extLst>
              <a:ext uri="{FF2B5EF4-FFF2-40B4-BE49-F238E27FC236}">
                <a16:creationId xmlns:a16="http://schemas.microsoft.com/office/drawing/2014/main" id="{D23DDF96-1797-43E1-AB52-1832358E74E3}"/>
              </a:ext>
            </a:extLst>
          </p:cNvPr>
          <p:cNvPicPr>
            <a:picLocks noChangeAspect="1"/>
          </p:cNvPicPr>
          <p:nvPr>
            <a:audioFile r:link="rId4"/>
            <p:extLst>
              <p:ext uri="{DAA4B4D4-6D71-4841-9C94-3DE7FCFB9230}">
                <p14:media xmlns:p14="http://schemas.microsoft.com/office/powerpoint/2010/main" r:embed="rId3"/>
              </p:ext>
            </p:extLst>
          </p:nvPr>
        </p:nvPicPr>
        <p:blipFill>
          <a:blip r:embed="rId27"/>
          <a:stretch>
            <a:fillRect/>
          </a:stretch>
        </p:blipFill>
        <p:spPr>
          <a:xfrm>
            <a:off x="5634490" y="1372021"/>
            <a:ext cx="609600" cy="609600"/>
          </a:xfrm>
          <a:prstGeom prst="rect">
            <a:avLst/>
          </a:prstGeom>
        </p:spPr>
      </p:pic>
      <p:pic>
        <p:nvPicPr>
          <p:cNvPr id="11" name="Sonido grabado">
            <a:hlinkClick r:id="" action="ppaction://media"/>
            <a:extLst>
              <a:ext uri="{FF2B5EF4-FFF2-40B4-BE49-F238E27FC236}">
                <a16:creationId xmlns:a16="http://schemas.microsoft.com/office/drawing/2014/main" id="{AC3ED1B2-783F-4F5C-AE63-98C70F9BB798}"/>
              </a:ext>
            </a:extLst>
          </p:cNvPr>
          <p:cNvPicPr>
            <a:picLocks noChangeAspect="1"/>
          </p:cNvPicPr>
          <p:nvPr>
            <a:audioFile r:link="rId6"/>
            <p:extLst>
              <p:ext uri="{DAA4B4D4-6D71-4841-9C94-3DE7FCFB9230}">
                <p14:media xmlns:p14="http://schemas.microsoft.com/office/powerpoint/2010/main" r:embed="rId5"/>
              </p:ext>
            </p:extLst>
          </p:nvPr>
        </p:nvPicPr>
        <p:blipFill>
          <a:blip r:embed="rId27"/>
          <a:stretch>
            <a:fillRect/>
          </a:stretch>
        </p:blipFill>
        <p:spPr>
          <a:xfrm>
            <a:off x="8104738" y="1689585"/>
            <a:ext cx="609600" cy="609600"/>
          </a:xfrm>
          <a:prstGeom prst="rect">
            <a:avLst/>
          </a:prstGeom>
        </p:spPr>
      </p:pic>
      <p:pic>
        <p:nvPicPr>
          <p:cNvPr id="12" name="Sonido grabado">
            <a:hlinkClick r:id="" action="ppaction://media"/>
            <a:extLst>
              <a:ext uri="{FF2B5EF4-FFF2-40B4-BE49-F238E27FC236}">
                <a16:creationId xmlns:a16="http://schemas.microsoft.com/office/drawing/2014/main" id="{9B89EED4-52AC-48BF-875E-29FBC8AE3C63}"/>
              </a:ext>
            </a:extLst>
          </p:cNvPr>
          <p:cNvPicPr>
            <a:picLocks noChangeAspect="1"/>
          </p:cNvPicPr>
          <p:nvPr>
            <a:audioFile r:link="rId8"/>
            <p:extLst>
              <p:ext uri="{DAA4B4D4-6D71-4841-9C94-3DE7FCFB9230}">
                <p14:media xmlns:p14="http://schemas.microsoft.com/office/powerpoint/2010/main" r:embed="rId7"/>
              </p:ext>
            </p:extLst>
          </p:nvPr>
        </p:nvPicPr>
        <p:blipFill>
          <a:blip r:embed="rId27"/>
          <a:stretch>
            <a:fillRect/>
          </a:stretch>
        </p:blipFill>
        <p:spPr>
          <a:xfrm>
            <a:off x="9949047" y="1145912"/>
            <a:ext cx="609600" cy="609600"/>
          </a:xfrm>
          <a:prstGeom prst="rect">
            <a:avLst/>
          </a:prstGeom>
        </p:spPr>
      </p:pic>
      <p:pic>
        <p:nvPicPr>
          <p:cNvPr id="13" name="Sonido grabado">
            <a:hlinkClick r:id="" action="ppaction://media"/>
            <a:extLst>
              <a:ext uri="{FF2B5EF4-FFF2-40B4-BE49-F238E27FC236}">
                <a16:creationId xmlns:a16="http://schemas.microsoft.com/office/drawing/2014/main" id="{BD8BB4B4-FDD6-4240-A47B-9D8997C95D35}"/>
              </a:ext>
            </a:extLst>
          </p:cNvPr>
          <p:cNvPicPr>
            <a:picLocks noChangeAspect="1"/>
          </p:cNvPicPr>
          <p:nvPr>
            <a:audioFile r:link="rId10"/>
            <p:extLst>
              <p:ext uri="{DAA4B4D4-6D71-4841-9C94-3DE7FCFB9230}">
                <p14:media xmlns:p14="http://schemas.microsoft.com/office/powerpoint/2010/main" r:embed="rId9"/>
              </p:ext>
            </p:extLst>
          </p:nvPr>
        </p:nvPicPr>
        <p:blipFill>
          <a:blip r:embed="rId27"/>
          <a:stretch>
            <a:fillRect/>
          </a:stretch>
        </p:blipFill>
        <p:spPr>
          <a:xfrm>
            <a:off x="3732081" y="4001264"/>
            <a:ext cx="609600" cy="609600"/>
          </a:xfrm>
          <a:prstGeom prst="rect">
            <a:avLst/>
          </a:prstGeom>
        </p:spPr>
      </p:pic>
      <p:pic>
        <p:nvPicPr>
          <p:cNvPr id="14" name="Sonido grabado">
            <a:hlinkClick r:id="" action="ppaction://media"/>
            <a:extLst>
              <a:ext uri="{FF2B5EF4-FFF2-40B4-BE49-F238E27FC236}">
                <a16:creationId xmlns:a16="http://schemas.microsoft.com/office/drawing/2014/main" id="{78D502E1-48E3-4884-A677-D122D12B57E9}"/>
              </a:ext>
            </a:extLst>
          </p:cNvPr>
          <p:cNvPicPr>
            <a:picLocks noChangeAspect="1"/>
          </p:cNvPicPr>
          <p:nvPr>
            <a:audioFile r:link="rId12"/>
            <p:extLst>
              <p:ext uri="{DAA4B4D4-6D71-4841-9C94-3DE7FCFB9230}">
                <p14:media xmlns:p14="http://schemas.microsoft.com/office/powerpoint/2010/main" r:embed="rId11"/>
              </p:ext>
            </p:extLst>
          </p:nvPr>
        </p:nvPicPr>
        <p:blipFill>
          <a:blip r:embed="rId27"/>
          <a:stretch>
            <a:fillRect/>
          </a:stretch>
        </p:blipFill>
        <p:spPr>
          <a:xfrm>
            <a:off x="6975205" y="3694892"/>
            <a:ext cx="609600" cy="609600"/>
          </a:xfrm>
          <a:prstGeom prst="rect">
            <a:avLst/>
          </a:prstGeom>
        </p:spPr>
      </p:pic>
      <p:pic>
        <p:nvPicPr>
          <p:cNvPr id="16" name="Sonido grabado">
            <a:hlinkClick r:id="" action="ppaction://media"/>
            <a:extLst>
              <a:ext uri="{FF2B5EF4-FFF2-40B4-BE49-F238E27FC236}">
                <a16:creationId xmlns:a16="http://schemas.microsoft.com/office/drawing/2014/main" id="{B853E621-C005-418A-AF8B-F674C385FA2C}"/>
              </a:ext>
            </a:extLst>
          </p:cNvPr>
          <p:cNvPicPr>
            <a:picLocks noChangeAspect="1"/>
          </p:cNvPicPr>
          <p:nvPr>
            <a:audioFile r:link="rId14"/>
            <p:extLst>
              <p:ext uri="{DAA4B4D4-6D71-4841-9C94-3DE7FCFB9230}">
                <p14:media xmlns:p14="http://schemas.microsoft.com/office/powerpoint/2010/main" r:embed="rId13"/>
              </p:ext>
            </p:extLst>
          </p:nvPr>
        </p:nvPicPr>
        <p:blipFill>
          <a:blip r:embed="rId27"/>
          <a:stretch>
            <a:fillRect/>
          </a:stretch>
        </p:blipFill>
        <p:spPr>
          <a:xfrm>
            <a:off x="8236515" y="3823833"/>
            <a:ext cx="609600" cy="609600"/>
          </a:xfrm>
          <a:prstGeom prst="rect">
            <a:avLst/>
          </a:prstGeom>
        </p:spPr>
      </p:pic>
      <p:pic>
        <p:nvPicPr>
          <p:cNvPr id="17" name="Sonido grabado">
            <a:hlinkClick r:id="" action="ppaction://media"/>
            <a:extLst>
              <a:ext uri="{FF2B5EF4-FFF2-40B4-BE49-F238E27FC236}">
                <a16:creationId xmlns:a16="http://schemas.microsoft.com/office/drawing/2014/main" id="{E831B5DA-D113-4162-A4D1-0DD0ED1AF377}"/>
              </a:ext>
            </a:extLst>
          </p:cNvPr>
          <p:cNvPicPr>
            <a:picLocks noChangeAspect="1"/>
          </p:cNvPicPr>
          <p:nvPr>
            <a:audioFile r:link="rId16"/>
            <p:extLst>
              <p:ext uri="{DAA4B4D4-6D71-4841-9C94-3DE7FCFB9230}">
                <p14:media xmlns:p14="http://schemas.microsoft.com/office/powerpoint/2010/main" r:embed="rId15"/>
              </p:ext>
            </p:extLst>
          </p:nvPr>
        </p:nvPicPr>
        <p:blipFill>
          <a:blip r:embed="rId27"/>
          <a:stretch>
            <a:fillRect/>
          </a:stretch>
        </p:blipFill>
        <p:spPr>
          <a:xfrm>
            <a:off x="10267729" y="4714993"/>
            <a:ext cx="609600" cy="609600"/>
          </a:xfrm>
          <a:prstGeom prst="rect">
            <a:avLst/>
          </a:prstGeom>
        </p:spPr>
      </p:pic>
    </p:spTree>
    <p:extLst>
      <p:ext uri="{BB962C8B-B14F-4D97-AF65-F5344CB8AC3E}">
        <p14:creationId xmlns:p14="http://schemas.microsoft.com/office/powerpoint/2010/main" val="28868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879"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343"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88"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202" fill="hold"/>
                                        <p:tgtEl>
                                          <p:spTgt spid="13"/>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1398" fill="hold"/>
                                        <p:tgtEl>
                                          <p:spTgt spid="14"/>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763" fill="hold"/>
                                        <p:tgtEl>
                                          <p:spTgt spid="16"/>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554"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9"/>
                </p:tgtEl>
              </p:cMediaNode>
            </p:audio>
            <p:audio>
              <p:cMediaNode vol="80000">
                <p:cTn id="36" fill="hold" display="0">
                  <p:stCondLst>
                    <p:cond delay="indefinite"/>
                  </p:stCondLst>
                  <p:endCondLst>
                    <p:cond evt="onStopAudio" delay="0">
                      <p:tgtEl>
                        <p:sldTgt/>
                      </p:tgtEl>
                    </p:cond>
                  </p:endCondLst>
                </p:cTn>
                <p:tgtEl>
                  <p:spTgt spid="10"/>
                </p:tgtEl>
              </p:cMediaNode>
            </p:audio>
            <p:audio>
              <p:cMediaNode vol="80000">
                <p:cTn id="37" fill="hold" display="0">
                  <p:stCondLst>
                    <p:cond delay="indefinite"/>
                  </p:stCondLst>
                  <p:endCondLst>
                    <p:cond evt="onStopAudio" delay="0">
                      <p:tgtEl>
                        <p:sldTgt/>
                      </p:tgtEl>
                    </p:cond>
                  </p:endCondLst>
                </p:cTn>
                <p:tgtEl>
                  <p:spTgt spid="11"/>
                </p:tgtEl>
              </p:cMediaNode>
            </p:audio>
            <p:audio>
              <p:cMediaNode vol="80000">
                <p:cTn id="38" fill="hold" display="0">
                  <p:stCondLst>
                    <p:cond delay="indefinite"/>
                  </p:stCondLst>
                  <p:endCondLst>
                    <p:cond evt="onStopAudio" delay="0">
                      <p:tgtEl>
                        <p:sldTgt/>
                      </p:tgtEl>
                    </p:cond>
                  </p:endCondLst>
                </p:cTn>
                <p:tgtEl>
                  <p:spTgt spid="12"/>
                </p:tgtEl>
              </p:cMediaNode>
            </p:audio>
            <p:audio>
              <p:cMediaNode vol="80000">
                <p:cTn id="39" fill="hold" display="0">
                  <p:stCondLst>
                    <p:cond delay="indefinite"/>
                  </p:stCondLst>
                  <p:endCondLst>
                    <p:cond evt="onStopAudio" delay="0">
                      <p:tgtEl>
                        <p:sldTgt/>
                      </p:tgtEl>
                    </p:cond>
                  </p:endCondLst>
                </p:cTn>
                <p:tgtEl>
                  <p:spTgt spid="13"/>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6"/>
                </p:tgtEl>
              </p:cMediaNode>
            </p:audio>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423123890"/>
              </p:ext>
            </p:extLst>
          </p:nvPr>
        </p:nvGraphicFramePr>
        <p:xfrm>
          <a:off x="7641988" y="4281734"/>
          <a:ext cx="1857612" cy="2419320"/>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92203">
                <a:tc>
                  <a:txBody>
                    <a:bodyPr/>
                    <a:lstStyle/>
                    <a:p>
                      <a:pPr algn="ctr"/>
                      <a:r>
                        <a:rPr lang="es-MX" dirty="0" err="1">
                          <a:solidFill>
                            <a:srgbClr val="C00000"/>
                          </a:solidFill>
                        </a:rPr>
                        <a:t>Travel</a:t>
                      </a:r>
                      <a:r>
                        <a:rPr lang="es-MX" dirty="0">
                          <a:solidFill>
                            <a:srgbClr val="C00000"/>
                          </a:solidFill>
                        </a:rPr>
                        <a:t> </a:t>
                      </a:r>
                      <a:r>
                        <a:rPr lang="es-MX" dirty="0" err="1">
                          <a:solidFill>
                            <a:srgbClr val="C00000"/>
                          </a:solidFill>
                        </a:rPr>
                        <a:t>industry</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92203">
                <a:tc>
                  <a:txBody>
                    <a:bodyPr/>
                    <a:lstStyle/>
                    <a:p>
                      <a:pPr algn="ctr"/>
                      <a:r>
                        <a:rPr lang="es-MX" dirty="0" err="1">
                          <a:solidFill>
                            <a:schemeClr val="tx1"/>
                          </a:solidFill>
                        </a:rPr>
                        <a:t>Fligh</a:t>
                      </a:r>
                      <a:r>
                        <a:rPr lang="es-MX" dirty="0">
                          <a:solidFill>
                            <a:schemeClr val="tx1"/>
                          </a:solidFill>
                        </a:rPr>
                        <a:t> </a:t>
                      </a:r>
                      <a:r>
                        <a:rPr lang="es-MX" dirty="0" err="1">
                          <a:solidFill>
                            <a:schemeClr val="tx1"/>
                          </a:solidFill>
                        </a:rPr>
                        <a:t>attendant</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92203">
                <a:tc>
                  <a:txBody>
                    <a:bodyPr/>
                    <a:lstStyle/>
                    <a:p>
                      <a:pPr algn="ctr"/>
                      <a:r>
                        <a:rPr lang="es-MX" dirty="0" err="1">
                          <a:solidFill>
                            <a:schemeClr val="tx1"/>
                          </a:solidFill>
                        </a:rPr>
                        <a:t>Pilot</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2"/>
                  </a:ext>
                </a:extLst>
              </a:tr>
              <a:tr h="458305">
                <a:tc>
                  <a:txBody>
                    <a:bodyPr/>
                    <a:lstStyle/>
                    <a:p>
                      <a:pPr algn="ctr"/>
                      <a:r>
                        <a:rPr lang="es-MX" dirty="0">
                          <a:solidFill>
                            <a:schemeClr val="tx1"/>
                          </a:solidFill>
                        </a:rPr>
                        <a:t>Tour </a:t>
                      </a:r>
                      <a:r>
                        <a:rPr lang="es-MX" dirty="0" err="1">
                          <a:solidFill>
                            <a:schemeClr val="tx1"/>
                          </a:solidFill>
                        </a:rPr>
                        <a:t>guide</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3"/>
                  </a:ext>
                </a:extLst>
              </a:tr>
              <a:tr h="392203">
                <a:tc>
                  <a:txBody>
                    <a:bodyPr/>
                    <a:lstStyle/>
                    <a:p>
                      <a:pPr algn="ct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4"/>
                  </a:ext>
                </a:extLst>
              </a:tr>
              <a:tr h="392203">
                <a:tc>
                  <a:txBody>
                    <a:bodyPr/>
                    <a:lstStyle/>
                    <a:p>
                      <a:pPr algn="ct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340292970"/>
              </p:ext>
            </p:extLst>
          </p:nvPr>
        </p:nvGraphicFramePr>
        <p:xfrm>
          <a:off x="7752690" y="626406"/>
          <a:ext cx="1857612" cy="2321513"/>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76347">
                <a:tc>
                  <a:txBody>
                    <a:bodyPr/>
                    <a:lstStyle/>
                    <a:p>
                      <a:pPr algn="ctr"/>
                      <a:r>
                        <a:rPr lang="es-MX" dirty="0" err="1">
                          <a:solidFill>
                            <a:srgbClr val="C00000"/>
                          </a:solidFill>
                        </a:rPr>
                        <a:t>Food</a:t>
                      </a:r>
                      <a:r>
                        <a:rPr lang="es-MX" dirty="0">
                          <a:solidFill>
                            <a:srgbClr val="C00000"/>
                          </a:solidFill>
                        </a:rPr>
                        <a:t> </a:t>
                      </a:r>
                      <a:r>
                        <a:rPr lang="es-MX" dirty="0" err="1">
                          <a:solidFill>
                            <a:srgbClr val="C00000"/>
                          </a:solidFill>
                        </a:rPr>
                        <a:t>Service</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76347">
                <a:tc>
                  <a:txBody>
                    <a:bodyPr/>
                    <a:lstStyle/>
                    <a:p>
                      <a:pPr algn="ctr"/>
                      <a:r>
                        <a:rPr lang="es-MX" dirty="0" err="1">
                          <a:solidFill>
                            <a:schemeClr val="tx1"/>
                          </a:solidFill>
                        </a:rPr>
                        <a:t>cashier</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76347">
                <a:tc>
                  <a:txBody>
                    <a:bodyPr/>
                    <a:lstStyle/>
                    <a:p>
                      <a:pPr algn="ctr"/>
                      <a:r>
                        <a:rPr lang="es-MX" dirty="0">
                          <a:solidFill>
                            <a:schemeClr val="tx1"/>
                          </a:solidFill>
                        </a:rPr>
                        <a:t>Chef</a:t>
                      </a:r>
                    </a:p>
                  </a:txBody>
                  <a:tcPr>
                    <a:solidFill>
                      <a:schemeClr val="accent6">
                        <a:lumMod val="20000"/>
                        <a:lumOff val="80000"/>
                      </a:schemeClr>
                    </a:solidFill>
                  </a:tcPr>
                </a:tc>
                <a:extLst>
                  <a:ext uri="{0D108BD9-81ED-4DB2-BD59-A6C34878D82A}">
                    <a16:rowId xmlns:a16="http://schemas.microsoft.com/office/drawing/2014/main" val="10002"/>
                  </a:ext>
                </a:extLst>
              </a:tr>
              <a:tr h="439778">
                <a:tc>
                  <a:txBody>
                    <a:bodyPr/>
                    <a:lstStyle/>
                    <a:p>
                      <a:pPr algn="ctr"/>
                      <a:r>
                        <a:rPr lang="es-MX" dirty="0">
                          <a:solidFill>
                            <a:schemeClr val="tx1"/>
                          </a:solidFill>
                        </a:rPr>
                        <a:t>Cook</a:t>
                      </a:r>
                    </a:p>
                  </a:txBody>
                  <a:tcPr>
                    <a:solidFill>
                      <a:schemeClr val="accent6">
                        <a:lumMod val="20000"/>
                        <a:lumOff val="80000"/>
                      </a:schemeClr>
                    </a:solidFill>
                  </a:tcPr>
                </a:tc>
                <a:extLst>
                  <a:ext uri="{0D108BD9-81ED-4DB2-BD59-A6C34878D82A}">
                    <a16:rowId xmlns:a16="http://schemas.microsoft.com/office/drawing/2014/main" val="10003"/>
                  </a:ext>
                </a:extLst>
              </a:tr>
              <a:tr h="376347">
                <a:tc>
                  <a:txBody>
                    <a:bodyPr/>
                    <a:lstStyle/>
                    <a:p>
                      <a:pPr algn="ctr"/>
                      <a:r>
                        <a:rPr lang="es-MX" dirty="0">
                          <a:solidFill>
                            <a:schemeClr val="tx1"/>
                          </a:solidFill>
                        </a:rPr>
                        <a:t>Restaurant host</a:t>
                      </a:r>
                    </a:p>
                  </a:txBody>
                  <a:tcPr>
                    <a:solidFill>
                      <a:schemeClr val="accent6">
                        <a:lumMod val="20000"/>
                        <a:lumOff val="80000"/>
                      </a:schemeClr>
                    </a:solidFill>
                  </a:tcPr>
                </a:tc>
                <a:extLst>
                  <a:ext uri="{0D108BD9-81ED-4DB2-BD59-A6C34878D82A}">
                    <a16:rowId xmlns:a16="http://schemas.microsoft.com/office/drawing/2014/main" val="10004"/>
                  </a:ext>
                </a:extLst>
              </a:tr>
              <a:tr h="376347">
                <a:tc>
                  <a:txBody>
                    <a:bodyPr/>
                    <a:lstStyle/>
                    <a:p>
                      <a:pPr algn="ctr"/>
                      <a:r>
                        <a:rPr lang="es-MX" dirty="0">
                          <a:solidFill>
                            <a:schemeClr val="tx1"/>
                          </a:solidFill>
                        </a:rPr>
                        <a:t>Server</a:t>
                      </a: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240873806"/>
              </p:ext>
            </p:extLst>
          </p:nvPr>
        </p:nvGraphicFramePr>
        <p:xfrm>
          <a:off x="10075080" y="1186516"/>
          <a:ext cx="1857612" cy="2350044"/>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70840">
                <a:tc>
                  <a:txBody>
                    <a:bodyPr/>
                    <a:lstStyle/>
                    <a:p>
                      <a:pPr algn="ctr"/>
                      <a:r>
                        <a:rPr lang="es-MX" dirty="0" err="1">
                          <a:solidFill>
                            <a:srgbClr val="C00000"/>
                          </a:solidFill>
                        </a:rPr>
                        <a:t>Health</a:t>
                      </a:r>
                      <a:r>
                        <a:rPr lang="es-MX" baseline="0" dirty="0">
                          <a:solidFill>
                            <a:srgbClr val="C00000"/>
                          </a:solidFill>
                        </a:rPr>
                        <a:t> </a:t>
                      </a:r>
                      <a:r>
                        <a:rPr lang="es-MX" baseline="0" dirty="0" err="1">
                          <a:solidFill>
                            <a:srgbClr val="C00000"/>
                          </a:solidFill>
                        </a:rPr>
                        <a:t>service</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70840">
                <a:tc>
                  <a:txBody>
                    <a:bodyPr/>
                    <a:lstStyle/>
                    <a:p>
                      <a:pPr algn="ctr"/>
                      <a:r>
                        <a:rPr lang="es-MX" dirty="0" err="1">
                          <a:solidFill>
                            <a:schemeClr val="tx1"/>
                          </a:solidFill>
                        </a:rPr>
                        <a:t>Dentist</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algn="ctr"/>
                      <a:r>
                        <a:rPr lang="es-MX" dirty="0">
                          <a:solidFill>
                            <a:schemeClr val="tx1"/>
                          </a:solidFill>
                        </a:rPr>
                        <a:t>Doctor</a:t>
                      </a:r>
                    </a:p>
                  </a:txBody>
                  <a:tcPr>
                    <a:solidFill>
                      <a:schemeClr val="accent6">
                        <a:lumMod val="20000"/>
                        <a:lumOff val="80000"/>
                      </a:schemeClr>
                    </a:solidFill>
                  </a:tcPr>
                </a:tc>
                <a:extLst>
                  <a:ext uri="{0D108BD9-81ED-4DB2-BD59-A6C34878D82A}">
                    <a16:rowId xmlns:a16="http://schemas.microsoft.com/office/drawing/2014/main" val="10002"/>
                  </a:ext>
                </a:extLst>
              </a:tr>
              <a:tr h="433342">
                <a:tc>
                  <a:txBody>
                    <a:bodyPr/>
                    <a:lstStyle/>
                    <a:p>
                      <a:pPr algn="ctr"/>
                      <a:r>
                        <a:rPr lang="es-MX" dirty="0">
                          <a:solidFill>
                            <a:schemeClr val="tx1"/>
                          </a:solidFill>
                        </a:rPr>
                        <a:t>Nurse</a:t>
                      </a:r>
                    </a:p>
                  </a:txBody>
                  <a:tcPr>
                    <a:solidFill>
                      <a:schemeClr val="accent6">
                        <a:lumMod val="20000"/>
                        <a:lumOff val="80000"/>
                      </a:schemeClr>
                    </a:solidFill>
                  </a:tcPr>
                </a:tc>
                <a:extLst>
                  <a:ext uri="{0D108BD9-81ED-4DB2-BD59-A6C34878D82A}">
                    <a16:rowId xmlns:a16="http://schemas.microsoft.com/office/drawing/2014/main" val="10003"/>
                  </a:ext>
                </a:extLst>
              </a:tr>
              <a:tr h="433342">
                <a:tc>
                  <a:txBody>
                    <a:bodyPr/>
                    <a:lstStyle/>
                    <a:p>
                      <a:pPr algn="ct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4"/>
                  </a:ext>
                </a:extLst>
              </a:tr>
              <a:tr h="370840">
                <a:tc>
                  <a:txBody>
                    <a:bodyPr/>
                    <a:lstStyle/>
                    <a:p>
                      <a:pPr algn="ct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905040708"/>
              </p:ext>
            </p:extLst>
          </p:nvPr>
        </p:nvGraphicFramePr>
        <p:xfrm>
          <a:off x="10088728" y="4007633"/>
          <a:ext cx="1857612" cy="2468880"/>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587695">
                <a:tc>
                  <a:txBody>
                    <a:bodyPr/>
                    <a:lstStyle/>
                    <a:p>
                      <a:pPr algn="ctr"/>
                      <a:r>
                        <a:rPr lang="es-MX" dirty="0" err="1">
                          <a:solidFill>
                            <a:srgbClr val="C00000"/>
                          </a:solidFill>
                        </a:rPr>
                        <a:t>Entertainment</a:t>
                      </a:r>
                      <a:r>
                        <a:rPr lang="es-MX" dirty="0">
                          <a:solidFill>
                            <a:srgbClr val="C00000"/>
                          </a:solidFill>
                        </a:rPr>
                        <a:t> </a:t>
                      </a:r>
                      <a:r>
                        <a:rPr lang="es-MX" dirty="0" err="1">
                          <a:solidFill>
                            <a:srgbClr val="C00000"/>
                          </a:solidFill>
                        </a:rPr>
                        <a:t>business</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35826">
                <a:tc>
                  <a:txBody>
                    <a:bodyPr/>
                    <a:lstStyle/>
                    <a:p>
                      <a:pPr algn="ctr"/>
                      <a:r>
                        <a:rPr lang="es-MX" dirty="0" err="1">
                          <a:solidFill>
                            <a:schemeClr val="tx1"/>
                          </a:solidFill>
                        </a:rPr>
                        <a:t>dancer</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35826">
                <a:tc>
                  <a:txBody>
                    <a:bodyPr/>
                    <a:lstStyle/>
                    <a:p>
                      <a:pPr algn="ctr"/>
                      <a:r>
                        <a:rPr lang="es-MX" dirty="0" err="1">
                          <a:solidFill>
                            <a:schemeClr val="tx1"/>
                          </a:solidFill>
                        </a:rPr>
                        <a:t>Musician</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2"/>
                  </a:ext>
                </a:extLst>
              </a:tr>
              <a:tr h="339339">
                <a:tc>
                  <a:txBody>
                    <a:bodyPr/>
                    <a:lstStyle/>
                    <a:p>
                      <a:pPr algn="ctr"/>
                      <a:r>
                        <a:rPr lang="es-MX" dirty="0">
                          <a:solidFill>
                            <a:schemeClr val="tx1"/>
                          </a:solidFill>
                        </a:rPr>
                        <a:t>Singer</a:t>
                      </a:r>
                    </a:p>
                  </a:txBody>
                  <a:tcPr>
                    <a:solidFill>
                      <a:schemeClr val="accent6">
                        <a:lumMod val="20000"/>
                        <a:lumOff val="80000"/>
                      </a:schemeClr>
                    </a:solidFill>
                  </a:tcPr>
                </a:tc>
                <a:extLst>
                  <a:ext uri="{0D108BD9-81ED-4DB2-BD59-A6C34878D82A}">
                    <a16:rowId xmlns:a16="http://schemas.microsoft.com/office/drawing/2014/main" val="10003"/>
                  </a:ext>
                </a:extLst>
              </a:tr>
              <a:tr h="335826">
                <a:tc>
                  <a:txBody>
                    <a:bodyPr/>
                    <a:lstStyle/>
                    <a:p>
                      <a:pPr algn="ctr"/>
                      <a:r>
                        <a:rPr lang="es-MX" dirty="0" err="1">
                          <a:solidFill>
                            <a:schemeClr val="tx1"/>
                          </a:solidFill>
                        </a:rPr>
                        <a:t>Reporter</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4"/>
                  </a:ext>
                </a:extLst>
              </a:tr>
              <a:tr h="335826">
                <a:tc>
                  <a:txBody>
                    <a:bodyPr/>
                    <a:lstStyle/>
                    <a:p>
                      <a:pPr algn="ctr"/>
                      <a:r>
                        <a:rPr lang="es-MX" dirty="0">
                          <a:solidFill>
                            <a:schemeClr val="tx1"/>
                          </a:solidFill>
                        </a:rPr>
                        <a:t>Office manager</a:t>
                      </a: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675518522"/>
              </p:ext>
            </p:extLst>
          </p:nvPr>
        </p:nvGraphicFramePr>
        <p:xfrm>
          <a:off x="5191457" y="4312873"/>
          <a:ext cx="1857612" cy="2429122"/>
        </p:xfrm>
        <a:graphic>
          <a:graphicData uri="http://schemas.openxmlformats.org/drawingml/2006/table">
            <a:tbl>
              <a:tblPr firstRow="1" bandRow="1">
                <a:tableStyleId>{5C22544A-7EE6-4342-B048-85BDC9FD1C3A}</a:tableStyleId>
              </a:tblPr>
              <a:tblGrid>
                <a:gridCol w="1857612">
                  <a:extLst>
                    <a:ext uri="{9D8B030D-6E8A-4147-A177-3AD203B41FA5}">
                      <a16:colId xmlns:a16="http://schemas.microsoft.com/office/drawing/2014/main" val="20000"/>
                    </a:ext>
                  </a:extLst>
                </a:gridCol>
              </a:tblGrid>
              <a:tr h="393792">
                <a:tc>
                  <a:txBody>
                    <a:bodyPr/>
                    <a:lstStyle/>
                    <a:p>
                      <a:pPr algn="ctr"/>
                      <a:r>
                        <a:rPr lang="es-MX" dirty="0">
                          <a:solidFill>
                            <a:srgbClr val="C00000"/>
                          </a:solidFill>
                        </a:rPr>
                        <a:t>Office</a:t>
                      </a:r>
                      <a:r>
                        <a:rPr lang="es-MX" baseline="0" dirty="0">
                          <a:solidFill>
                            <a:srgbClr val="C00000"/>
                          </a:solidFill>
                        </a:rPr>
                        <a:t> </a:t>
                      </a:r>
                      <a:r>
                        <a:rPr lang="es-MX" baseline="0" dirty="0" err="1">
                          <a:solidFill>
                            <a:srgbClr val="C00000"/>
                          </a:solidFill>
                        </a:rPr>
                        <a:t>work</a:t>
                      </a:r>
                      <a:endParaRPr lang="es-MX" dirty="0">
                        <a:solidFill>
                          <a:srgbClr val="C0000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393792">
                <a:tc>
                  <a:txBody>
                    <a:bodyPr/>
                    <a:lstStyle/>
                    <a:p>
                      <a:pPr algn="ctr"/>
                      <a:r>
                        <a:rPr lang="es-MX" dirty="0" err="1">
                          <a:solidFill>
                            <a:schemeClr val="tx1"/>
                          </a:solidFill>
                        </a:rPr>
                        <a:t>accountant</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393792">
                <a:tc>
                  <a:txBody>
                    <a:bodyPr/>
                    <a:lstStyle/>
                    <a:p>
                      <a:pPr algn="ctr"/>
                      <a:r>
                        <a:rPr lang="es-MX" dirty="0" err="1">
                          <a:solidFill>
                            <a:schemeClr val="tx1"/>
                          </a:solidFill>
                        </a:rPr>
                        <a:t>Recepcionist</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2"/>
                  </a:ext>
                </a:extLst>
              </a:tr>
              <a:tr h="393792">
                <a:tc>
                  <a:txBody>
                    <a:bodyPr/>
                    <a:lstStyle/>
                    <a:p>
                      <a:pPr algn="ctr"/>
                      <a:r>
                        <a:rPr lang="es-MX" dirty="0">
                          <a:solidFill>
                            <a:schemeClr val="tx1"/>
                          </a:solidFill>
                        </a:rPr>
                        <a:t>Web </a:t>
                      </a:r>
                      <a:r>
                        <a:rPr lang="es-MX" dirty="0" err="1">
                          <a:solidFill>
                            <a:schemeClr val="tx1"/>
                          </a:solidFill>
                        </a:rPr>
                        <a:t>designer</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3"/>
                  </a:ext>
                </a:extLst>
              </a:tr>
              <a:tr h="460162">
                <a:tc>
                  <a:txBody>
                    <a:bodyPr/>
                    <a:lstStyle/>
                    <a:p>
                      <a:pPr algn="ctr"/>
                      <a:r>
                        <a:rPr lang="es-MX" dirty="0" err="1">
                          <a:solidFill>
                            <a:schemeClr val="tx1"/>
                          </a:solidFill>
                        </a:rPr>
                        <a:t>Graphic</a:t>
                      </a:r>
                      <a:r>
                        <a:rPr lang="es-MX" dirty="0">
                          <a:solidFill>
                            <a:schemeClr val="tx1"/>
                          </a:solidFill>
                        </a:rPr>
                        <a:t> </a:t>
                      </a:r>
                      <a:r>
                        <a:rPr lang="es-MX" dirty="0" err="1">
                          <a:solidFill>
                            <a:schemeClr val="tx1"/>
                          </a:solidFill>
                        </a:rPr>
                        <a:t>designer</a:t>
                      </a: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4"/>
                  </a:ext>
                </a:extLst>
              </a:tr>
              <a:tr h="393792">
                <a:tc>
                  <a:txBody>
                    <a:bodyPr/>
                    <a:lstStyle/>
                    <a:p>
                      <a:pPr algn="ctr"/>
                      <a:endParaRPr lang="es-MX"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10" name="CuadroTexto 9"/>
          <p:cNvSpPr txBox="1"/>
          <p:nvPr/>
        </p:nvSpPr>
        <p:spPr>
          <a:xfrm>
            <a:off x="423077" y="1289809"/>
            <a:ext cx="2021707" cy="5016758"/>
          </a:xfrm>
          <a:prstGeom prst="rect">
            <a:avLst/>
          </a:prstGeom>
          <a:noFill/>
        </p:spPr>
        <p:txBody>
          <a:bodyPr wrap="none" rtlCol="0">
            <a:spAutoFit/>
          </a:bodyPr>
          <a:lstStyle/>
          <a:p>
            <a:pPr marL="285750" indent="-285750">
              <a:buFont typeface="Wingdings" panose="05000000000000000000" pitchFamily="2" charset="2"/>
              <a:buChar char="ü"/>
            </a:pPr>
            <a:r>
              <a:rPr lang="es-MX" sz="1600" dirty="0" err="1">
                <a:latin typeface="Arial" panose="020B0604020202020204" pitchFamily="34" charset="0"/>
                <a:cs typeface="Arial" panose="020B0604020202020204" pitchFamily="34" charset="0"/>
              </a:rPr>
              <a:t>Accountant</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a:latin typeface="Arial" panose="020B0604020202020204" pitchFamily="34" charset="0"/>
                <a:cs typeface="Arial" panose="020B0604020202020204" pitchFamily="34" charset="0"/>
              </a:rPr>
              <a:t>Cashier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err="1">
                <a:latin typeface="Arial" panose="020B0604020202020204" pitchFamily="34" charset="0"/>
                <a:cs typeface="Arial" panose="020B0604020202020204" pitchFamily="34" charset="0"/>
              </a:rPr>
              <a:t>Dancer</a:t>
            </a:r>
            <a:endParaRPr lang="es-MX"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dirty="0">
                <a:latin typeface="Arial" panose="020B0604020202020204" pitchFamily="34" charset="0"/>
                <a:cs typeface="Arial" panose="020B0604020202020204" pitchFamily="34" charset="0"/>
              </a:rPr>
              <a:t>Flight </a:t>
            </a:r>
            <a:r>
              <a:rPr lang="es-MX" sz="1600" dirty="0" err="1">
                <a:latin typeface="Arial" panose="020B0604020202020204" pitchFamily="34" charset="0"/>
                <a:cs typeface="Arial" panose="020B0604020202020204" pitchFamily="34" charset="0"/>
              </a:rPr>
              <a:t>attendant</a:t>
            </a:r>
            <a:endParaRPr lang="es-MX" sz="1600"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Chef</a:t>
            </a:r>
          </a:p>
          <a:p>
            <a:pPr marL="273050"/>
            <a:r>
              <a:rPr lang="es-MX" sz="1600" strike="sngStrike" dirty="0" err="1">
                <a:latin typeface="Arial" panose="020B0604020202020204" pitchFamily="34" charset="0"/>
                <a:cs typeface="Arial" panose="020B0604020202020204" pitchFamily="34" charset="0"/>
              </a:rPr>
              <a:t>Musician</a:t>
            </a:r>
            <a:endParaRPr lang="es-MX" sz="1600" strike="sngStrike" dirty="0">
              <a:latin typeface="Arial" panose="020B0604020202020204" pitchFamily="34" charset="0"/>
              <a:cs typeface="Arial" panose="020B0604020202020204" pitchFamily="34" charset="0"/>
            </a:endParaRPr>
          </a:p>
          <a:p>
            <a:pPr marL="273050"/>
            <a:r>
              <a:rPr lang="es-MX" sz="1600" strike="sngStrike" dirty="0" err="1">
                <a:latin typeface="Arial" panose="020B0604020202020204" pitchFamily="34" charset="0"/>
                <a:cs typeface="Arial" panose="020B0604020202020204" pitchFamily="34" charset="0"/>
              </a:rPr>
              <a:t>Pilot</a:t>
            </a:r>
            <a:endParaRPr lang="es-MX" sz="1600" strike="sngStrike" dirty="0">
              <a:latin typeface="Arial" panose="020B0604020202020204" pitchFamily="34" charset="0"/>
              <a:cs typeface="Arial" panose="020B0604020202020204" pitchFamily="34" charset="0"/>
            </a:endParaRPr>
          </a:p>
          <a:p>
            <a:pPr marL="273050"/>
            <a:r>
              <a:rPr lang="es-MX" sz="1600" strike="sngStrike" dirty="0" err="1">
                <a:latin typeface="Arial" panose="020B0604020202020204" pitchFamily="34" charset="0"/>
                <a:cs typeface="Arial" panose="020B0604020202020204" pitchFamily="34" charset="0"/>
              </a:rPr>
              <a:t>Receptionist</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Server</a:t>
            </a:r>
          </a:p>
          <a:p>
            <a:pPr marL="273050"/>
            <a:r>
              <a:rPr lang="es-MX" sz="1600" strike="sngStrike" dirty="0">
                <a:latin typeface="Arial" panose="020B0604020202020204" pitchFamily="34" charset="0"/>
                <a:cs typeface="Arial" panose="020B0604020202020204" pitchFamily="34" charset="0"/>
              </a:rPr>
              <a:t>Singer</a:t>
            </a:r>
          </a:p>
          <a:p>
            <a:pPr marL="273050"/>
            <a:r>
              <a:rPr lang="es-MX" sz="1600" strike="sngStrike" dirty="0">
                <a:latin typeface="Arial" panose="020B0604020202020204" pitchFamily="34" charset="0"/>
                <a:cs typeface="Arial" panose="020B0604020202020204" pitchFamily="34" charset="0"/>
              </a:rPr>
              <a:t>Tour guide</a:t>
            </a:r>
          </a:p>
          <a:p>
            <a:pPr marL="273050"/>
            <a:r>
              <a:rPr lang="es-MX" sz="1600" strike="sngStrike" dirty="0">
                <a:latin typeface="Arial" panose="020B0604020202020204" pitchFamily="34" charset="0"/>
                <a:cs typeface="Arial" panose="020B0604020202020204" pitchFamily="34" charset="0"/>
              </a:rPr>
              <a:t>Web </a:t>
            </a:r>
            <a:r>
              <a:rPr lang="es-MX" sz="1600" strike="sngStrike" dirty="0" err="1">
                <a:latin typeface="Arial" panose="020B0604020202020204" pitchFamily="34" charset="0"/>
                <a:cs typeface="Arial" panose="020B0604020202020204" pitchFamily="34" charset="0"/>
              </a:rPr>
              <a:t>designer</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Cook</a:t>
            </a:r>
          </a:p>
          <a:p>
            <a:pPr marL="273050"/>
            <a:r>
              <a:rPr lang="es-MX" sz="1600" strike="sngStrike" dirty="0" err="1">
                <a:latin typeface="Arial" panose="020B0604020202020204" pitchFamily="34" charset="0"/>
                <a:cs typeface="Arial" panose="020B0604020202020204" pitchFamily="34" charset="0"/>
              </a:rPr>
              <a:t>Dentist</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Doctor</a:t>
            </a:r>
          </a:p>
          <a:p>
            <a:pPr marL="273050"/>
            <a:r>
              <a:rPr lang="es-MX" sz="1600" strike="sngStrike" dirty="0">
                <a:latin typeface="Arial" panose="020B0604020202020204" pitchFamily="34" charset="0"/>
                <a:cs typeface="Arial" panose="020B0604020202020204" pitchFamily="34" charset="0"/>
              </a:rPr>
              <a:t>Nurse</a:t>
            </a:r>
          </a:p>
          <a:p>
            <a:pPr marL="273050"/>
            <a:r>
              <a:rPr lang="es-MX" sz="1600" strike="sngStrike" dirty="0" err="1">
                <a:latin typeface="Arial" panose="020B0604020202020204" pitchFamily="34" charset="0"/>
                <a:cs typeface="Arial" panose="020B0604020202020204" pitchFamily="34" charset="0"/>
              </a:rPr>
              <a:t>Reporter</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Restaurant host</a:t>
            </a:r>
          </a:p>
          <a:p>
            <a:pPr marL="273050"/>
            <a:r>
              <a:rPr lang="es-MX" sz="1600" strike="sngStrike" dirty="0" err="1">
                <a:latin typeface="Arial" panose="020B0604020202020204" pitchFamily="34" charset="0"/>
                <a:cs typeface="Arial" panose="020B0604020202020204" pitchFamily="34" charset="0"/>
              </a:rPr>
              <a:t>Graphic</a:t>
            </a:r>
            <a:r>
              <a:rPr lang="es-MX" sz="1600" strike="sngStrike" dirty="0">
                <a:latin typeface="Arial" panose="020B0604020202020204" pitchFamily="34" charset="0"/>
                <a:cs typeface="Arial" panose="020B0604020202020204" pitchFamily="34" charset="0"/>
              </a:rPr>
              <a:t> </a:t>
            </a:r>
            <a:r>
              <a:rPr lang="es-MX" sz="1600" strike="sngStrike" dirty="0" err="1">
                <a:latin typeface="Arial" panose="020B0604020202020204" pitchFamily="34" charset="0"/>
                <a:cs typeface="Arial" panose="020B0604020202020204" pitchFamily="34" charset="0"/>
              </a:rPr>
              <a:t>designer</a:t>
            </a:r>
            <a:endParaRPr lang="es-MX" sz="1600" strike="sngStrike" dirty="0">
              <a:latin typeface="Arial" panose="020B0604020202020204" pitchFamily="34" charset="0"/>
              <a:cs typeface="Arial" panose="020B0604020202020204" pitchFamily="34" charset="0"/>
            </a:endParaRPr>
          </a:p>
          <a:p>
            <a:pPr marL="273050"/>
            <a:r>
              <a:rPr lang="es-MX" sz="1600" strike="sngStrike" dirty="0">
                <a:latin typeface="Arial" panose="020B0604020202020204" pitchFamily="34" charset="0"/>
                <a:cs typeface="Arial" panose="020B0604020202020204" pitchFamily="34" charset="0"/>
              </a:rPr>
              <a:t>Office manager</a:t>
            </a:r>
          </a:p>
        </p:txBody>
      </p:sp>
      <p:sp>
        <p:nvSpPr>
          <p:cNvPr id="11" name="CuadroTexto 10"/>
          <p:cNvSpPr txBox="1"/>
          <p:nvPr/>
        </p:nvSpPr>
        <p:spPr>
          <a:xfrm>
            <a:off x="191069" y="654256"/>
            <a:ext cx="6130846" cy="369332"/>
          </a:xfrm>
          <a:prstGeom prst="rect">
            <a:avLst/>
          </a:prstGeom>
          <a:noFill/>
        </p:spPr>
        <p:txBody>
          <a:bodyPr wrap="none" rtlCol="0">
            <a:spAutoFit/>
          </a:bodyPr>
          <a:lstStyle/>
          <a:p>
            <a:r>
              <a:rPr lang="es-MX" b="1" dirty="0">
                <a:latin typeface="Arial" panose="020B0604020202020204" pitchFamily="34" charset="0"/>
                <a:cs typeface="Arial" panose="020B0604020202020204" pitchFamily="34" charset="0"/>
              </a:rPr>
              <a:t>C) Complete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Word </a:t>
            </a:r>
            <a:r>
              <a:rPr lang="es-MX" b="1" dirty="0" err="1">
                <a:latin typeface="Arial" panose="020B0604020202020204" pitchFamily="34" charset="0"/>
                <a:cs typeface="Arial" panose="020B0604020202020204" pitchFamily="34" charset="0"/>
              </a:rPr>
              <a:t>map</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with</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Jobs </a:t>
            </a:r>
            <a:r>
              <a:rPr lang="es-MX" b="1" dirty="0" err="1">
                <a:latin typeface="Arial" panose="020B0604020202020204" pitchFamily="34" charset="0"/>
                <a:cs typeface="Arial" panose="020B0604020202020204" pitchFamily="34" charset="0"/>
              </a:rPr>
              <a:t>from</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list</a:t>
            </a:r>
            <a:r>
              <a:rPr lang="es-MX" b="1" dirty="0">
                <a:latin typeface="Arial" panose="020B0604020202020204" pitchFamily="34" charset="0"/>
                <a:cs typeface="Arial" panose="020B0604020202020204" pitchFamily="34" charset="0"/>
              </a:rPr>
              <a:t>.</a:t>
            </a:r>
          </a:p>
        </p:txBody>
      </p:sp>
      <p:sp>
        <p:nvSpPr>
          <p:cNvPr id="12" name="Elipse 11"/>
          <p:cNvSpPr/>
          <p:nvPr/>
        </p:nvSpPr>
        <p:spPr>
          <a:xfrm>
            <a:off x="5277159" y="1774211"/>
            <a:ext cx="1473958" cy="1992573"/>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bg1"/>
                </a:solidFill>
                <a:latin typeface="Arial" panose="020B0604020202020204" pitchFamily="34" charset="0"/>
                <a:cs typeface="Arial" panose="020B0604020202020204" pitchFamily="34" charset="0"/>
              </a:rPr>
              <a:t>Jobs</a:t>
            </a:r>
          </a:p>
        </p:txBody>
      </p:sp>
      <p:cxnSp>
        <p:nvCxnSpPr>
          <p:cNvPr id="14" name="Conector recto de flecha 13"/>
          <p:cNvCxnSpPr>
            <a:stCxn id="12" idx="6"/>
            <a:endCxn id="5" idx="1"/>
          </p:cNvCxnSpPr>
          <p:nvPr/>
        </p:nvCxnSpPr>
        <p:spPr>
          <a:xfrm flipV="1">
            <a:off x="6751117" y="1787162"/>
            <a:ext cx="1001573" cy="9833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a:stCxn id="12" idx="4"/>
          </p:cNvCxnSpPr>
          <p:nvPr/>
        </p:nvCxnSpPr>
        <p:spPr>
          <a:xfrm>
            <a:off x="6014138" y="3766784"/>
            <a:ext cx="605026" cy="53226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4" idx="0"/>
          </p:cNvCxnSpPr>
          <p:nvPr/>
        </p:nvCxnSpPr>
        <p:spPr>
          <a:xfrm>
            <a:off x="6551341" y="3478583"/>
            <a:ext cx="2019453" cy="803151"/>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717206" y="3295156"/>
            <a:ext cx="3354842" cy="85899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6717206" y="3055504"/>
            <a:ext cx="3352996" cy="3571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WORD POWER Jobs</a:t>
            </a:r>
            <a:endParaRPr lang="es-E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2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9642" y="2951667"/>
            <a:ext cx="2629469" cy="2862322"/>
          </a:xfrm>
          <a:prstGeom prst="rect">
            <a:avLst/>
          </a:prstGeom>
        </p:spPr>
        <p:txBody>
          <a:bodyPr wrap="square">
            <a:spAutoFit/>
          </a:bodyPr>
          <a:lstStyle/>
          <a:p>
            <a:r>
              <a:rPr lang="es-MX" dirty="0"/>
              <a:t>1. </a:t>
            </a:r>
          </a:p>
          <a:p>
            <a:r>
              <a:rPr lang="es-MX" dirty="0" err="1"/>
              <a:t>bank</a:t>
            </a:r>
            <a:r>
              <a:rPr lang="es-MX" dirty="0"/>
              <a:t> </a:t>
            </a:r>
            <a:r>
              <a:rPr lang="es-MX" dirty="0" err="1"/>
              <a:t>teller</a:t>
            </a:r>
            <a:endParaRPr lang="es-MX" dirty="0"/>
          </a:p>
          <a:p>
            <a:r>
              <a:rPr lang="es-MX" dirty="0"/>
              <a:t>host</a:t>
            </a:r>
          </a:p>
          <a:p>
            <a:r>
              <a:rPr lang="es-MX" strike="sngStrike" dirty="0"/>
              <a:t>Chef</a:t>
            </a:r>
          </a:p>
          <a:p>
            <a:endParaRPr lang="es-MX" dirty="0"/>
          </a:p>
          <a:p>
            <a:endParaRPr lang="es-MX" dirty="0"/>
          </a:p>
          <a:p>
            <a:r>
              <a:rPr lang="es-MX" dirty="0"/>
              <a:t>2.</a:t>
            </a:r>
          </a:p>
          <a:p>
            <a:r>
              <a:rPr lang="es-MX" strike="sngStrike" dirty="0" err="1"/>
              <a:t>professor</a:t>
            </a:r>
            <a:endParaRPr lang="es-MX" strike="sngStrike" dirty="0"/>
          </a:p>
          <a:p>
            <a:r>
              <a:rPr lang="es-MX" dirty="0" err="1"/>
              <a:t>therapist</a:t>
            </a:r>
            <a:endParaRPr lang="es-MX" dirty="0"/>
          </a:p>
          <a:p>
            <a:r>
              <a:rPr lang="es-MX" dirty="0" err="1"/>
              <a:t>fire</a:t>
            </a:r>
            <a:r>
              <a:rPr lang="es-MX" dirty="0"/>
              <a:t> </a:t>
            </a:r>
            <a:r>
              <a:rPr lang="es-MX" dirty="0" err="1"/>
              <a:t>fighter</a:t>
            </a:r>
            <a:endParaRPr lang="es-MX" dirty="0"/>
          </a:p>
        </p:txBody>
      </p:sp>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370" y="1691523"/>
            <a:ext cx="609600" cy="609600"/>
          </a:xfrm>
          <a:prstGeom prst="rect">
            <a:avLst/>
          </a:prstGeom>
        </p:spPr>
      </p:pic>
      <p:sp>
        <p:nvSpPr>
          <p:cNvPr id="8" name="Rectángulo 7"/>
          <p:cNvSpPr/>
          <p:nvPr/>
        </p:nvSpPr>
        <p:spPr>
          <a:xfrm>
            <a:off x="5670645" y="1996323"/>
            <a:ext cx="2629469" cy="4524315"/>
          </a:xfrm>
          <a:prstGeom prst="rect">
            <a:avLst/>
          </a:prstGeom>
        </p:spPr>
        <p:txBody>
          <a:bodyPr wrap="square">
            <a:spAutoFit/>
          </a:bodyPr>
          <a:lstStyle/>
          <a:p>
            <a:r>
              <a:rPr lang="es-MX" dirty="0"/>
              <a:t>3. </a:t>
            </a:r>
          </a:p>
          <a:p>
            <a:r>
              <a:rPr lang="es-MX" dirty="0" err="1"/>
              <a:t>accountant</a:t>
            </a:r>
            <a:endParaRPr lang="es-MX" dirty="0"/>
          </a:p>
          <a:p>
            <a:r>
              <a:rPr lang="es-MX" dirty="0"/>
              <a:t>manager</a:t>
            </a:r>
          </a:p>
          <a:p>
            <a:r>
              <a:rPr lang="es-MX" strike="sngStrike" dirty="0"/>
              <a:t>software </a:t>
            </a:r>
            <a:r>
              <a:rPr lang="es-MX" strike="sngStrike" dirty="0" err="1"/>
              <a:t>programmer</a:t>
            </a:r>
            <a:endParaRPr lang="es-MX" strike="sngStrike" dirty="0"/>
          </a:p>
          <a:p>
            <a:endParaRPr lang="es-MX" dirty="0"/>
          </a:p>
          <a:p>
            <a:r>
              <a:rPr lang="es-MX" dirty="0"/>
              <a:t>4. </a:t>
            </a:r>
          </a:p>
          <a:p>
            <a:r>
              <a:rPr lang="en-US" strike="sngStrike" dirty="0"/>
              <a:t>police officer</a:t>
            </a:r>
          </a:p>
          <a:p>
            <a:r>
              <a:rPr lang="en-US" dirty="0"/>
              <a:t>landscaper</a:t>
            </a:r>
          </a:p>
          <a:p>
            <a:r>
              <a:rPr lang="en-US" dirty="0"/>
              <a:t>truck driver</a:t>
            </a:r>
            <a:endParaRPr lang="es-MX" dirty="0"/>
          </a:p>
          <a:p>
            <a:endParaRPr lang="es-MX" dirty="0"/>
          </a:p>
          <a:p>
            <a:r>
              <a:rPr lang="es-MX" dirty="0"/>
              <a:t>5.</a:t>
            </a:r>
          </a:p>
          <a:p>
            <a:r>
              <a:rPr lang="es-MX" dirty="0" err="1"/>
              <a:t>teacher</a:t>
            </a:r>
            <a:endParaRPr lang="es-MX" dirty="0"/>
          </a:p>
          <a:p>
            <a:r>
              <a:rPr lang="es-MX" dirty="0" err="1"/>
              <a:t>travel</a:t>
            </a:r>
            <a:r>
              <a:rPr lang="es-MX" dirty="0"/>
              <a:t> </a:t>
            </a:r>
            <a:r>
              <a:rPr lang="es-MX" dirty="0" err="1"/>
              <a:t>agent</a:t>
            </a:r>
            <a:endParaRPr lang="es-MX" dirty="0"/>
          </a:p>
          <a:p>
            <a:r>
              <a:rPr lang="es-MX" strike="sngStrike" dirty="0"/>
              <a:t>tour guide</a:t>
            </a:r>
          </a:p>
          <a:p>
            <a:endParaRPr lang="es-MX" dirty="0"/>
          </a:p>
          <a:p>
            <a:endParaRPr lang="es-MX" dirty="0"/>
          </a:p>
        </p:txBody>
      </p:sp>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LISTENING Jobs</a:t>
            </a:r>
            <a:endParaRPr lang="es-ES" sz="2800" b="1"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245660" y="671647"/>
            <a:ext cx="717811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Listen to the recording. You will hear a man talking about a job. </a:t>
            </a:r>
          </a:p>
          <a:p>
            <a:r>
              <a:rPr lang="en-US" b="1" dirty="0">
                <a:latin typeface="Arial" panose="020B0604020202020204" pitchFamily="34" charset="0"/>
                <a:cs typeface="Arial" panose="020B0604020202020204" pitchFamily="34" charset="0"/>
              </a:rPr>
              <a:t>Underline the job that goes with the sentence you hear. </a:t>
            </a:r>
            <a:endParaRPr lang="es-MX"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228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6772" t="19239" r="27757" b="52763"/>
          <a:stretch/>
        </p:blipFill>
        <p:spPr>
          <a:xfrm>
            <a:off x="202441" y="741948"/>
            <a:ext cx="2063086" cy="2800067"/>
          </a:xfrm>
          <a:prstGeom prst="rect">
            <a:avLst/>
          </a:prstGeom>
        </p:spPr>
      </p:pic>
      <p:sp>
        <p:nvSpPr>
          <p:cNvPr id="4" name="CuadroTexto 3"/>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GRAMMAR “ SIMPLE PRESENT”</a:t>
            </a:r>
            <a:endParaRPr lang="es-ES" sz="28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3248167" y="741948"/>
            <a:ext cx="8327921" cy="369332"/>
          </a:xfrm>
          <a:prstGeom prst="rect">
            <a:avLst/>
          </a:prstGeom>
          <a:noFill/>
        </p:spPr>
        <p:txBody>
          <a:bodyPr wrap="none" rtlCol="0">
            <a:spAutoFit/>
          </a:bodyPr>
          <a:lstStyle/>
          <a:p>
            <a:r>
              <a:rPr lang="es-MX" b="1" dirty="0" err="1">
                <a:latin typeface="Arial" panose="020B0604020202020204" pitchFamily="34" charset="0"/>
                <a:cs typeface="Arial" panose="020B0604020202020204" pitchFamily="34" charset="0"/>
              </a:rPr>
              <a:t>Remind</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that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verbs</a:t>
            </a:r>
            <a:r>
              <a:rPr lang="es-MX" b="1" dirty="0">
                <a:latin typeface="Arial" panose="020B0604020202020204" pitchFamily="34" charset="0"/>
                <a:cs typeface="Arial" panose="020B0604020202020204" pitchFamily="34" charset="0"/>
              </a:rPr>
              <a:t> in simple </a:t>
            </a:r>
            <a:r>
              <a:rPr lang="es-MX" b="1" dirty="0" err="1">
                <a:latin typeface="Arial" panose="020B0604020202020204" pitchFamily="34" charset="0"/>
                <a:cs typeface="Arial" panose="020B0604020202020204" pitchFamily="34" charset="0"/>
              </a:rPr>
              <a:t>present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for</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third</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person</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end</a:t>
            </a:r>
            <a:r>
              <a:rPr lang="es-MX" b="1" dirty="0">
                <a:latin typeface="Arial" panose="020B0604020202020204" pitchFamily="34" charset="0"/>
                <a:cs typeface="Arial" panose="020B0604020202020204" pitchFamily="34" charset="0"/>
              </a:rPr>
              <a:t> in “s” </a:t>
            </a:r>
            <a:r>
              <a:rPr lang="es-MX" b="1" dirty="0" err="1">
                <a:latin typeface="Arial" panose="020B0604020202020204" pitchFamily="34" charset="0"/>
                <a:cs typeface="Arial" panose="020B0604020202020204" pitchFamily="34" charset="0"/>
              </a:rPr>
              <a:t>or</a:t>
            </a:r>
            <a:r>
              <a:rPr lang="es-MX" b="1" dirty="0">
                <a:latin typeface="Arial" panose="020B0604020202020204" pitchFamily="34" charset="0"/>
                <a:cs typeface="Arial" panose="020B0604020202020204" pitchFamily="34" charset="0"/>
              </a:rPr>
              <a:t> “es ”</a:t>
            </a:r>
          </a:p>
        </p:txBody>
      </p:sp>
      <p:sp>
        <p:nvSpPr>
          <p:cNvPr id="6" name="Flecha derecha 5"/>
          <p:cNvSpPr/>
          <p:nvPr/>
        </p:nvSpPr>
        <p:spPr>
          <a:xfrm>
            <a:off x="2470247" y="741948"/>
            <a:ext cx="777920" cy="3693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054638" y="1357304"/>
            <a:ext cx="4942379" cy="2169825"/>
          </a:xfrm>
          <a:prstGeom prst="rect">
            <a:avLst/>
          </a:prstGeom>
          <a:solidFill>
            <a:schemeClr val="bg1">
              <a:lumMod val="85000"/>
            </a:schemeClr>
          </a:solidFill>
        </p:spPr>
        <p:txBody>
          <a:bodyPr wrap="none" rtlCol="0">
            <a:spAutoFit/>
          </a:bodyPr>
          <a:lstStyle/>
          <a:p>
            <a:pPr>
              <a:lnSpc>
                <a:spcPct val="150000"/>
              </a:lnSpc>
            </a:pP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He</a:t>
            </a:r>
            <a:r>
              <a:rPr lang="es-MX" b="1" dirty="0" err="1">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 </a:t>
            </a:r>
            <a:r>
              <a:rPr lang="es-MX" dirty="0" err="1">
                <a:latin typeface="Arial" panose="020B0604020202020204" pitchFamily="34" charset="0"/>
                <a:cs typeface="Arial" panose="020B0604020202020204" pitchFamily="34" charset="0"/>
              </a:rPr>
              <a:t>lawyer</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He </a:t>
            </a:r>
            <a:r>
              <a:rPr lang="es-MX" dirty="0" err="1">
                <a:latin typeface="Arial" panose="020B0604020202020204" pitchFamily="34" charset="0"/>
                <a:cs typeface="Arial" panose="020B0604020202020204" pitchFamily="34" charset="0"/>
              </a:rPr>
              <a:t>work</a:t>
            </a:r>
            <a:r>
              <a:rPr lang="es-MX" b="1" u="sng" dirty="0" err="1">
                <a:solidFill>
                  <a:srgbClr val="C00000"/>
                </a:solidFill>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at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court</a:t>
            </a:r>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He </a:t>
            </a:r>
            <a:r>
              <a:rPr lang="en-US" dirty="0">
                <a:solidFill>
                  <a:srgbClr val="222222"/>
                </a:solidFill>
                <a:latin typeface="Arial" panose="020B0604020202020204" pitchFamily="34" charset="0"/>
                <a:cs typeface="Arial" panose="020B0604020202020204" pitchFamily="34" charset="0"/>
              </a:rPr>
              <a:t>give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advice on legal matters                      </a:t>
            </a:r>
          </a:p>
          <a:p>
            <a:pPr>
              <a:lnSpc>
                <a:spcPct val="150000"/>
              </a:lnSpc>
            </a:pPr>
            <a:r>
              <a:rPr lang="en-US" dirty="0">
                <a:solidFill>
                  <a:srgbClr val="222222"/>
                </a:solidFill>
                <a:latin typeface="Arial" panose="020B0604020202020204" pitchFamily="34" charset="0"/>
                <a:cs typeface="Arial" panose="020B0604020202020204" pitchFamily="34" charset="0"/>
              </a:rPr>
              <a:t>He </a:t>
            </a:r>
            <a:r>
              <a:rPr lang="en-US" b="1" u="sng" dirty="0">
                <a:solidFill>
                  <a:srgbClr val="C00000"/>
                </a:solidFill>
                <a:latin typeface="Arial" panose="020B0604020202020204" pitchFamily="34" charset="0"/>
                <a:cs typeface="Arial" panose="020B0604020202020204" pitchFamily="34" charset="0"/>
              </a:rPr>
              <a:t>doesn´t</a:t>
            </a:r>
            <a:r>
              <a:rPr lang="en-US" u="sng" dirty="0">
                <a:solidFill>
                  <a:srgbClr val="C00000"/>
                </a:solidFill>
                <a:latin typeface="Arial" panose="020B0604020202020204" pitchFamily="34" charset="0"/>
                <a:cs typeface="Arial" panose="020B0604020202020204" pitchFamily="34" charset="0"/>
              </a:rPr>
              <a:t> </a:t>
            </a:r>
            <a:r>
              <a:rPr lang="en-US" dirty="0">
                <a:solidFill>
                  <a:srgbClr val="222222"/>
                </a:solidFill>
                <a:latin typeface="Arial" panose="020B0604020202020204" pitchFamily="34" charset="0"/>
                <a:cs typeface="Arial" panose="020B0604020202020204" pitchFamily="34" charset="0"/>
              </a:rPr>
              <a:t>like his work very much</a:t>
            </a:r>
            <a:endParaRPr lang="es-MX" dirty="0">
              <a:latin typeface="Arial" panose="020B0604020202020204" pitchFamily="34" charset="0"/>
              <a:cs typeface="Arial" panose="020B0604020202020204" pitchFamily="34" charset="0"/>
            </a:endParaRPr>
          </a:p>
        </p:txBody>
      </p:sp>
      <p:sp>
        <p:nvSpPr>
          <p:cNvPr id="11" name="CuadroTexto 10"/>
          <p:cNvSpPr txBox="1"/>
          <p:nvPr/>
        </p:nvSpPr>
        <p:spPr>
          <a:xfrm>
            <a:off x="2316514" y="1350892"/>
            <a:ext cx="4584909" cy="2262158"/>
          </a:xfrm>
          <a:prstGeom prst="rect">
            <a:avLst/>
          </a:prstGeom>
          <a:solidFill>
            <a:schemeClr val="bg1">
              <a:lumMod val="85000"/>
            </a:schemeClr>
          </a:solidFill>
        </p:spPr>
        <p:txBody>
          <a:bodyPr wrap="none" rtlCol="0">
            <a:spAutoFit/>
          </a:bodyPr>
          <a:lstStyle/>
          <a:p>
            <a:pPr>
              <a:lnSpc>
                <a:spcPct val="150000"/>
              </a:lnSpc>
            </a:pP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She</a:t>
            </a:r>
            <a:r>
              <a:rPr lang="es-MX" sz="2000" b="1" dirty="0" err="1">
                <a:latin typeface="Arial" panose="020B0604020202020204" pitchFamily="34" charset="0"/>
                <a:cs typeface="Arial" panose="020B0604020202020204" pitchFamily="34" charset="0"/>
              </a:rPr>
              <a:t>´s</a:t>
            </a:r>
            <a:r>
              <a:rPr lang="es-MX" dirty="0">
                <a:latin typeface="Arial" panose="020B0604020202020204" pitchFamily="34" charset="0"/>
                <a:cs typeface="Arial" panose="020B0604020202020204" pitchFamily="34" charset="0"/>
              </a:rPr>
              <a:t> a </a:t>
            </a:r>
            <a:r>
              <a:rPr lang="es-MX" dirty="0" err="1">
                <a:latin typeface="Arial" panose="020B0604020202020204" pitchFamily="34" charset="0"/>
                <a:cs typeface="Arial" panose="020B0604020202020204" pitchFamily="34" charset="0"/>
              </a:rPr>
              <a:t>dancer</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She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work</a:t>
            </a:r>
            <a:r>
              <a:rPr lang="es-MX" sz="2000" b="1" u="sng" dirty="0" err="1">
                <a:solidFill>
                  <a:srgbClr val="C00000"/>
                </a:solidFill>
                <a:latin typeface="Arial" panose="020B0604020202020204" pitchFamily="34" charset="0"/>
                <a:cs typeface="Arial" panose="020B0604020202020204" pitchFamily="34" charset="0"/>
              </a:rPr>
              <a:t>s</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at  a dance </a:t>
            </a:r>
            <a:r>
              <a:rPr lang="es-MX" dirty="0" err="1">
                <a:latin typeface="Arial" panose="020B0604020202020204" pitchFamily="34" charset="0"/>
                <a:cs typeface="Arial" panose="020B0604020202020204" pitchFamily="34" charset="0"/>
              </a:rPr>
              <a:t>company</a:t>
            </a:r>
            <a:r>
              <a:rPr lang="es-MX" dirty="0">
                <a:latin typeface="Arial" panose="020B0604020202020204" pitchFamily="34" charset="0"/>
                <a:cs typeface="Arial" panose="020B0604020202020204" pitchFamily="34" charset="0"/>
              </a:rPr>
              <a:t>                 </a:t>
            </a:r>
          </a:p>
          <a:p>
            <a:pPr>
              <a:lnSpc>
                <a:spcPct val="150000"/>
              </a:lnSpc>
            </a:pPr>
            <a:r>
              <a:rPr lang="es-MX" dirty="0" err="1">
                <a:latin typeface="Arial" panose="020B0604020202020204" pitchFamily="34" charset="0"/>
                <a:cs typeface="Arial" panose="020B0604020202020204" pitchFamily="34" charset="0"/>
              </a:rPr>
              <a:t>She</a:t>
            </a:r>
            <a:r>
              <a:rPr lang="es-MX" dirty="0">
                <a:latin typeface="Arial" panose="020B0604020202020204" pitchFamily="34" charset="0"/>
                <a:cs typeface="Arial" panose="020B0604020202020204" pitchFamily="34" charset="0"/>
              </a:rPr>
              <a:t> </a:t>
            </a:r>
            <a:r>
              <a:rPr lang="en-US" dirty="0">
                <a:solidFill>
                  <a:srgbClr val="222222"/>
                </a:solidFill>
                <a:latin typeface="Arial" panose="020B0604020202020204" pitchFamily="34" charset="0"/>
                <a:cs typeface="Arial" panose="020B0604020202020204" pitchFamily="34" charset="0"/>
              </a:rPr>
              <a:t>perform</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in theaters</a:t>
            </a:r>
          </a:p>
          <a:p>
            <a:pPr>
              <a:lnSpc>
                <a:spcPct val="150000"/>
              </a:lnSpc>
            </a:pPr>
            <a:r>
              <a:rPr lang="en-US" dirty="0">
                <a:solidFill>
                  <a:srgbClr val="222222"/>
                </a:solidFill>
                <a:latin typeface="Arial" panose="020B0604020202020204" pitchFamily="34" charset="0"/>
                <a:cs typeface="Arial" panose="020B0604020202020204" pitchFamily="34" charset="0"/>
              </a:rPr>
              <a:t>She like</a:t>
            </a:r>
            <a:r>
              <a:rPr lang="en-US" b="1" u="sng" dirty="0">
                <a:solidFill>
                  <a:srgbClr val="C00000"/>
                </a:solidFill>
                <a:latin typeface="Arial" panose="020B0604020202020204" pitchFamily="34" charset="0"/>
                <a:cs typeface="Arial" panose="020B0604020202020204" pitchFamily="34" charset="0"/>
              </a:rPr>
              <a:t>s</a:t>
            </a:r>
            <a:r>
              <a:rPr lang="en-US" dirty="0">
                <a:solidFill>
                  <a:srgbClr val="222222"/>
                </a:solidFill>
                <a:latin typeface="Arial" panose="020B0604020202020204" pitchFamily="34" charset="0"/>
                <a:cs typeface="Arial" panose="020B0604020202020204" pitchFamily="34" charset="0"/>
              </a:rPr>
              <a:t> her work very much</a:t>
            </a:r>
            <a:endParaRPr lang="es-MX" dirty="0">
              <a:latin typeface="Arial" panose="020B0604020202020204" pitchFamily="34" charset="0"/>
              <a:cs typeface="Arial" panose="020B0604020202020204" pitchFamily="34" charset="0"/>
            </a:endParaRPr>
          </a:p>
        </p:txBody>
      </p:sp>
      <p:pic>
        <p:nvPicPr>
          <p:cNvPr id="3074" name="Picture 2" descr="Spanish dancing Royalty Free Vector Image - VectorStock"/>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71" b="16848"/>
          <a:stretch/>
        </p:blipFill>
        <p:spPr bwMode="auto">
          <a:xfrm>
            <a:off x="5473556" y="1424020"/>
            <a:ext cx="1451603" cy="2023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uccessfully And Won The Case.successful Lawyer. Vector Illustration..  Royalty Free Cliparts, Vectors, And Stock Illustration. Image 139144070."/>
          <p:cNvPicPr>
            <a:picLocks noChangeAspect="1" noChangeArrowheads="1"/>
          </p:cNvPicPr>
          <p:nvPr/>
        </p:nvPicPr>
        <p:blipFill rotWithShape="1">
          <a:blip r:embed="rId4">
            <a:clrChange>
              <a:clrFrom>
                <a:srgbClr val="A1D2E1"/>
              </a:clrFrom>
              <a:clrTo>
                <a:srgbClr val="A1D2E1">
                  <a:alpha val="0"/>
                </a:srgbClr>
              </a:clrTo>
            </a:clrChange>
            <a:extLst>
              <a:ext uri="{28A0092B-C50C-407E-A947-70E740481C1C}">
                <a14:useLocalDpi xmlns:a14="http://schemas.microsoft.com/office/drawing/2010/main" val="0"/>
              </a:ext>
            </a:extLst>
          </a:blip>
          <a:srcRect l="14216" r="20855"/>
          <a:stretch/>
        </p:blipFill>
        <p:spPr bwMode="auto">
          <a:xfrm>
            <a:off x="10355157" y="1419132"/>
            <a:ext cx="1535283" cy="2117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2316514" y="4203514"/>
            <a:ext cx="4557658"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4" name="Rectángulo 13"/>
          <p:cNvSpPr/>
          <p:nvPr/>
        </p:nvSpPr>
        <p:spPr>
          <a:xfrm>
            <a:off x="7054637" y="4203514"/>
            <a:ext cx="4942379" cy="2483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10" descr="Copyfast Graphic Design - Graphic Designer Cartoon Png, Transparent Png -  kindpng"/>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67501" y="4396964"/>
            <a:ext cx="1549406" cy="21724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uto Mechanic. Clipart picture of an auto mechanic cartoon character ,  #affiliate, #Clipart, #pictu… in 2020 | Cartoon character design, Car  mechanic, Good character trait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4637" y="4396964"/>
            <a:ext cx="1707226" cy="21724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77424" y="3739483"/>
            <a:ext cx="6925935" cy="369332"/>
          </a:xfrm>
          <a:prstGeom prst="rect">
            <a:avLst/>
          </a:prstGeom>
          <a:noFill/>
        </p:spPr>
        <p:txBody>
          <a:bodyPr wrap="none" rtlCol="0">
            <a:spAutoFit/>
          </a:bodyPr>
          <a:lstStyle/>
          <a:p>
            <a:r>
              <a:rPr lang="es-MX" b="1" dirty="0">
                <a:latin typeface="Arial" panose="020B0604020202020204" pitchFamily="34" charset="0"/>
                <a:cs typeface="Arial" panose="020B0604020202020204" pitchFamily="34" charset="0"/>
              </a:rPr>
              <a:t>A. </a:t>
            </a:r>
            <a:r>
              <a:rPr lang="es-MX" b="1" dirty="0" err="1">
                <a:latin typeface="Arial" panose="020B0604020202020204" pitchFamily="34" charset="0"/>
                <a:cs typeface="Arial" panose="020B0604020202020204" pitchFamily="34" charset="0"/>
              </a:rPr>
              <a:t>Write</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sentences</a:t>
            </a:r>
            <a:r>
              <a:rPr lang="es-MX" b="1" dirty="0">
                <a:latin typeface="Arial" panose="020B0604020202020204" pitchFamily="34" charset="0"/>
                <a:cs typeface="Arial" panose="020B0604020202020204" pitchFamily="34" charset="0"/>
              </a:rPr>
              <a:t> in simple </a:t>
            </a:r>
            <a:r>
              <a:rPr lang="es-MX" b="1" dirty="0" err="1">
                <a:latin typeface="Arial" panose="020B0604020202020204" pitchFamily="34" charset="0"/>
                <a:cs typeface="Arial" panose="020B0604020202020204" pitchFamily="34" charset="0"/>
              </a:rPr>
              <a:t>present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about</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the</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following</a:t>
            </a:r>
            <a:r>
              <a:rPr lang="es-MX" b="1" dirty="0">
                <a:latin typeface="Arial" panose="020B0604020202020204" pitchFamily="34" charset="0"/>
                <a:cs typeface="Arial" panose="020B0604020202020204" pitchFamily="34" charset="0"/>
              </a:rPr>
              <a:t> </a:t>
            </a:r>
            <a:r>
              <a:rPr lang="es-MX" b="1" dirty="0" err="1">
                <a:latin typeface="Arial" panose="020B0604020202020204" pitchFamily="34" charset="0"/>
                <a:cs typeface="Arial" panose="020B0604020202020204" pitchFamily="34" charset="0"/>
              </a:rPr>
              <a:t>jobs</a:t>
            </a:r>
            <a:endParaRPr lang="es-MX" b="1" dirty="0">
              <a:latin typeface="Arial" panose="020B0604020202020204" pitchFamily="34" charset="0"/>
              <a:cs typeface="Arial" panose="020B0604020202020204" pitchFamily="34" charset="0"/>
            </a:endParaRPr>
          </a:p>
        </p:txBody>
      </p:sp>
      <p:sp>
        <p:nvSpPr>
          <p:cNvPr id="20" name="CuadroTexto 19"/>
          <p:cNvSpPr txBox="1"/>
          <p:nvPr/>
        </p:nvSpPr>
        <p:spPr>
          <a:xfrm>
            <a:off x="329820" y="4683564"/>
            <a:ext cx="1806229" cy="1384995"/>
          </a:xfrm>
          <a:prstGeom prst="rect">
            <a:avLst/>
          </a:prstGeom>
          <a:solidFill>
            <a:schemeClr val="bg1">
              <a:lumMod val="85000"/>
            </a:schemeClr>
          </a:solidFill>
        </p:spPr>
        <p:txBody>
          <a:bodyPr wrap="square" rtlCol="0">
            <a:spAutoFit/>
          </a:bodyPr>
          <a:lstStyle/>
          <a:p>
            <a:pPr algn="ctr">
              <a:lnSpc>
                <a:spcPct val="150000"/>
              </a:lnSpc>
            </a:pPr>
            <a:r>
              <a:rPr lang="es-MX" sz="1400" dirty="0" err="1">
                <a:latin typeface="Arial" panose="020B0604020202020204" pitchFamily="34" charset="0"/>
                <a:cs typeface="Arial" panose="020B0604020202020204" pitchFamily="34" charset="0"/>
              </a:rPr>
              <a:t>Remind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that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verbs</a:t>
            </a:r>
            <a:r>
              <a:rPr lang="es-MX" sz="1400" dirty="0">
                <a:latin typeface="Arial" panose="020B0604020202020204" pitchFamily="34" charset="0"/>
                <a:cs typeface="Arial" panose="020B0604020202020204" pitchFamily="34" charset="0"/>
              </a:rPr>
              <a:t> in simple </a:t>
            </a:r>
            <a:r>
              <a:rPr lang="es-MX" sz="1400" dirty="0" err="1">
                <a:latin typeface="Arial" panose="020B0604020202020204" pitchFamily="34" charset="0"/>
                <a:cs typeface="Arial" panose="020B0604020202020204" pitchFamily="34" charset="0"/>
              </a:rPr>
              <a:t>present</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for</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third</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person</a:t>
            </a:r>
            <a:r>
              <a:rPr lang="es-MX" sz="1400" dirty="0">
                <a:latin typeface="Arial" panose="020B0604020202020204" pitchFamily="34" charset="0"/>
                <a:cs typeface="Arial" panose="020B0604020202020204" pitchFamily="34" charset="0"/>
              </a:rPr>
              <a:t> </a:t>
            </a:r>
            <a:r>
              <a:rPr lang="es-MX" sz="1400" dirty="0" err="1">
                <a:latin typeface="Arial" panose="020B0604020202020204" pitchFamily="34" charset="0"/>
                <a:cs typeface="Arial" panose="020B0604020202020204" pitchFamily="34" charset="0"/>
              </a:rPr>
              <a:t>end</a:t>
            </a:r>
            <a:r>
              <a:rPr lang="es-MX" sz="1400" dirty="0">
                <a:latin typeface="Arial" panose="020B0604020202020204" pitchFamily="34" charset="0"/>
                <a:cs typeface="Arial" panose="020B0604020202020204" pitchFamily="34" charset="0"/>
              </a:rPr>
              <a:t> in </a:t>
            </a:r>
            <a:r>
              <a:rPr lang="es-MX" sz="1400" b="1" dirty="0">
                <a:latin typeface="Arial" panose="020B0604020202020204" pitchFamily="34" charset="0"/>
                <a:cs typeface="Arial" panose="020B0604020202020204" pitchFamily="34" charset="0"/>
              </a:rPr>
              <a:t>“s” </a:t>
            </a:r>
            <a:r>
              <a:rPr lang="es-MX" sz="1400" b="1" dirty="0" err="1">
                <a:latin typeface="Arial" panose="020B0604020202020204" pitchFamily="34" charset="0"/>
                <a:cs typeface="Arial" panose="020B0604020202020204" pitchFamily="34" charset="0"/>
              </a:rPr>
              <a:t>or</a:t>
            </a:r>
            <a:r>
              <a:rPr lang="es-MX" sz="1400" b="1" dirty="0">
                <a:latin typeface="Arial" panose="020B0604020202020204" pitchFamily="34" charset="0"/>
                <a:cs typeface="Arial" panose="020B0604020202020204" pitchFamily="34" charset="0"/>
              </a:rPr>
              <a:t> “es”</a:t>
            </a:r>
          </a:p>
        </p:txBody>
      </p:sp>
      <p:sp>
        <p:nvSpPr>
          <p:cNvPr id="2" name="CuadroTexto 1">
            <a:extLst>
              <a:ext uri="{FF2B5EF4-FFF2-40B4-BE49-F238E27FC236}">
                <a16:creationId xmlns:a16="http://schemas.microsoft.com/office/drawing/2014/main" id="{3ECA7C59-9A82-4653-A943-CEE30ED2B7E5}"/>
              </a:ext>
            </a:extLst>
          </p:cNvPr>
          <p:cNvSpPr txBox="1"/>
          <p:nvPr/>
        </p:nvSpPr>
        <p:spPr>
          <a:xfrm>
            <a:off x="3876031" y="4235248"/>
            <a:ext cx="2984516" cy="2308324"/>
          </a:xfrm>
          <a:prstGeom prst="rect">
            <a:avLst/>
          </a:prstGeom>
          <a:noFill/>
        </p:spPr>
        <p:txBody>
          <a:bodyPr wrap="square" rtlCol="0">
            <a:spAutoFit/>
          </a:bodyPr>
          <a:lstStyle/>
          <a:p>
            <a:r>
              <a:rPr lang="es-MX" dirty="0" err="1"/>
              <a:t>He’s</a:t>
            </a:r>
            <a:r>
              <a:rPr lang="es-MX" dirty="0"/>
              <a:t> a </a:t>
            </a:r>
            <a:r>
              <a:rPr lang="es-MX" dirty="0" err="1"/>
              <a:t>graphic</a:t>
            </a:r>
            <a:r>
              <a:rPr lang="es-MX" dirty="0"/>
              <a:t> </a:t>
            </a:r>
            <a:r>
              <a:rPr lang="es-MX" dirty="0" err="1"/>
              <a:t>desginer</a:t>
            </a:r>
            <a:r>
              <a:rPr lang="es-MX" dirty="0"/>
              <a:t>.</a:t>
            </a:r>
          </a:p>
          <a:p>
            <a:endParaRPr lang="es-MX" dirty="0"/>
          </a:p>
          <a:p>
            <a:r>
              <a:rPr lang="es-MX" dirty="0"/>
              <a:t>He </a:t>
            </a:r>
            <a:r>
              <a:rPr lang="es-MX" dirty="0" err="1"/>
              <a:t>works</a:t>
            </a:r>
            <a:r>
              <a:rPr lang="es-MX" dirty="0"/>
              <a:t> in a office.</a:t>
            </a:r>
          </a:p>
          <a:p>
            <a:endParaRPr lang="es-ES" dirty="0"/>
          </a:p>
          <a:p>
            <a:r>
              <a:rPr lang="es-ES" dirty="0"/>
              <a:t>He draws </a:t>
            </a:r>
            <a:r>
              <a:rPr lang="es-ES" dirty="0" err="1"/>
              <a:t>different</a:t>
            </a:r>
            <a:r>
              <a:rPr lang="es-ES" dirty="0"/>
              <a:t> </a:t>
            </a:r>
            <a:r>
              <a:rPr lang="es-ES" dirty="0" err="1"/>
              <a:t>animated</a:t>
            </a:r>
            <a:r>
              <a:rPr lang="es-ES" dirty="0"/>
              <a:t> </a:t>
            </a:r>
            <a:r>
              <a:rPr lang="es-ES" dirty="0" err="1"/>
              <a:t>designs</a:t>
            </a:r>
            <a:r>
              <a:rPr lang="es-ES" dirty="0"/>
              <a:t>.</a:t>
            </a:r>
          </a:p>
          <a:p>
            <a:endParaRPr lang="es-ES" dirty="0"/>
          </a:p>
          <a:p>
            <a:r>
              <a:rPr lang="es-ES" dirty="0"/>
              <a:t>He </a:t>
            </a:r>
            <a:r>
              <a:rPr lang="es-ES" dirty="0" err="1"/>
              <a:t>likes</a:t>
            </a:r>
            <a:r>
              <a:rPr lang="es-ES" dirty="0"/>
              <a:t> </a:t>
            </a:r>
            <a:r>
              <a:rPr lang="es-ES" dirty="0" err="1"/>
              <a:t>his</a:t>
            </a:r>
            <a:r>
              <a:rPr lang="es-ES" dirty="0"/>
              <a:t> </a:t>
            </a:r>
            <a:r>
              <a:rPr lang="es-ES" dirty="0" err="1"/>
              <a:t>work</a:t>
            </a:r>
            <a:r>
              <a:rPr lang="es-ES" dirty="0"/>
              <a:t> </a:t>
            </a:r>
            <a:r>
              <a:rPr lang="es-ES" dirty="0" err="1"/>
              <a:t>very</a:t>
            </a:r>
            <a:r>
              <a:rPr lang="es-ES" dirty="0"/>
              <a:t> </a:t>
            </a:r>
            <a:r>
              <a:rPr lang="es-ES" dirty="0" err="1"/>
              <a:t>much</a:t>
            </a:r>
            <a:endParaRPr lang="es-ES" dirty="0"/>
          </a:p>
        </p:txBody>
      </p:sp>
      <p:sp>
        <p:nvSpPr>
          <p:cNvPr id="17" name="CuadroTexto 16">
            <a:extLst>
              <a:ext uri="{FF2B5EF4-FFF2-40B4-BE49-F238E27FC236}">
                <a16:creationId xmlns:a16="http://schemas.microsoft.com/office/drawing/2014/main" id="{66AC73DB-ADC0-411A-B206-F94E0468E49E}"/>
              </a:ext>
            </a:extLst>
          </p:cNvPr>
          <p:cNvSpPr txBox="1"/>
          <p:nvPr/>
        </p:nvSpPr>
        <p:spPr>
          <a:xfrm>
            <a:off x="8591572" y="4167387"/>
            <a:ext cx="3405444" cy="2585323"/>
          </a:xfrm>
          <a:prstGeom prst="rect">
            <a:avLst/>
          </a:prstGeom>
          <a:noFill/>
        </p:spPr>
        <p:txBody>
          <a:bodyPr wrap="square" rtlCol="0">
            <a:spAutoFit/>
          </a:bodyPr>
          <a:lstStyle/>
          <a:p>
            <a:r>
              <a:rPr lang="es-ES" dirty="0" err="1"/>
              <a:t>He’s</a:t>
            </a:r>
            <a:r>
              <a:rPr lang="es-ES" dirty="0"/>
              <a:t> a </a:t>
            </a:r>
            <a:r>
              <a:rPr lang="es-ES" dirty="0" err="1"/>
              <a:t>Mechanic</a:t>
            </a:r>
            <a:endParaRPr lang="es-ES" dirty="0"/>
          </a:p>
          <a:p>
            <a:endParaRPr lang="es-ES" dirty="0"/>
          </a:p>
          <a:p>
            <a:r>
              <a:rPr lang="es-ES" dirty="0"/>
              <a:t>He </a:t>
            </a:r>
            <a:r>
              <a:rPr lang="es-ES" dirty="0" err="1"/>
              <a:t>works</a:t>
            </a:r>
            <a:r>
              <a:rPr lang="es-ES" dirty="0"/>
              <a:t>  </a:t>
            </a:r>
            <a:r>
              <a:rPr lang="es-ES" dirty="0" err="1"/>
              <a:t>on</a:t>
            </a:r>
            <a:r>
              <a:rPr lang="es-ES" dirty="0"/>
              <a:t> a car </a:t>
            </a:r>
            <a:r>
              <a:rPr lang="es-ES" dirty="0" err="1"/>
              <a:t>repair</a:t>
            </a:r>
            <a:r>
              <a:rPr lang="es-ES" dirty="0"/>
              <a:t>.</a:t>
            </a:r>
          </a:p>
          <a:p>
            <a:endParaRPr lang="es-ES" dirty="0"/>
          </a:p>
          <a:p>
            <a:r>
              <a:rPr lang="es-ES" dirty="0"/>
              <a:t>He </a:t>
            </a:r>
            <a:r>
              <a:rPr lang="en-US" dirty="0"/>
              <a:t>takes care of fixing or car broken down.</a:t>
            </a:r>
          </a:p>
          <a:p>
            <a:endParaRPr lang="es-ES" dirty="0"/>
          </a:p>
          <a:p>
            <a:r>
              <a:rPr lang="es-ES" dirty="0"/>
              <a:t>He </a:t>
            </a:r>
            <a:r>
              <a:rPr lang="es-ES" dirty="0" err="1"/>
              <a:t>doesn’t</a:t>
            </a:r>
            <a:r>
              <a:rPr lang="es-ES" dirty="0"/>
              <a:t> </a:t>
            </a:r>
            <a:r>
              <a:rPr lang="es-ES" dirty="0" err="1"/>
              <a:t>like</a:t>
            </a:r>
            <a:r>
              <a:rPr lang="es-ES" dirty="0"/>
              <a:t> </a:t>
            </a:r>
            <a:r>
              <a:rPr lang="es-ES" dirty="0" err="1"/>
              <a:t>his</a:t>
            </a:r>
            <a:r>
              <a:rPr lang="es-ES" dirty="0"/>
              <a:t> </a:t>
            </a:r>
            <a:r>
              <a:rPr lang="es-ES" dirty="0" err="1"/>
              <a:t>work</a:t>
            </a:r>
            <a:r>
              <a:rPr lang="es-ES" dirty="0"/>
              <a:t> </a:t>
            </a:r>
            <a:r>
              <a:rPr lang="es-ES" dirty="0" err="1"/>
              <a:t>very</a:t>
            </a:r>
            <a:r>
              <a:rPr lang="es-ES" dirty="0"/>
              <a:t> </a:t>
            </a:r>
            <a:r>
              <a:rPr lang="es-ES" dirty="0" err="1"/>
              <a:t>much</a:t>
            </a:r>
            <a:r>
              <a:rPr lang="es-ES" dirty="0"/>
              <a:t>.</a:t>
            </a:r>
          </a:p>
        </p:txBody>
      </p:sp>
    </p:spTree>
    <p:extLst>
      <p:ext uri="{BB962C8B-B14F-4D97-AF65-F5344CB8AC3E}">
        <p14:creationId xmlns:p14="http://schemas.microsoft.com/office/powerpoint/2010/main" val="4705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8469" t="18590" r="8312" b="58836"/>
          <a:stretch/>
        </p:blipFill>
        <p:spPr>
          <a:xfrm>
            <a:off x="232009" y="1282890"/>
            <a:ext cx="7315199" cy="3179927"/>
          </a:xfrm>
          <a:prstGeom prst="rect">
            <a:avLst/>
          </a:prstGeom>
        </p:spPr>
      </p:pic>
      <p:pic>
        <p:nvPicPr>
          <p:cNvPr id="5" name="Imagen 4"/>
          <p:cNvPicPr>
            <a:picLocks noChangeAspect="1"/>
          </p:cNvPicPr>
          <p:nvPr/>
        </p:nvPicPr>
        <p:blipFill rotWithShape="1">
          <a:blip r:embed="rId2"/>
          <a:srcRect l="38469" t="50149" r="35187" b="26380"/>
          <a:stretch/>
        </p:blipFill>
        <p:spPr>
          <a:xfrm>
            <a:off x="7724631" y="1269246"/>
            <a:ext cx="4283122" cy="3261809"/>
          </a:xfrm>
          <a:prstGeom prst="rect">
            <a:avLst/>
          </a:prstGeom>
        </p:spPr>
      </p:pic>
      <p:pic>
        <p:nvPicPr>
          <p:cNvPr id="6" name="Imagen 5"/>
          <p:cNvPicPr>
            <a:picLocks noChangeAspect="1"/>
          </p:cNvPicPr>
          <p:nvPr/>
        </p:nvPicPr>
        <p:blipFill rotWithShape="1">
          <a:blip r:embed="rId2"/>
          <a:srcRect l="38469" t="41920" r="8312" b="49420"/>
          <a:stretch/>
        </p:blipFill>
        <p:spPr>
          <a:xfrm>
            <a:off x="232008" y="4804011"/>
            <a:ext cx="7315199" cy="1678675"/>
          </a:xfrm>
          <a:prstGeom prst="rect">
            <a:avLst/>
          </a:prstGeom>
        </p:spPr>
      </p:pic>
      <p:pic>
        <p:nvPicPr>
          <p:cNvPr id="7" name="Imagen 6"/>
          <p:cNvPicPr>
            <a:picLocks noChangeAspect="1"/>
          </p:cNvPicPr>
          <p:nvPr/>
        </p:nvPicPr>
        <p:blipFill rotWithShape="1">
          <a:blip r:embed="rId2"/>
          <a:srcRect l="38469" t="73324" r="35187" b="15509"/>
          <a:stretch/>
        </p:blipFill>
        <p:spPr>
          <a:xfrm>
            <a:off x="7724631" y="4776715"/>
            <a:ext cx="4283122" cy="1610438"/>
          </a:xfrm>
          <a:prstGeom prst="rect">
            <a:avLst/>
          </a:prstGeom>
        </p:spPr>
      </p:pic>
      <p:pic>
        <p:nvPicPr>
          <p:cNvPr id="8" name="Imagen 7"/>
          <p:cNvPicPr>
            <a:picLocks noChangeAspect="1"/>
          </p:cNvPicPr>
          <p:nvPr/>
        </p:nvPicPr>
        <p:blipFill rotWithShape="1">
          <a:blip r:embed="rId2"/>
          <a:srcRect l="38469" t="15442" r="38711" b="82201"/>
          <a:stretch/>
        </p:blipFill>
        <p:spPr>
          <a:xfrm>
            <a:off x="232008" y="768831"/>
            <a:ext cx="4210925" cy="445823"/>
          </a:xfrm>
          <a:prstGeom prst="rect">
            <a:avLst/>
          </a:prstGeom>
        </p:spPr>
      </p:pic>
      <p:sp>
        <p:nvSpPr>
          <p:cNvPr id="9" name="CuadroTexto 8"/>
          <p:cNvSpPr txBox="1"/>
          <p:nvPr/>
        </p:nvSpPr>
        <p:spPr>
          <a:xfrm>
            <a:off x="0" y="0"/>
            <a:ext cx="12192000" cy="523220"/>
          </a:xfrm>
          <a:prstGeom prst="rect">
            <a:avLst/>
          </a:prstGeom>
          <a:solidFill>
            <a:srgbClr val="C000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WRITING </a:t>
            </a:r>
            <a:r>
              <a:rPr lang="en-US" sz="2400" b="1" dirty="0">
                <a:solidFill>
                  <a:schemeClr val="bg1"/>
                </a:solidFill>
                <a:latin typeface="Arial" panose="020B0604020202020204" pitchFamily="34" charset="0"/>
                <a:cs typeface="Arial" panose="020B0604020202020204" pitchFamily="34" charset="0"/>
              </a:rPr>
              <a:t> SIMPLE PRESENT STAMENTS</a:t>
            </a:r>
            <a:endParaRPr lang="es-ES" sz="2400" b="1" dirty="0">
              <a:solidFill>
                <a:schemeClr val="bg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79818A8F-2894-4B24-BF88-548918111220}"/>
              </a:ext>
            </a:extLst>
          </p:cNvPr>
          <p:cNvSpPr txBox="1"/>
          <p:nvPr/>
        </p:nvSpPr>
        <p:spPr>
          <a:xfrm>
            <a:off x="4096011" y="5442838"/>
            <a:ext cx="3281819" cy="646331"/>
          </a:xfrm>
          <a:prstGeom prst="rect">
            <a:avLst/>
          </a:prstGeom>
          <a:solidFill>
            <a:schemeClr val="bg1"/>
          </a:solidFill>
        </p:spPr>
        <p:txBody>
          <a:bodyPr wrap="square" rtlCol="0">
            <a:spAutoFit/>
          </a:bodyPr>
          <a:lstStyle/>
          <a:p>
            <a:r>
              <a:rPr lang="es-ES" dirty="0" err="1"/>
              <a:t>She’s</a:t>
            </a:r>
            <a:r>
              <a:rPr lang="es-ES" dirty="0"/>
              <a:t> a Chef. </a:t>
            </a:r>
            <a:r>
              <a:rPr lang="es-ES" dirty="0" err="1"/>
              <a:t>She</a:t>
            </a:r>
            <a:r>
              <a:rPr lang="es-ES" dirty="0"/>
              <a:t> </a:t>
            </a:r>
            <a:r>
              <a:rPr lang="es-ES" dirty="0" err="1"/>
              <a:t>cooks</a:t>
            </a:r>
            <a:r>
              <a:rPr lang="es-ES" dirty="0"/>
              <a:t> </a:t>
            </a:r>
            <a:r>
              <a:rPr lang="es-ES" dirty="0" err="1"/>
              <a:t>food</a:t>
            </a:r>
            <a:r>
              <a:rPr lang="es-ES" dirty="0"/>
              <a:t>. </a:t>
            </a:r>
            <a:r>
              <a:rPr lang="es-ES" dirty="0" err="1"/>
              <a:t>She</a:t>
            </a:r>
            <a:r>
              <a:rPr lang="es-ES" dirty="0"/>
              <a:t> </a:t>
            </a:r>
            <a:r>
              <a:rPr lang="es-ES" dirty="0" err="1"/>
              <a:t>works</a:t>
            </a:r>
            <a:r>
              <a:rPr lang="es-ES" dirty="0"/>
              <a:t> in a  restaurant</a:t>
            </a:r>
          </a:p>
        </p:txBody>
      </p:sp>
      <p:sp>
        <p:nvSpPr>
          <p:cNvPr id="10" name="CuadroTexto 9">
            <a:extLst>
              <a:ext uri="{FF2B5EF4-FFF2-40B4-BE49-F238E27FC236}">
                <a16:creationId xmlns:a16="http://schemas.microsoft.com/office/drawing/2014/main" id="{427EF19C-C438-4162-961C-847DEC5C0969}"/>
              </a:ext>
            </a:extLst>
          </p:cNvPr>
          <p:cNvSpPr txBox="1"/>
          <p:nvPr/>
        </p:nvSpPr>
        <p:spPr>
          <a:xfrm>
            <a:off x="7960014" y="5581934"/>
            <a:ext cx="3281819" cy="923330"/>
          </a:xfrm>
          <a:prstGeom prst="rect">
            <a:avLst/>
          </a:prstGeom>
          <a:solidFill>
            <a:schemeClr val="bg1"/>
          </a:solidFill>
        </p:spPr>
        <p:txBody>
          <a:bodyPr wrap="square" rtlCol="0">
            <a:spAutoFit/>
          </a:bodyPr>
          <a:lstStyle/>
          <a:p>
            <a:r>
              <a:rPr lang="es-ES" dirty="0" err="1"/>
              <a:t>She’s</a:t>
            </a:r>
            <a:r>
              <a:rPr lang="es-ES" dirty="0"/>
              <a:t> a </a:t>
            </a:r>
            <a:r>
              <a:rPr lang="es-ES" dirty="0" err="1"/>
              <a:t>teacher</a:t>
            </a:r>
            <a:r>
              <a:rPr lang="es-ES" dirty="0"/>
              <a:t>. </a:t>
            </a:r>
            <a:r>
              <a:rPr lang="es-ES" dirty="0" err="1"/>
              <a:t>She</a:t>
            </a:r>
            <a:r>
              <a:rPr lang="es-ES" dirty="0"/>
              <a:t> </a:t>
            </a:r>
            <a:r>
              <a:rPr lang="es-ES" dirty="0" err="1"/>
              <a:t>teaches</a:t>
            </a:r>
            <a:r>
              <a:rPr lang="es-ES" dirty="0"/>
              <a:t> </a:t>
            </a:r>
            <a:r>
              <a:rPr lang="es-ES" dirty="0" err="1"/>
              <a:t>math</a:t>
            </a:r>
            <a:r>
              <a:rPr lang="es-ES" dirty="0"/>
              <a:t> </a:t>
            </a:r>
            <a:r>
              <a:rPr lang="es-ES" dirty="0" err="1"/>
              <a:t>to</a:t>
            </a:r>
            <a:r>
              <a:rPr lang="es-ES" dirty="0"/>
              <a:t> </a:t>
            </a:r>
            <a:r>
              <a:rPr lang="es-ES" dirty="0" err="1"/>
              <a:t>students</a:t>
            </a:r>
            <a:r>
              <a:rPr lang="es-ES" dirty="0"/>
              <a:t>. </a:t>
            </a:r>
            <a:r>
              <a:rPr lang="es-ES" dirty="0" err="1"/>
              <a:t>She</a:t>
            </a:r>
            <a:r>
              <a:rPr lang="es-ES" dirty="0"/>
              <a:t> </a:t>
            </a:r>
            <a:r>
              <a:rPr lang="es-ES" dirty="0" err="1"/>
              <a:t>works</a:t>
            </a:r>
            <a:r>
              <a:rPr lang="es-ES" dirty="0"/>
              <a:t> in a </a:t>
            </a:r>
            <a:r>
              <a:rPr lang="es-ES" dirty="0" err="1"/>
              <a:t>shcool</a:t>
            </a:r>
            <a:r>
              <a:rPr lang="es-ES"/>
              <a:t>.</a:t>
            </a:r>
            <a:endParaRPr lang="es-ES" dirty="0"/>
          </a:p>
        </p:txBody>
      </p:sp>
    </p:spTree>
    <p:extLst>
      <p:ext uri="{BB962C8B-B14F-4D97-AF65-F5344CB8AC3E}">
        <p14:creationId xmlns:p14="http://schemas.microsoft.com/office/powerpoint/2010/main" val="1805859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692</Words>
  <Application>Microsoft Office PowerPoint</Application>
  <PresentationFormat>Panorámica</PresentationFormat>
  <Paragraphs>147</Paragraphs>
  <Slides>8</Slides>
  <Notes>0</Notes>
  <HiddenSlides>0</HiddenSlides>
  <MMClips>9</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Tema de Office</vt:lpstr>
      <vt:lpstr>What do you 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What do you do?</dc:title>
  <dc:creator>Maria Elena</dc:creator>
  <cp:lastModifiedBy>Urdiales</cp:lastModifiedBy>
  <cp:revision>88</cp:revision>
  <dcterms:created xsi:type="dcterms:W3CDTF">2020-10-05T06:31:51Z</dcterms:created>
  <dcterms:modified xsi:type="dcterms:W3CDTF">2020-10-18T04:40:49Z</dcterms:modified>
</cp:coreProperties>
</file>