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8" r:id="rId5"/>
    <p:sldId id="267" r:id="rId6"/>
    <p:sldId id="271" r:id="rId7"/>
    <p:sldId id="270" r:id="rId8"/>
    <p:sldId id="272"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8" d="100"/>
          <a:sy n="68" d="100"/>
        </p:scale>
        <p:origin x="-822" y="-2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37404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52146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6647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23608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27820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BE06D1E-B319-406D-BB01-032AB5295BC6}" type="datetimeFigureOut">
              <a:rPr lang="es-ES" smtClean="0"/>
              <a:t>15/10/2020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9098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BE06D1E-B319-406D-BB01-032AB5295BC6}" type="datetimeFigureOut">
              <a:rPr lang="es-ES" smtClean="0"/>
              <a:t>15/10/2020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371010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BE06D1E-B319-406D-BB01-032AB5295BC6}" type="datetimeFigureOut">
              <a:rPr lang="es-ES" smtClean="0"/>
              <a:t>15/10/2020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71431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BE06D1E-B319-406D-BB01-032AB5295BC6}" type="datetimeFigureOut">
              <a:rPr lang="es-ES" smtClean="0"/>
              <a:t>15/10/2020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92002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BE06D1E-B319-406D-BB01-032AB5295BC6}" type="datetimeFigureOut">
              <a:rPr lang="es-ES" smtClean="0"/>
              <a:t>15/10/2020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192931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BE06D1E-B319-406D-BB01-032AB5295BC6}" type="datetimeFigureOut">
              <a:rPr lang="es-ES" smtClean="0"/>
              <a:t>15/10/2020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106871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06D1E-B319-406D-BB01-032AB5295BC6}" type="datetimeFigureOut">
              <a:rPr lang="es-ES" smtClean="0"/>
              <a:t>15/10/2020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A0021-4D35-492B-B4D2-D777C11988E1}" type="slidenum">
              <a:rPr lang="es-ES" smtClean="0"/>
              <a:t>‹Nº›</a:t>
            </a:fld>
            <a:endParaRPr lang="es-ES"/>
          </a:p>
        </p:txBody>
      </p:sp>
    </p:spTree>
    <p:extLst>
      <p:ext uri="{BB962C8B-B14F-4D97-AF65-F5344CB8AC3E}">
        <p14:creationId xmlns:p14="http://schemas.microsoft.com/office/powerpoint/2010/main" val="3081564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audio" Target="../media/media4.wav"/><Relationship Id="rId13" Type="http://schemas.microsoft.com/office/2007/relationships/media" Target="../media/media7.wav"/><Relationship Id="rId18" Type="http://schemas.openxmlformats.org/officeDocument/2006/relationships/image" Target="../media/image3.png"/><Relationship Id="rId26" Type="http://schemas.openxmlformats.org/officeDocument/2006/relationships/image" Target="../media/image11.jpeg"/><Relationship Id="rId3" Type="http://schemas.microsoft.com/office/2007/relationships/media" Target="../media/media2.wav"/><Relationship Id="rId21" Type="http://schemas.openxmlformats.org/officeDocument/2006/relationships/image" Target="../media/image6.jpeg"/><Relationship Id="rId7" Type="http://schemas.microsoft.com/office/2007/relationships/media" Target="../media/media4.wav"/><Relationship Id="rId12" Type="http://schemas.openxmlformats.org/officeDocument/2006/relationships/audio" Target="../media/media6.wav"/><Relationship Id="rId17" Type="http://schemas.openxmlformats.org/officeDocument/2006/relationships/slideLayout" Target="../slideLayouts/slideLayout7.xml"/><Relationship Id="rId25" Type="http://schemas.openxmlformats.org/officeDocument/2006/relationships/image" Target="../media/image10.jpeg"/><Relationship Id="rId2" Type="http://schemas.openxmlformats.org/officeDocument/2006/relationships/audio" Target="../media/media1.wav"/><Relationship Id="rId16" Type="http://schemas.openxmlformats.org/officeDocument/2006/relationships/audio" Target="../media/media8.wav"/><Relationship Id="rId20" Type="http://schemas.openxmlformats.org/officeDocument/2006/relationships/image" Target="../media/image5.jpeg"/><Relationship Id="rId1" Type="http://schemas.microsoft.com/office/2007/relationships/media" Target="../media/media1.wav"/><Relationship Id="rId6" Type="http://schemas.openxmlformats.org/officeDocument/2006/relationships/audio" Target="../media/media3.wav"/><Relationship Id="rId11" Type="http://schemas.microsoft.com/office/2007/relationships/media" Target="../media/media6.wav"/><Relationship Id="rId24" Type="http://schemas.openxmlformats.org/officeDocument/2006/relationships/image" Target="../media/image9.jpeg"/><Relationship Id="rId5" Type="http://schemas.microsoft.com/office/2007/relationships/media" Target="../media/media3.wav"/><Relationship Id="rId15" Type="http://schemas.microsoft.com/office/2007/relationships/media" Target="../media/media8.wav"/><Relationship Id="rId23" Type="http://schemas.openxmlformats.org/officeDocument/2006/relationships/image" Target="../media/image8.jpeg"/><Relationship Id="rId10" Type="http://schemas.openxmlformats.org/officeDocument/2006/relationships/audio" Target="../media/media5.wav"/><Relationship Id="rId19" Type="http://schemas.openxmlformats.org/officeDocument/2006/relationships/image" Target="../media/image4.png"/><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audio" Target="../media/media7.wav"/><Relationship Id="rId22" Type="http://schemas.openxmlformats.org/officeDocument/2006/relationships/image" Target="../media/image7.png"/><Relationship Id="rId27"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67570" y="873453"/>
            <a:ext cx="9144000" cy="994375"/>
          </a:xfrm>
        </p:spPr>
        <p:txBody>
          <a:bodyPr/>
          <a:lstStyle/>
          <a:p>
            <a:r>
              <a:rPr lang="en-US" dirty="0" smtClean="0">
                <a:latin typeface="Arial" panose="020B0604020202020204" pitchFamily="34" charset="0"/>
                <a:cs typeface="Arial" panose="020B0604020202020204" pitchFamily="34" charset="0"/>
              </a:rPr>
              <a:t>What do you do?</a:t>
            </a:r>
            <a:endParaRPr lang="es-ES"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309412" y="6094867"/>
            <a:ext cx="9144000" cy="588962"/>
          </a:xfrm>
        </p:spPr>
        <p:txBody>
          <a:bodyPr>
            <a:normAutofit/>
          </a:bodyPr>
          <a:lstStyle/>
          <a:p>
            <a:pPr algn="l"/>
            <a:r>
              <a:rPr lang="en-US" b="1" dirty="0" smtClean="0">
                <a:latin typeface="Arial" panose="020B0604020202020204" pitchFamily="34" charset="0"/>
                <a:cs typeface="Arial" panose="020B0604020202020204" pitchFamily="34" charset="0"/>
              </a:rPr>
              <a:t>Aims: Ask and answer questions about jobs</a:t>
            </a:r>
          </a:p>
        </p:txBody>
      </p:sp>
      <p:pic>
        <p:nvPicPr>
          <p:cNvPr id="1028" name="Picture 4" descr="En Mexico y el Mundo celebramos el Día del Trabajo » ctm.dig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251" y="1799997"/>
            <a:ext cx="8048625" cy="424815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0" y="0"/>
            <a:ext cx="12192000" cy="830997"/>
          </a:xfrm>
          <a:prstGeom prst="rect">
            <a:avLst/>
          </a:prstGeom>
          <a:solidFill>
            <a:srgbClr val="C00000"/>
          </a:solid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Unit 2</a:t>
            </a:r>
            <a:endParaRPr lang="es-E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014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7316" y="933225"/>
            <a:ext cx="10690412" cy="4708981"/>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Objective:</a:t>
            </a: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By the end of the unit 2, students must be able to ask and answer the following questions.</a:t>
            </a:r>
          </a:p>
          <a:p>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Where do you work? What do you do there? Where do you go to school?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Do you like your classes? What’s your favorite class?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Where does [classmate] work/go to school? What about [other classmate]? What does he/she do, exactly? How does he/she like it?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Describe your daily schedule. What do you do early in the morning? What do you do in the afternoon? What do you do late at night? What do you do only on weekends?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When do you usually get up/come to school/have lunch/get home/go to bed?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What’s something you do before 9:00 A.M.?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What’s something you do after 9:00 P.M.? What time do you go to work/school?</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Ask me about my job. or Ask [classmate] about his/her job or classes. </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63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8468" t="41912" r="25954" b="20012"/>
          <a:stretch/>
        </p:blipFill>
        <p:spPr>
          <a:xfrm>
            <a:off x="80043" y="655093"/>
            <a:ext cx="5747552" cy="6095366"/>
          </a:xfrm>
          <a:prstGeom prst="rect">
            <a:avLst/>
          </a:prstGeom>
        </p:spPr>
      </p:pic>
      <p:sp>
        <p:nvSpPr>
          <p:cNvPr id="5" name="CuadroTexto 4"/>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SNAPSHOT</a:t>
            </a:r>
            <a:endParaRPr lang="es-ES" sz="2800" b="1" dirty="0">
              <a:solidFill>
                <a:schemeClr val="bg1"/>
              </a:solidFill>
              <a:latin typeface="Arial" panose="020B0604020202020204" pitchFamily="34" charset="0"/>
              <a:cs typeface="Arial" panose="020B0604020202020204" pitchFamily="34" charset="0"/>
            </a:endParaRPr>
          </a:p>
        </p:txBody>
      </p:sp>
      <p:sp>
        <p:nvSpPr>
          <p:cNvPr id="7" name="CuadroTexto 6"/>
          <p:cNvSpPr txBox="1"/>
          <p:nvPr/>
        </p:nvSpPr>
        <p:spPr>
          <a:xfrm>
            <a:off x="6458175" y="4764028"/>
            <a:ext cx="5332206" cy="400110"/>
          </a:xfrm>
          <a:prstGeom prst="rect">
            <a:avLst/>
          </a:prstGeom>
          <a:noFill/>
        </p:spPr>
        <p:txBody>
          <a:bodyPr wrap="square" rtlCol="0">
            <a:spAutoFit/>
          </a:bodyPr>
          <a:lstStyle/>
          <a:p>
            <a:endParaRPr lang="es-MX" sz="2000" dirty="0">
              <a:latin typeface="Arial" panose="020B0604020202020204" pitchFamily="34" charset="0"/>
              <a:cs typeface="Arial" panose="020B0604020202020204" pitchFamily="34" charset="0"/>
            </a:endParaRPr>
          </a:p>
        </p:txBody>
      </p:sp>
      <p:sp>
        <p:nvSpPr>
          <p:cNvPr id="8" name="Rectángulo 7"/>
          <p:cNvSpPr/>
          <p:nvPr/>
        </p:nvSpPr>
        <p:spPr>
          <a:xfrm>
            <a:off x="5827595" y="1087055"/>
            <a:ext cx="5972515" cy="5355312"/>
          </a:xfrm>
          <a:prstGeom prst="rect">
            <a:avLst/>
          </a:prstGeom>
        </p:spPr>
        <p:txBody>
          <a:bodyPr wrap="square">
            <a:spAutoFit/>
          </a:bodyPr>
          <a:lstStyle/>
          <a:p>
            <a:pPr>
              <a:lnSpc>
                <a:spcPct val="150000"/>
              </a:lnSpc>
            </a:pPr>
            <a:r>
              <a:rPr lang="es-MX" dirty="0" smtClean="0">
                <a:latin typeface="Arial" panose="020B0604020202020204" pitchFamily="34" charset="0"/>
                <a:cs typeface="Arial" panose="020B0604020202020204" pitchFamily="34" charset="0"/>
              </a:rPr>
              <a:t>Are </a:t>
            </a:r>
            <a:r>
              <a:rPr lang="es-MX" dirty="0" err="1" smtClean="0">
                <a:latin typeface="Arial" panose="020B0604020202020204" pitchFamily="34" charset="0"/>
                <a:cs typeface="Arial" panose="020B0604020202020204" pitchFamily="34" charset="0"/>
              </a:rPr>
              <a:t>part</a:t>
            </a:r>
            <a:r>
              <a:rPr lang="es-MX" dirty="0" smtClean="0">
                <a:latin typeface="Arial" panose="020B0604020202020204" pitchFamily="34" charset="0"/>
                <a:cs typeface="Arial" panose="020B0604020202020204" pitchFamily="34" charset="0"/>
              </a:rPr>
              <a:t>-time Jobs </a:t>
            </a:r>
            <a:r>
              <a:rPr lang="es-MX" dirty="0" err="1" smtClean="0">
                <a:latin typeface="Arial" panose="020B0604020202020204" pitchFamily="34" charset="0"/>
                <a:cs typeface="Arial" panose="020B0604020202020204" pitchFamily="34" charset="0"/>
              </a:rPr>
              <a:t>good</a:t>
            </a:r>
            <a:r>
              <a:rPr lang="es-MX" dirty="0" smtClean="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for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students</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Why</a:t>
            </a:r>
            <a:r>
              <a:rPr lang="es-MX"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A</a:t>
            </a:r>
            <a:r>
              <a:rPr lang="es-MX" dirty="0" smtClean="0">
                <a:latin typeface="Arial" panose="020B0604020202020204" pitchFamily="34" charset="0"/>
                <a:cs typeface="Arial" panose="020B0604020202020204" pitchFamily="34" charset="0"/>
              </a:rPr>
              <a:t>=</a:t>
            </a:r>
          </a:p>
          <a:p>
            <a:pPr>
              <a:lnSpc>
                <a:spcPct val="150000"/>
              </a:lnSpc>
            </a:pPr>
            <a:r>
              <a:rPr lang="es-MX" dirty="0" err="1" smtClean="0">
                <a:latin typeface="Arial" panose="020B0604020202020204" pitchFamily="34" charset="0"/>
                <a:cs typeface="Arial" panose="020B0604020202020204" pitchFamily="34" charset="0"/>
              </a:rPr>
              <a:t>Which</a:t>
            </a:r>
            <a:r>
              <a:rPr lang="es-MX" dirty="0" smtClean="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easy</a:t>
            </a:r>
            <a:r>
              <a:rPr lang="es-MX"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A</a:t>
            </a:r>
            <a:r>
              <a:rPr lang="es-MX" dirty="0" smtClean="0">
                <a:latin typeface="Arial" panose="020B0604020202020204" pitchFamily="34" charset="0"/>
                <a:cs typeface="Arial" panose="020B0604020202020204" pitchFamily="34" charset="0"/>
              </a:rPr>
              <a:t>=</a:t>
            </a:r>
          </a:p>
          <a:p>
            <a:pPr>
              <a:lnSpc>
                <a:spcPct val="150000"/>
              </a:lnSpc>
            </a:pPr>
            <a:r>
              <a:rPr lang="es-MX" dirty="0" err="1" smtClean="0">
                <a:latin typeface="Arial" panose="020B0604020202020204" pitchFamily="34" charset="0"/>
                <a:cs typeface="Arial" panose="020B0604020202020204" pitchFamily="34" charset="0"/>
              </a:rPr>
              <a:t>Which</a:t>
            </a:r>
            <a:r>
              <a:rPr lang="es-MX" dirty="0" smtClean="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exciting</a:t>
            </a:r>
            <a:r>
              <a:rPr lang="es-MX" dirty="0" smtClean="0">
                <a:latin typeface="Arial" panose="020B0604020202020204" pitchFamily="34" charset="0"/>
                <a:cs typeface="Arial" panose="020B0604020202020204" pitchFamily="34" charset="0"/>
              </a:rPr>
              <a:t>? </a:t>
            </a:r>
          </a:p>
          <a:p>
            <a:pPr>
              <a:lnSpc>
                <a:spcPct val="150000"/>
              </a:lnSpc>
            </a:pPr>
            <a:r>
              <a:rPr lang="es-MX" dirty="0" smtClean="0">
                <a:latin typeface="Arial" panose="020B0604020202020204" pitchFamily="34" charset="0"/>
                <a:cs typeface="Arial" panose="020B0604020202020204" pitchFamily="34" charset="0"/>
              </a:rPr>
              <a:t>A= </a:t>
            </a:r>
            <a:r>
              <a:rPr lang="es-MX" dirty="0" err="1"/>
              <a:t>A</a:t>
            </a:r>
            <a:r>
              <a:rPr lang="es-MX" dirty="0" err="1" smtClean="0"/>
              <a:t>musement</a:t>
            </a:r>
            <a:r>
              <a:rPr lang="es-MX" dirty="0" smtClean="0"/>
              <a:t> </a:t>
            </a:r>
            <a:r>
              <a:rPr lang="es-MX" dirty="0" err="1"/>
              <a:t>park</a:t>
            </a:r>
            <a:r>
              <a:rPr lang="es-MX" dirty="0"/>
              <a:t>, restaurant, </a:t>
            </a:r>
            <a:r>
              <a:rPr lang="es-MX" dirty="0" err="1"/>
              <a:t>babysitter</a:t>
            </a:r>
            <a:endParaRPr lang="es-MX" dirty="0" smtClean="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Which</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boring</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Why</a:t>
            </a:r>
            <a:r>
              <a:rPr lang="es-MX" dirty="0" smtClean="0">
                <a:latin typeface="Arial" panose="020B0604020202020204" pitchFamily="34" charset="0"/>
                <a:cs typeface="Arial" panose="020B0604020202020204" pitchFamily="34" charset="0"/>
              </a:rPr>
              <a:t>?</a:t>
            </a:r>
          </a:p>
          <a:p>
            <a:pPr>
              <a:lnSpc>
                <a:spcPct val="150000"/>
              </a:lnSpc>
            </a:pPr>
            <a:r>
              <a:rPr lang="es-MX" dirty="0" smtClean="0">
                <a:latin typeface="Arial" panose="020B0604020202020204" pitchFamily="34" charset="0"/>
                <a:cs typeface="Arial" panose="020B0604020202020204" pitchFamily="34" charset="0"/>
              </a:rPr>
              <a:t>A</a:t>
            </a:r>
            <a:r>
              <a:rPr lang="es-MX" dirty="0" smtClean="0">
                <a:latin typeface="Arial" panose="020B0604020202020204" pitchFamily="34" charset="0"/>
                <a:cs typeface="Arial" panose="020B0604020202020204" pitchFamily="34" charset="0"/>
              </a:rPr>
              <a:t>= </a:t>
            </a:r>
            <a:r>
              <a:rPr lang="en-US" dirty="0" smtClean="0"/>
              <a:t>S</a:t>
            </a:r>
            <a:r>
              <a:rPr lang="en-US" dirty="0" smtClean="0"/>
              <a:t>ystems</a:t>
            </a:r>
            <a:r>
              <a:rPr lang="en-US" dirty="0"/>
              <a:t>, because you're just on the computer</a:t>
            </a: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What</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are </a:t>
            </a:r>
            <a:r>
              <a:rPr lang="es-MX" dirty="0" err="1">
                <a:latin typeface="Arial" panose="020B0604020202020204" pitchFamily="34" charset="0"/>
                <a:cs typeface="Arial" panose="020B0604020202020204" pitchFamily="34" charset="0"/>
              </a:rPr>
              <a:t>some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other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part</a:t>
            </a:r>
            <a:r>
              <a:rPr lang="es-MX" dirty="0">
                <a:latin typeface="Arial" panose="020B0604020202020204" pitchFamily="34" charset="0"/>
                <a:cs typeface="Arial" panose="020B0604020202020204" pitchFamily="34" charset="0"/>
              </a:rPr>
              <a:t>-time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a:t>
            </a:r>
          </a:p>
          <a:p>
            <a:pPr>
              <a:lnSpc>
                <a:spcPct val="150000"/>
              </a:lnSpc>
            </a:pPr>
            <a:r>
              <a:rPr lang="es-MX" dirty="0">
                <a:latin typeface="Arial" panose="020B0604020202020204" pitchFamily="34" charset="0"/>
                <a:cs typeface="Arial" panose="020B0604020202020204" pitchFamily="34" charset="0"/>
              </a:rPr>
              <a:t>A</a:t>
            </a:r>
            <a:r>
              <a:rPr lang="es-MX" dirty="0" smtClean="0">
                <a:latin typeface="Arial" panose="020B0604020202020204" pitchFamily="34" charset="0"/>
                <a:cs typeface="Arial" panose="020B0604020202020204" pitchFamily="34" charset="0"/>
              </a:rPr>
              <a:t>= </a:t>
            </a:r>
            <a:r>
              <a:rPr lang="es-MX" dirty="0" err="1" smtClean="0"/>
              <a:t>C</a:t>
            </a:r>
            <a:r>
              <a:rPr lang="es-MX" dirty="0" err="1" smtClean="0"/>
              <a:t>ustomer</a:t>
            </a:r>
            <a:r>
              <a:rPr lang="es-MX" dirty="0" smtClean="0"/>
              <a:t> </a:t>
            </a:r>
            <a:r>
              <a:rPr lang="es-MX" dirty="0" err="1"/>
              <a:t>service</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Do </a:t>
            </a:r>
            <a:r>
              <a:rPr lang="es-MX" dirty="0" err="1">
                <a:latin typeface="Arial" panose="020B0604020202020204" pitchFamily="34" charset="0"/>
                <a:cs typeface="Arial" panose="020B0604020202020204" pitchFamily="34" charset="0"/>
              </a:rPr>
              <a:t>you</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have</a:t>
            </a:r>
            <a:r>
              <a:rPr lang="es-MX" dirty="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part</a:t>
            </a:r>
            <a:r>
              <a:rPr lang="es-MX" dirty="0" smtClean="0">
                <a:latin typeface="Arial" panose="020B0604020202020204" pitchFamily="34" charset="0"/>
                <a:cs typeface="Arial" panose="020B0604020202020204" pitchFamily="34" charset="0"/>
              </a:rPr>
              <a:t>-time </a:t>
            </a:r>
            <a:r>
              <a:rPr lang="es-MX" dirty="0" err="1">
                <a:latin typeface="Arial" panose="020B0604020202020204" pitchFamily="34" charset="0"/>
                <a:cs typeface="Arial" panose="020B0604020202020204" pitchFamily="34" charset="0"/>
              </a:rPr>
              <a:t>job</a:t>
            </a:r>
            <a:r>
              <a:rPr lang="es-MX" dirty="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What</a:t>
            </a:r>
            <a:r>
              <a:rPr lang="es-MX" dirty="0" smtClean="0">
                <a:latin typeface="Arial" panose="020B0604020202020204" pitchFamily="34" charset="0"/>
                <a:cs typeface="Arial" panose="020B0604020202020204" pitchFamily="34" charset="0"/>
              </a:rPr>
              <a:t> do </a:t>
            </a:r>
            <a:r>
              <a:rPr lang="es-MX" dirty="0" err="1" smtClean="0">
                <a:latin typeface="Arial" panose="020B0604020202020204" pitchFamily="34" charset="0"/>
                <a:cs typeface="Arial" panose="020B0604020202020204" pitchFamily="34" charset="0"/>
              </a:rPr>
              <a:t>you</a:t>
            </a:r>
            <a:r>
              <a:rPr lang="es-MX" dirty="0" smtClean="0">
                <a:latin typeface="Arial" panose="020B0604020202020204" pitchFamily="34" charset="0"/>
                <a:cs typeface="Arial" panose="020B0604020202020204" pitchFamily="34" charset="0"/>
              </a:rPr>
              <a:t> do?</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A</a:t>
            </a:r>
            <a:r>
              <a:rPr lang="es-MX" dirty="0" smtClean="0">
                <a:latin typeface="Arial" panose="020B0604020202020204" pitchFamily="34" charset="0"/>
                <a:cs typeface="Arial" panose="020B0604020202020204" pitchFamily="34" charset="0"/>
              </a:rPr>
              <a:t>= </a:t>
            </a:r>
            <a:r>
              <a:rPr lang="es-ES" dirty="0"/>
              <a:t>Si, </a:t>
            </a:r>
            <a:r>
              <a:rPr lang="es-ES" dirty="0" err="1"/>
              <a:t>atencion</a:t>
            </a:r>
            <a:r>
              <a:rPr lang="es-ES" dirty="0"/>
              <a:t> al cliente en local la comida</a:t>
            </a: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
        <p:nvSpPr>
          <p:cNvPr id="2" name="Rectángulo 1"/>
          <p:cNvSpPr/>
          <p:nvPr/>
        </p:nvSpPr>
        <p:spPr>
          <a:xfrm>
            <a:off x="5814008" y="532301"/>
            <a:ext cx="6409127" cy="476734"/>
          </a:xfrm>
          <a:prstGeom prst="rect">
            <a:avLst/>
          </a:prstGeom>
        </p:spPr>
        <p:txBody>
          <a:bodyPr wrap="none">
            <a:spAutoFit/>
          </a:bodyPr>
          <a:lstStyle/>
          <a:p>
            <a:pPr algn="ctr">
              <a:lnSpc>
                <a:spcPct val="150000"/>
              </a:lnSpc>
            </a:pPr>
            <a:r>
              <a:rPr lang="es-MX" sz="1900" b="1" dirty="0" err="1">
                <a:latin typeface="Arial" panose="020B0604020202020204" pitchFamily="34" charset="0"/>
                <a:cs typeface="Arial" panose="020B0604020202020204" pitchFamily="34" charset="0"/>
              </a:rPr>
              <a:t>Answer</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the</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following</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questions</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about</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part</a:t>
            </a:r>
            <a:r>
              <a:rPr lang="es-MX" sz="1900" b="1" dirty="0">
                <a:latin typeface="Arial" panose="020B0604020202020204" pitchFamily="34" charset="0"/>
                <a:cs typeface="Arial" panose="020B0604020202020204" pitchFamily="34" charset="0"/>
              </a:rPr>
              <a:t>-time Jobs.</a:t>
            </a:r>
          </a:p>
        </p:txBody>
      </p:sp>
      <p:sp>
        <p:nvSpPr>
          <p:cNvPr id="3" name="2 Rectángulo"/>
          <p:cNvSpPr/>
          <p:nvPr/>
        </p:nvSpPr>
        <p:spPr>
          <a:xfrm>
            <a:off x="6252124" y="1547447"/>
            <a:ext cx="5744308" cy="410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solidFill>
                  <a:schemeClr val="tx1"/>
                </a:solidFill>
              </a:rPr>
              <a:t>Yes, </a:t>
            </a:r>
            <a:r>
              <a:rPr lang="es-MX" dirty="0" err="1" smtClean="0">
                <a:solidFill>
                  <a:schemeClr val="tx1"/>
                </a:solidFill>
              </a:rPr>
              <a:t>because</a:t>
            </a:r>
            <a:r>
              <a:rPr lang="es-MX" dirty="0" smtClean="0">
                <a:solidFill>
                  <a:schemeClr val="tx1"/>
                </a:solidFill>
              </a:rPr>
              <a:t> </a:t>
            </a:r>
            <a:r>
              <a:rPr lang="es-MX" dirty="0" err="1" smtClean="0">
                <a:solidFill>
                  <a:schemeClr val="tx1"/>
                </a:solidFill>
              </a:rPr>
              <a:t>we</a:t>
            </a:r>
            <a:r>
              <a:rPr lang="es-MX" dirty="0" smtClean="0">
                <a:solidFill>
                  <a:schemeClr val="tx1"/>
                </a:solidFill>
              </a:rPr>
              <a:t> </a:t>
            </a:r>
            <a:r>
              <a:rPr lang="es-MX" dirty="0" err="1" smtClean="0">
                <a:solidFill>
                  <a:schemeClr val="tx1"/>
                </a:solidFill>
              </a:rPr>
              <a:t>pay</a:t>
            </a:r>
            <a:r>
              <a:rPr lang="es-MX" dirty="0" smtClean="0">
                <a:solidFill>
                  <a:schemeClr val="tx1"/>
                </a:solidFill>
              </a:rPr>
              <a:t> </a:t>
            </a:r>
            <a:r>
              <a:rPr lang="es-MX" dirty="0" err="1" smtClean="0">
                <a:solidFill>
                  <a:schemeClr val="tx1"/>
                </a:solidFill>
              </a:rPr>
              <a:t>our</a:t>
            </a:r>
            <a:r>
              <a:rPr lang="es-MX" dirty="0" smtClean="0">
                <a:solidFill>
                  <a:schemeClr val="tx1"/>
                </a:solidFill>
              </a:rPr>
              <a:t> expenses</a:t>
            </a:r>
            <a:endParaRPr lang="es-MX" dirty="0">
              <a:solidFill>
                <a:schemeClr val="tx1"/>
              </a:solidFill>
            </a:endParaRPr>
          </a:p>
        </p:txBody>
      </p:sp>
      <p:sp>
        <p:nvSpPr>
          <p:cNvPr id="6" name="Rectangle 1"/>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100" b="0" i="0" u="none" strike="noStrike" cap="none" normalizeH="0" baseline="0" smtClean="0">
                <a:ln>
                  <a:noFill/>
                </a:ln>
                <a:solidFill>
                  <a:srgbClr val="222222"/>
                </a:solidFill>
                <a:effectLst/>
                <a:latin typeface="inherit"/>
                <a:cs typeface="Arial" pitchFamily="34" charset="0"/>
              </a:rPr>
              <a:t>YES, BECAUSE WE PAY OUR EXPENSES</a:t>
            </a:r>
            <a:r>
              <a:rPr kumimoji="0" lang="es-MX" sz="1100" b="0" i="0" u="none" strike="noStrike" cap="none" normalizeH="0" baseline="0" smtClean="0">
                <a:ln>
                  <a:noFill/>
                </a:ln>
                <a:solidFill>
                  <a:schemeClr val="tx1"/>
                </a:solidFill>
                <a:effectLst/>
                <a:latin typeface="Arial" pitchFamily="34"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8 Rectángulo"/>
          <p:cNvSpPr/>
          <p:nvPr/>
        </p:nvSpPr>
        <p:spPr>
          <a:xfrm>
            <a:off x="6252124" y="2379785"/>
            <a:ext cx="5744308" cy="410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err="1" smtClean="0">
                <a:solidFill>
                  <a:schemeClr val="tx1"/>
                </a:solidFill>
              </a:rPr>
              <a:t>None</a:t>
            </a:r>
            <a:r>
              <a:rPr lang="es-MX" dirty="0" smtClean="0">
                <a:solidFill>
                  <a:schemeClr val="tx1"/>
                </a:solidFill>
              </a:rPr>
              <a:t> </a:t>
            </a:r>
            <a:r>
              <a:rPr lang="es-MX" dirty="0" err="1" smtClean="0">
                <a:solidFill>
                  <a:schemeClr val="tx1"/>
                </a:solidFill>
              </a:rPr>
              <a:t>is</a:t>
            </a:r>
            <a:r>
              <a:rPr lang="es-MX" dirty="0" smtClean="0">
                <a:solidFill>
                  <a:schemeClr val="tx1"/>
                </a:solidFill>
              </a:rPr>
              <a:t> </a:t>
            </a:r>
            <a:r>
              <a:rPr lang="es-MX" dirty="0" err="1" smtClean="0">
                <a:solidFill>
                  <a:schemeClr val="tx1"/>
                </a:solidFill>
              </a:rPr>
              <a:t>easy</a:t>
            </a:r>
            <a:r>
              <a:rPr lang="es-MX" dirty="0" smtClean="0">
                <a:solidFill>
                  <a:schemeClr val="tx1"/>
                </a:solidFill>
              </a:rPr>
              <a:t> </a:t>
            </a:r>
            <a:endParaRPr lang="es-MX" dirty="0">
              <a:solidFill>
                <a:schemeClr val="tx1"/>
              </a:solidFill>
            </a:endParaRPr>
          </a:p>
        </p:txBody>
      </p:sp>
    </p:spTree>
    <p:extLst>
      <p:ext uri="{BB962C8B-B14F-4D97-AF65-F5344CB8AC3E}">
        <p14:creationId xmlns:p14="http://schemas.microsoft.com/office/powerpoint/2010/main" val="297224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18"/>
          <a:srcRect l="30588" t="40407" r="54572" b="20149"/>
          <a:stretch/>
        </p:blipFill>
        <p:spPr>
          <a:xfrm>
            <a:off x="409434" y="1419377"/>
            <a:ext cx="1815154" cy="4285392"/>
          </a:xfrm>
          <a:prstGeom prst="rect">
            <a:avLst/>
          </a:prstGeom>
        </p:spPr>
      </p:pic>
      <p:sp>
        <p:nvSpPr>
          <p:cNvPr id="3" name="AutoShape 2" descr="ᐈ Funny carpenter stock images, Royalty Free carpenter pictures | download  on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p:cNvPicPr>
            <a:picLocks noChangeAspect="1"/>
          </p:cNvPicPr>
          <p:nvPr/>
        </p:nvPicPr>
        <p:blipFill>
          <a:blip r:embed="rId19"/>
          <a:stretch>
            <a:fillRect/>
          </a:stretch>
        </p:blipFill>
        <p:spPr>
          <a:xfrm>
            <a:off x="5643570" y="785869"/>
            <a:ext cx="2142857" cy="2142857"/>
          </a:xfrm>
          <a:prstGeom prst="rect">
            <a:avLst/>
          </a:prstGeom>
        </p:spPr>
      </p:pic>
      <p:pic>
        <p:nvPicPr>
          <p:cNvPr id="1030" name="Picture 6" descr="Best Engineer Cartoon ideas | 20+ articles and images curated on Pinterest  | engineer cartoon, cartoon, cartoon pics"/>
          <p:cNvPicPr>
            <a:picLocks noChangeAspect="1" noChangeArrowheads="1"/>
          </p:cNvPicPr>
          <p:nvPr/>
        </p:nvPicPr>
        <p:blipFill>
          <a:blip r:embed="rId2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42282" y="633627"/>
            <a:ext cx="1242738" cy="22950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refighter Cartoon #firefighter #firefighterdaily #firefightershaveaheart  #firefighterbrotherhood #firefightergift #firefightera… | Firefighter,  Cartoon, Pikachu"/>
          <p:cNvPicPr>
            <a:picLocks noChangeAspect="1" noChangeArrowheads="1"/>
          </p:cNvPicPr>
          <p:nvPr/>
        </p:nvPicPr>
        <p:blipFill>
          <a:blip r:embed="rId21">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0205033" y="783958"/>
            <a:ext cx="1460862" cy="23519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pyfast Graphic Design - Graphic Designer Cartoon Png, Transparent Png -  kindpng"/>
          <p:cNvPicPr>
            <a:picLocks noChangeAspect="1" noChangeArrowheads="1"/>
          </p:cNvPicPr>
          <p:nvPr/>
        </p:nvPicPr>
        <p:blipFill>
          <a:blip r:embed="rId2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811771" y="3606975"/>
            <a:ext cx="2038040" cy="24020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uccessfully And Won The Case.successful Lawyer. Vector Illustration..  Royalty Free Cliparts, Vectors, And Stock Illustration. Image 139144070."/>
          <p:cNvPicPr>
            <a:picLocks noChangeAspect="1" noChangeArrowheads="1"/>
          </p:cNvPicPr>
          <p:nvPr/>
        </p:nvPicPr>
        <p:blipFill>
          <a:blip r:embed="rId23">
            <a:clrChange>
              <a:clrFrom>
                <a:srgbClr val="A1D2E1"/>
              </a:clrFrom>
              <a:clrTo>
                <a:srgbClr val="A1D2E1">
                  <a:alpha val="0"/>
                </a:srgbClr>
              </a:clrTo>
            </a:clrChange>
            <a:extLst>
              <a:ext uri="{28A0092B-C50C-407E-A947-70E740481C1C}">
                <a14:useLocalDpi xmlns:a14="http://schemas.microsoft.com/office/drawing/2010/main" val="0"/>
              </a:ext>
            </a:extLst>
          </a:blip>
          <a:srcRect/>
          <a:stretch>
            <a:fillRect/>
          </a:stretch>
        </p:blipFill>
        <p:spPr bwMode="auto">
          <a:xfrm>
            <a:off x="9519793" y="3529056"/>
            <a:ext cx="2858638" cy="25600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entista Cartoon Imágenes Y Fotos - 123RF"/>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2872" y="3454924"/>
            <a:ext cx="1604387" cy="227871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ar Auto mechanic Automobile repair shop , automobile mechanic transparent  background PNG clipart | HiClipart"/>
          <p:cNvPicPr>
            <a:picLocks noChangeAspect="1" noChangeArrowheads="1"/>
          </p:cNvPicPr>
          <p:nvPr/>
        </p:nvPicPr>
        <p:blipFill>
          <a:blip r:embed="rId25">
            <a:clrChange>
              <a:clrFrom>
                <a:srgbClr val="DDDDDD"/>
              </a:clrFrom>
              <a:clrTo>
                <a:srgbClr val="DDDDDD">
                  <a:alpha val="0"/>
                </a:srgbClr>
              </a:clrTo>
            </a:clrChange>
            <a:extLst>
              <a:ext uri="{28A0092B-C50C-407E-A947-70E740481C1C}">
                <a14:useLocalDpi xmlns:a14="http://schemas.microsoft.com/office/drawing/2010/main" val="0"/>
              </a:ext>
            </a:extLst>
          </a:blip>
          <a:srcRect/>
          <a:stretch>
            <a:fillRect/>
          </a:stretch>
        </p:blipFill>
        <p:spPr bwMode="auto">
          <a:xfrm flipH="1">
            <a:off x="3286842" y="733547"/>
            <a:ext cx="1944552" cy="241091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ᐈ Receptionist cartoon stock images, Royalty Free receptionist  illustrations | download on Depositphotos®"/>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489037" y="3918483"/>
            <a:ext cx="1815154" cy="1815154"/>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WORD POWER Jobs</a:t>
            </a:r>
            <a:endParaRPr lang="es-ES" sz="2800" b="1" dirty="0">
              <a:solidFill>
                <a:schemeClr val="bg1"/>
              </a:solidFill>
              <a:latin typeface="Arial" panose="020B0604020202020204" pitchFamily="34" charset="0"/>
              <a:cs typeface="Arial" panose="020B0604020202020204" pitchFamily="34" charset="0"/>
            </a:endParaRPr>
          </a:p>
        </p:txBody>
      </p:sp>
      <p:sp>
        <p:nvSpPr>
          <p:cNvPr id="6" name="CuadroTexto 5"/>
          <p:cNvSpPr txBox="1"/>
          <p:nvPr/>
        </p:nvSpPr>
        <p:spPr>
          <a:xfrm>
            <a:off x="51675" y="844803"/>
            <a:ext cx="4113627" cy="338554"/>
          </a:xfrm>
          <a:prstGeom prst="rect">
            <a:avLst/>
          </a:prstGeom>
          <a:noFill/>
        </p:spPr>
        <p:txBody>
          <a:bodyPr wrap="none" rtlCol="0">
            <a:spAutoFit/>
          </a:bodyPr>
          <a:lstStyle/>
          <a:p>
            <a:r>
              <a:rPr lang="es-MX" sz="1600" b="1" dirty="0" smtClean="0">
                <a:latin typeface="Arial" panose="020B0604020202020204" pitchFamily="34" charset="0"/>
                <a:cs typeface="Arial" panose="020B0604020202020204" pitchFamily="34" charset="0"/>
              </a:rPr>
              <a:t>A) </a:t>
            </a:r>
            <a:r>
              <a:rPr lang="es-MX" sz="1600" b="1" dirty="0" err="1" smtClean="0">
                <a:latin typeface="Arial" panose="020B0604020202020204" pitchFamily="34" charset="0"/>
                <a:cs typeface="Arial" panose="020B0604020202020204" pitchFamily="34" charset="0"/>
              </a:rPr>
              <a:t>Label</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the</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pictures</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with</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the</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right</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word</a:t>
            </a:r>
            <a:endParaRPr lang="es-MX" sz="1600" b="1" dirty="0">
              <a:latin typeface="Arial" panose="020B0604020202020204" pitchFamily="34" charset="0"/>
              <a:cs typeface="Arial" panose="020B0604020202020204" pitchFamily="34" charset="0"/>
            </a:endParaRPr>
          </a:p>
        </p:txBody>
      </p:sp>
      <p:sp>
        <p:nvSpPr>
          <p:cNvPr id="7" name="Rectángulo 6"/>
          <p:cNvSpPr/>
          <p:nvPr/>
        </p:nvSpPr>
        <p:spPr>
          <a:xfrm>
            <a:off x="13647" y="6366688"/>
            <a:ext cx="12351135" cy="338554"/>
          </a:xfrm>
          <a:prstGeom prst="rect">
            <a:avLst/>
          </a:prstGeom>
        </p:spPr>
        <p:txBody>
          <a:bodyPr wrap="square">
            <a:spAutoFit/>
          </a:bodyPr>
          <a:lstStyle/>
          <a:p>
            <a:r>
              <a:rPr lang="es-MX" sz="1600" b="1" dirty="0">
                <a:latin typeface="Arial" panose="020B0604020202020204" pitchFamily="34" charset="0"/>
                <a:cs typeface="Arial" panose="020B0604020202020204" pitchFamily="34" charset="0"/>
              </a:rPr>
              <a:t>B) </a:t>
            </a:r>
            <a:r>
              <a:rPr lang="es-MX" sz="1600" b="1" dirty="0" err="1">
                <a:latin typeface="Arial" panose="020B0604020202020204" pitchFamily="34" charset="0"/>
                <a:cs typeface="Arial" panose="020B0604020202020204" pitchFamily="34" charset="0"/>
              </a:rPr>
              <a:t>See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an</a:t>
            </a:r>
            <a:r>
              <a:rPr lang="es-MX" sz="1600" b="1" dirty="0">
                <a:latin typeface="Arial" panose="020B0604020202020204" pitchFamily="34" charset="0"/>
                <a:cs typeface="Arial" panose="020B0604020202020204" pitchFamily="34" charset="0"/>
              </a:rPr>
              <a:t> internet </a:t>
            </a:r>
            <a:r>
              <a:rPr lang="es-MX" sz="1600" b="1" dirty="0" err="1">
                <a:latin typeface="Arial" panose="020B0604020202020204" pitchFamily="34" charset="0"/>
                <a:cs typeface="Arial" panose="020B0604020202020204" pitchFamily="34" charset="0"/>
              </a:rPr>
              <a:t>dictionary</a:t>
            </a:r>
            <a:r>
              <a:rPr lang="es-MX" sz="1600" b="1" dirty="0">
                <a:latin typeface="Arial" panose="020B0604020202020204" pitchFamily="34" charset="0"/>
                <a:cs typeface="Arial" panose="020B0604020202020204" pitchFamily="34" charset="0"/>
              </a:rPr>
              <a:t> and </a:t>
            </a:r>
            <a:r>
              <a:rPr lang="es-MX" sz="1600" b="1" dirty="0" err="1">
                <a:latin typeface="Arial" panose="020B0604020202020204" pitchFamily="34" charset="0"/>
                <a:cs typeface="Arial" panose="020B0604020202020204" pitchFamily="34" charset="0"/>
              </a:rPr>
              <a:t>practice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pronunciation</a:t>
            </a:r>
            <a:r>
              <a:rPr lang="es-MX" sz="1600" b="1" dirty="0">
                <a:latin typeface="Arial" panose="020B0604020202020204" pitchFamily="34" charset="0"/>
                <a:cs typeface="Arial" panose="020B0604020202020204" pitchFamily="34" charset="0"/>
              </a:rPr>
              <a:t> of </a:t>
            </a:r>
            <a:r>
              <a:rPr lang="es-MX" sz="1600" b="1" dirty="0" err="1">
                <a:latin typeface="Arial" panose="020B0604020202020204" pitchFamily="34" charset="0"/>
                <a:cs typeface="Arial" panose="020B0604020202020204" pitchFamily="34" charset="0"/>
              </a:rPr>
              <a:t>these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vocabulary</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words</a:t>
            </a:r>
            <a:r>
              <a:rPr lang="es-MX" sz="1600" b="1" dirty="0" smtClean="0">
                <a:latin typeface="Arial" panose="020B0604020202020204" pitchFamily="34" charset="0"/>
                <a:cs typeface="Arial" panose="020B0604020202020204" pitchFamily="34" charset="0"/>
              </a:rPr>
              <a:t>. </a:t>
            </a:r>
            <a:r>
              <a:rPr lang="es-MX" sz="1600" b="1" dirty="0">
                <a:latin typeface="Arial" panose="020B0604020202020204" pitchFamily="34" charset="0"/>
                <a:cs typeface="Arial" panose="020B0604020202020204" pitchFamily="34" charset="0"/>
              </a:rPr>
              <a:t>Record </a:t>
            </a:r>
            <a:r>
              <a:rPr lang="es-MX" sz="1600" b="1" dirty="0" err="1">
                <a:latin typeface="Arial" panose="020B0604020202020204" pitchFamily="34" charset="0"/>
                <a:cs typeface="Arial" panose="020B0604020202020204" pitchFamily="34" charset="0"/>
              </a:rPr>
              <a:t>your</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voice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saying</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words</a:t>
            </a:r>
            <a:r>
              <a:rPr lang="es-MX" sz="1600" b="1" dirty="0" smtClean="0">
                <a:latin typeface="Arial" panose="020B0604020202020204" pitchFamily="34" charset="0"/>
                <a:cs typeface="Arial" panose="020B0604020202020204" pitchFamily="34" charset="0"/>
              </a:rPr>
              <a:t>.</a:t>
            </a:r>
            <a:endParaRPr lang="es-MX" sz="1600" b="1" dirty="0">
              <a:latin typeface="Arial" panose="020B0604020202020204" pitchFamily="34" charset="0"/>
              <a:cs typeface="Arial" panose="020B0604020202020204" pitchFamily="34" charset="0"/>
            </a:endParaRPr>
          </a:p>
        </p:txBody>
      </p:sp>
      <p:sp>
        <p:nvSpPr>
          <p:cNvPr id="8" name="Botón de acción: Hacia delante o Siguiente 7">
            <a:hlinkClick r:id="" action="ppaction://hlinkshowjump?jump=nextslide" highlightClick="1"/>
          </p:cNvPr>
          <p:cNvSpPr/>
          <p:nvPr/>
        </p:nvSpPr>
        <p:spPr>
          <a:xfrm>
            <a:off x="3794078" y="4544704"/>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Botón de acción: Hacia delante o Siguiente 18">
            <a:hlinkClick r:id="" action="ppaction://hlinkshowjump?jump=nextslide" highlightClick="1"/>
          </p:cNvPr>
          <p:cNvSpPr/>
          <p:nvPr/>
        </p:nvSpPr>
        <p:spPr>
          <a:xfrm>
            <a:off x="75963" y="6084605"/>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Botón de acción: Hacia delante o Siguiente 19">
            <a:hlinkClick r:id="" action="ppaction://hlinkshowjump?jump=nextslide" highlightClick="1"/>
          </p:cNvPr>
          <p:cNvSpPr/>
          <p:nvPr/>
        </p:nvSpPr>
        <p:spPr>
          <a:xfrm>
            <a:off x="3521123" y="2164069"/>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Botón de acción: Hacia delante o Siguiente 20">
            <a:hlinkClick r:id="" action="ppaction://hlinkshowjump?jump=nextslide" highlightClick="1"/>
          </p:cNvPr>
          <p:cNvSpPr/>
          <p:nvPr/>
        </p:nvSpPr>
        <p:spPr>
          <a:xfrm>
            <a:off x="5811771" y="2307370"/>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Botón de acción: Hacia delante o Siguiente 21">
            <a:hlinkClick r:id="" action="ppaction://hlinkshowjump?jump=nextslide" highlightClick="1"/>
          </p:cNvPr>
          <p:cNvSpPr/>
          <p:nvPr/>
        </p:nvSpPr>
        <p:spPr>
          <a:xfrm>
            <a:off x="8223296" y="2307369"/>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Botón de acción: Hacia delante o Siguiente 22">
            <a:hlinkClick r:id="" action="ppaction://hlinkshowjump?jump=nextslide" highlightClick="1"/>
          </p:cNvPr>
          <p:cNvSpPr/>
          <p:nvPr/>
        </p:nvSpPr>
        <p:spPr>
          <a:xfrm>
            <a:off x="10068555" y="2450670"/>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Botón de acción: Hacia delante o Siguiente 23">
            <a:hlinkClick r:id="" action="ppaction://hlinkshowjump?jump=nextslide" highlightClick="1"/>
          </p:cNvPr>
          <p:cNvSpPr/>
          <p:nvPr/>
        </p:nvSpPr>
        <p:spPr>
          <a:xfrm>
            <a:off x="10636271" y="5418166"/>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Botón de acción: Hacia delante o Siguiente 24">
            <a:hlinkClick r:id="" action="ppaction://hlinkshowjump?jump=nextslide" highlightClick="1"/>
          </p:cNvPr>
          <p:cNvSpPr/>
          <p:nvPr/>
        </p:nvSpPr>
        <p:spPr>
          <a:xfrm>
            <a:off x="8311458" y="5154343"/>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Botón de acción: Hacia delante o Siguiente 25">
            <a:hlinkClick r:id="" action="ppaction://hlinkshowjump?jump=nextslide" highlightClick="1"/>
          </p:cNvPr>
          <p:cNvSpPr/>
          <p:nvPr/>
        </p:nvSpPr>
        <p:spPr>
          <a:xfrm>
            <a:off x="5948219" y="3972172"/>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3521123" y="3144463"/>
            <a:ext cx="1601862" cy="310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mechanic</a:t>
            </a:r>
            <a:endParaRPr lang="es-MX" dirty="0"/>
          </a:p>
        </p:txBody>
      </p:sp>
      <p:sp>
        <p:nvSpPr>
          <p:cNvPr id="27" name="26 Rectángulo"/>
          <p:cNvSpPr/>
          <p:nvPr/>
        </p:nvSpPr>
        <p:spPr>
          <a:xfrm>
            <a:off x="5643570" y="3122481"/>
            <a:ext cx="1601862" cy="310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Carpenter</a:t>
            </a:r>
            <a:r>
              <a:rPr lang="es-MX" dirty="0" smtClean="0"/>
              <a:t> </a:t>
            </a:r>
            <a:endParaRPr lang="es-MX" dirty="0"/>
          </a:p>
        </p:txBody>
      </p:sp>
      <p:sp>
        <p:nvSpPr>
          <p:cNvPr id="28" name="27 Rectángulo"/>
          <p:cNvSpPr/>
          <p:nvPr/>
        </p:nvSpPr>
        <p:spPr>
          <a:xfrm>
            <a:off x="8223296" y="3122480"/>
            <a:ext cx="1601862" cy="310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engineer</a:t>
            </a:r>
            <a:r>
              <a:rPr lang="es-MX" dirty="0" smtClean="0"/>
              <a:t> </a:t>
            </a:r>
            <a:endParaRPr lang="es-MX" dirty="0"/>
          </a:p>
        </p:txBody>
      </p:sp>
      <p:sp>
        <p:nvSpPr>
          <p:cNvPr id="29" name="28 Rectángulo"/>
          <p:cNvSpPr/>
          <p:nvPr/>
        </p:nvSpPr>
        <p:spPr>
          <a:xfrm>
            <a:off x="10148181" y="3119650"/>
            <a:ext cx="1601862" cy="310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firefighter</a:t>
            </a:r>
            <a:r>
              <a:rPr lang="es-MX" dirty="0" smtClean="0"/>
              <a:t> </a:t>
            </a:r>
            <a:endParaRPr lang="es-MX" dirty="0"/>
          </a:p>
        </p:txBody>
      </p:sp>
      <p:sp>
        <p:nvSpPr>
          <p:cNvPr id="30" name="29 Rectángulo"/>
          <p:cNvSpPr/>
          <p:nvPr/>
        </p:nvSpPr>
        <p:spPr>
          <a:xfrm>
            <a:off x="3595683" y="5788468"/>
            <a:ext cx="1708508" cy="310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Front </a:t>
            </a:r>
            <a:r>
              <a:rPr lang="es-MX" dirty="0" err="1" smtClean="0"/>
              <a:t>desk</a:t>
            </a:r>
            <a:r>
              <a:rPr lang="es-MX" dirty="0" smtClean="0"/>
              <a:t> </a:t>
            </a:r>
            <a:r>
              <a:rPr lang="es-MX" dirty="0" err="1" smtClean="0"/>
              <a:t>clerk</a:t>
            </a:r>
            <a:r>
              <a:rPr lang="es-MX" dirty="0" smtClean="0"/>
              <a:t> </a:t>
            </a:r>
            <a:endParaRPr lang="es-MX" dirty="0"/>
          </a:p>
        </p:txBody>
      </p:sp>
      <p:sp>
        <p:nvSpPr>
          <p:cNvPr id="31" name="30 Rectángulo"/>
          <p:cNvSpPr/>
          <p:nvPr/>
        </p:nvSpPr>
        <p:spPr>
          <a:xfrm>
            <a:off x="6029859" y="5801732"/>
            <a:ext cx="1819951" cy="310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Graphic</a:t>
            </a:r>
            <a:r>
              <a:rPr lang="es-MX" dirty="0" smtClean="0"/>
              <a:t> </a:t>
            </a:r>
            <a:r>
              <a:rPr lang="es-MX" dirty="0" err="1" smtClean="0"/>
              <a:t>designer</a:t>
            </a:r>
            <a:r>
              <a:rPr lang="es-MX" dirty="0" smtClean="0"/>
              <a:t> </a:t>
            </a:r>
            <a:endParaRPr lang="es-MX" dirty="0"/>
          </a:p>
        </p:txBody>
      </p:sp>
      <p:sp>
        <p:nvSpPr>
          <p:cNvPr id="32" name="31 Rectángulo"/>
          <p:cNvSpPr/>
          <p:nvPr/>
        </p:nvSpPr>
        <p:spPr>
          <a:xfrm>
            <a:off x="8223296" y="5853748"/>
            <a:ext cx="1601862" cy="310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Dentist</a:t>
            </a:r>
            <a:r>
              <a:rPr lang="es-MX" dirty="0" smtClean="0"/>
              <a:t> </a:t>
            </a:r>
            <a:endParaRPr lang="es-MX" dirty="0"/>
          </a:p>
        </p:txBody>
      </p:sp>
      <p:sp>
        <p:nvSpPr>
          <p:cNvPr id="33" name="32 Rectángulo"/>
          <p:cNvSpPr/>
          <p:nvPr/>
        </p:nvSpPr>
        <p:spPr>
          <a:xfrm>
            <a:off x="10331904" y="6008979"/>
            <a:ext cx="1601862" cy="310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Lawyer</a:t>
            </a:r>
            <a:r>
              <a:rPr lang="es-MX" dirty="0" smtClean="0"/>
              <a:t> </a:t>
            </a:r>
            <a:endParaRPr lang="es-MX" dirty="0"/>
          </a:p>
        </p:txBody>
      </p:sp>
      <p:pic>
        <p:nvPicPr>
          <p:cNvPr id="9"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0951187" y="5192132"/>
            <a:ext cx="609600" cy="609600"/>
          </a:xfrm>
          <a:prstGeom prst="rect">
            <a:avLst/>
          </a:prstGeom>
        </p:spPr>
      </p:pic>
      <p:pic>
        <p:nvPicPr>
          <p:cNvPr id="10"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7"/>
          <a:stretch>
            <a:fillRect/>
          </a:stretch>
        </p:blipFill>
        <p:spPr>
          <a:xfrm>
            <a:off x="8719427" y="4996307"/>
            <a:ext cx="609600" cy="609600"/>
          </a:xfrm>
          <a:prstGeom prst="rect">
            <a:avLst/>
          </a:prstGeom>
        </p:spPr>
      </p:pic>
      <p:pic>
        <p:nvPicPr>
          <p:cNvPr id="11" name="Sonido grabado">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7"/>
          <a:stretch>
            <a:fillRect/>
          </a:stretch>
        </p:blipFill>
        <p:spPr>
          <a:xfrm>
            <a:off x="6353188" y="3810673"/>
            <a:ext cx="609600" cy="609600"/>
          </a:xfrm>
          <a:prstGeom prst="rect">
            <a:avLst/>
          </a:prstGeom>
        </p:spPr>
      </p:pic>
      <p:pic>
        <p:nvPicPr>
          <p:cNvPr id="12" name="Sonido grabado">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7"/>
          <a:stretch>
            <a:fillRect/>
          </a:stretch>
        </p:blipFill>
        <p:spPr>
          <a:xfrm>
            <a:off x="4249740" y="4420273"/>
            <a:ext cx="609600" cy="609600"/>
          </a:xfrm>
          <a:prstGeom prst="rect">
            <a:avLst/>
          </a:prstGeom>
        </p:spPr>
      </p:pic>
      <p:pic>
        <p:nvPicPr>
          <p:cNvPr id="13" name="Sonido grabado">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7"/>
          <a:stretch>
            <a:fillRect/>
          </a:stretch>
        </p:blipFill>
        <p:spPr>
          <a:xfrm>
            <a:off x="10523235" y="2319126"/>
            <a:ext cx="609600" cy="609600"/>
          </a:xfrm>
          <a:prstGeom prst="rect">
            <a:avLst/>
          </a:prstGeom>
        </p:spPr>
      </p:pic>
      <p:pic>
        <p:nvPicPr>
          <p:cNvPr id="14" name="Sonido grabado">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7"/>
          <a:stretch>
            <a:fillRect/>
          </a:stretch>
        </p:blipFill>
        <p:spPr>
          <a:xfrm>
            <a:off x="8558851" y="2164069"/>
            <a:ext cx="609600" cy="609600"/>
          </a:xfrm>
          <a:prstGeom prst="rect">
            <a:avLst/>
          </a:prstGeom>
        </p:spPr>
      </p:pic>
      <p:pic>
        <p:nvPicPr>
          <p:cNvPr id="16" name="Sonido grabado">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7"/>
          <a:stretch>
            <a:fillRect/>
          </a:stretch>
        </p:blipFill>
        <p:spPr>
          <a:xfrm>
            <a:off x="6189214" y="2273505"/>
            <a:ext cx="609600" cy="609600"/>
          </a:xfrm>
          <a:prstGeom prst="rect">
            <a:avLst/>
          </a:prstGeom>
        </p:spPr>
      </p:pic>
      <p:pic>
        <p:nvPicPr>
          <p:cNvPr id="17" name="Sonido grabado">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7"/>
          <a:stretch>
            <a:fillRect/>
          </a:stretch>
        </p:blipFill>
        <p:spPr>
          <a:xfrm>
            <a:off x="3911306" y="2127673"/>
            <a:ext cx="609600" cy="609600"/>
          </a:xfrm>
          <a:prstGeom prst="rect">
            <a:avLst/>
          </a:prstGeom>
        </p:spPr>
      </p:pic>
    </p:spTree>
    <p:extLst>
      <p:ext uri="{BB962C8B-B14F-4D97-AF65-F5344CB8AC3E}">
        <p14:creationId xmlns:p14="http://schemas.microsoft.com/office/powerpoint/2010/main" val="28868314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8"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95" fill="hold"/>
                                        <p:tgtEl>
                                          <p:spTgt spid="10"/>
                                        </p:tgtEl>
                                      </p:cBhvr>
                                    </p:cmd>
                                  </p:childTnLst>
                                </p:cTn>
                              </p:par>
                            </p:childTnLst>
                          </p:cTn>
                        </p:par>
                      </p:childTnLst>
                    </p:cTn>
                  </p:par>
                </p:childTnLst>
              </p:cTn>
              <p:nextCondLst>
                <p:cond evt="onClick" delay="0">
                  <p:tgtEl>
                    <p:spTgt spid="10"/>
                  </p:tgtEl>
                </p:cond>
              </p:nextCondLst>
            </p:seq>
            <p:audio>
              <p:cMediaNode vol="80000">
                <p:cTn id="13" fill="hold" display="0">
                  <p:stCondLst>
                    <p:cond delay="indefinite"/>
                  </p:stCondLst>
                  <p:endCondLst>
                    <p:cond evt="onStopAudio" delay="0">
                      <p:tgtEl>
                        <p:sldTgt/>
                      </p:tgtEl>
                    </p:cond>
                  </p:endCondLst>
                </p:cTn>
                <p:tgtEl>
                  <p:spTgt spid="10"/>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824" fill="hold"/>
                                        <p:tgtEl>
                                          <p:spTgt spid="11"/>
                                        </p:tgtEl>
                                      </p:cBhvr>
                                    </p:cmd>
                                  </p:childTnLst>
                                </p:cTn>
                              </p:par>
                            </p:childTnLst>
                          </p:cTn>
                        </p:par>
                      </p:childTnLst>
                    </p:cTn>
                  </p:par>
                </p:childTnLst>
              </p:cTn>
              <p:nextCondLst>
                <p:cond evt="onClick" delay="0">
                  <p:tgtEl>
                    <p:spTgt spid="11"/>
                  </p:tgtEl>
                </p:cond>
              </p:nextCondLst>
            </p:seq>
            <p:audio>
              <p:cMediaNode vol="80000">
                <p:cTn id="19" fill="hold" display="0">
                  <p:stCondLst>
                    <p:cond delay="indefinite"/>
                  </p:stCondLst>
                  <p:endCondLst>
                    <p:cond evt="onStopAudio" delay="0">
                      <p:tgtEl>
                        <p:sldTgt/>
                      </p:tgtEl>
                    </p:cond>
                  </p:endCondLst>
                </p:cTn>
                <p:tgtEl>
                  <p:spTgt spid="11"/>
                </p:tgtEl>
              </p:cMediaNode>
            </p:audio>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976" fill="hold"/>
                                        <p:tgtEl>
                                          <p:spTgt spid="12"/>
                                        </p:tgtEl>
                                      </p:cBhvr>
                                    </p:cmd>
                                  </p:childTnLst>
                                </p:cTn>
                              </p:par>
                            </p:childTnLst>
                          </p:cTn>
                        </p:par>
                      </p:childTnLst>
                    </p:cTn>
                  </p:par>
                </p:childTnLst>
              </p:cTn>
              <p:nextCondLst>
                <p:cond evt="onClick" delay="0">
                  <p:tgtEl>
                    <p:spTgt spid="12"/>
                  </p:tgtEl>
                </p:cond>
              </p:nextCondLst>
            </p:seq>
            <p:audio>
              <p:cMediaNode vol="80000">
                <p:cTn id="25" fill="hold" display="0">
                  <p:stCondLst>
                    <p:cond delay="indefinite"/>
                  </p:stCondLst>
                  <p:endCondLst>
                    <p:cond evt="onStopAudio" delay="0">
                      <p:tgtEl>
                        <p:sldTgt/>
                      </p:tgtEl>
                    </p:cond>
                  </p:endCondLst>
                </p:cTn>
                <p:tgtEl>
                  <p:spTgt spid="12"/>
                </p:tgtEl>
              </p:cMediaNode>
            </p:audio>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346" fill="hold"/>
                                        <p:tgtEl>
                                          <p:spTgt spid="13"/>
                                        </p:tgtEl>
                                      </p:cBhvr>
                                    </p:cmd>
                                  </p:childTnLst>
                                </p:cTn>
                              </p:par>
                            </p:childTnLst>
                          </p:cTn>
                        </p:par>
                      </p:childTnLst>
                    </p:cTn>
                  </p:par>
                </p:childTnLst>
              </p:cTn>
              <p:nextCondLst>
                <p:cond evt="onClick" delay="0">
                  <p:tgtEl>
                    <p:spTgt spid="13"/>
                  </p:tgtEl>
                </p:cond>
              </p:nextCondLst>
            </p:seq>
            <p:audio>
              <p:cMediaNode vol="80000">
                <p:cTn id="31" fill="hold" display="0">
                  <p:stCondLst>
                    <p:cond delay="indefinite"/>
                  </p:stCondLst>
                  <p:endCondLst>
                    <p:cond evt="onStopAudio" delay="0">
                      <p:tgtEl>
                        <p:sldTgt/>
                      </p:tgtEl>
                    </p:cond>
                  </p:endCondLst>
                </p:cTn>
                <p:tgtEl>
                  <p:spTgt spid="13"/>
                </p:tgtEl>
              </p:cMediaNode>
            </p:audio>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2722" fill="hold"/>
                                        <p:tgtEl>
                                          <p:spTgt spid="14"/>
                                        </p:tgtEl>
                                      </p:cBhvr>
                                    </p:cmd>
                                  </p:childTnLst>
                                </p:cTn>
                              </p:par>
                            </p:childTnLst>
                          </p:cTn>
                        </p:par>
                      </p:childTnLst>
                    </p:cTn>
                  </p:par>
                </p:childTnLst>
              </p:cTn>
              <p:nextCondLst>
                <p:cond evt="onClick" delay="0">
                  <p:tgtEl>
                    <p:spTgt spid="14"/>
                  </p:tgtEl>
                </p:cond>
              </p:nextCondLst>
            </p:seq>
            <p:audio>
              <p:cMediaNode vol="80000">
                <p:cTn id="37" fill="hold" display="0">
                  <p:stCondLst>
                    <p:cond delay="indefinite"/>
                  </p:stCondLst>
                  <p:endCondLst>
                    <p:cond evt="onStopAudio" delay="0">
                      <p:tgtEl>
                        <p:sldTgt/>
                      </p:tgtEl>
                    </p:cond>
                  </p:endCondLst>
                </p:cTn>
                <p:tgtEl>
                  <p:spTgt spid="14"/>
                </p:tgtEl>
              </p:cMediaNode>
            </p:audio>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2499" fill="hold"/>
                                        <p:tgtEl>
                                          <p:spTgt spid="16"/>
                                        </p:tgtEl>
                                      </p:cBhvr>
                                    </p:cmd>
                                  </p:childTnLst>
                                </p:cTn>
                              </p:par>
                            </p:childTnLst>
                          </p:cTn>
                        </p:par>
                      </p:childTnLst>
                    </p:cTn>
                  </p:par>
                </p:childTnLst>
              </p:cTn>
              <p:nextCondLst>
                <p:cond evt="onClick" delay="0">
                  <p:tgtEl>
                    <p:spTgt spid="16"/>
                  </p:tgtEl>
                </p:cond>
              </p:nextCondLst>
            </p:seq>
            <p:audio>
              <p:cMediaNode vol="80000">
                <p:cTn id="43" fill="hold" display="0">
                  <p:stCondLst>
                    <p:cond delay="indefinite"/>
                  </p:stCondLst>
                  <p:endCondLst>
                    <p:cond evt="onStopAudio" delay="0">
                      <p:tgtEl>
                        <p:sldTgt/>
                      </p:tgtEl>
                    </p:cond>
                  </p:endCondLst>
                </p:cTn>
                <p:tgtEl>
                  <p:spTgt spid="16"/>
                </p:tgtEl>
              </p:cMediaNode>
            </p:audio>
            <p:seq concurrent="1" nextAc="seek">
              <p:cTn id="44" restart="whenNotActive" fill="hold" evtFilter="cancelBubble" nodeType="interactiveSeq">
                <p:stCondLst>
                  <p:cond evt="onClick" delay="0">
                    <p:tgtEl>
                      <p:spTgt spid="17"/>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2956" fill="hold"/>
                                        <p:tgtEl>
                                          <p:spTgt spid="17"/>
                                        </p:tgtEl>
                                      </p:cBhvr>
                                    </p:cmd>
                                  </p:childTnLst>
                                </p:cTn>
                              </p:par>
                            </p:childTnLst>
                          </p:cTn>
                        </p:par>
                      </p:childTnLst>
                    </p:cTn>
                  </p:par>
                </p:childTnLst>
              </p:cTn>
              <p:nextCondLst>
                <p:cond evt="onClick" delay="0">
                  <p:tgtEl>
                    <p:spTgt spid="17"/>
                  </p:tgtEl>
                </p:cond>
              </p:nextCondLst>
            </p:seq>
            <p:audio>
              <p:cMediaNode vol="80000">
                <p:cTn id="49" fill="hold" display="0">
                  <p:stCondLst>
                    <p:cond delay="indefinite"/>
                  </p:stCondLst>
                  <p:endCondLst>
                    <p:cond evt="onStopAudio" delay="0">
                      <p:tgtEl>
                        <p:sldTgt/>
                      </p:tgtEl>
                    </p:cond>
                  </p:endCondLst>
                </p:cTn>
                <p:tgtEl>
                  <p:spTgt spid="1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962752617"/>
              </p:ext>
            </p:extLst>
          </p:nvPr>
        </p:nvGraphicFramePr>
        <p:xfrm>
          <a:off x="7641988" y="4281734"/>
          <a:ext cx="1857612" cy="2419320"/>
        </p:xfrm>
        <a:graphic>
          <a:graphicData uri="http://schemas.openxmlformats.org/drawingml/2006/table">
            <a:tbl>
              <a:tblPr firstRow="1" bandRow="1">
                <a:tableStyleId>{5C22544A-7EE6-4342-B048-85BDC9FD1C3A}</a:tableStyleId>
              </a:tblPr>
              <a:tblGrid>
                <a:gridCol w="1857612"/>
              </a:tblGrid>
              <a:tr h="392203">
                <a:tc>
                  <a:txBody>
                    <a:bodyPr/>
                    <a:lstStyle/>
                    <a:p>
                      <a:pPr algn="ctr"/>
                      <a:r>
                        <a:rPr lang="es-MX" dirty="0" err="1" smtClean="0">
                          <a:solidFill>
                            <a:srgbClr val="C00000"/>
                          </a:solidFill>
                        </a:rPr>
                        <a:t>Travel</a:t>
                      </a:r>
                      <a:r>
                        <a:rPr lang="es-MX" dirty="0" smtClean="0">
                          <a:solidFill>
                            <a:srgbClr val="C00000"/>
                          </a:solidFill>
                        </a:rPr>
                        <a:t> </a:t>
                      </a:r>
                      <a:r>
                        <a:rPr lang="es-MX" dirty="0" err="1" smtClean="0">
                          <a:solidFill>
                            <a:srgbClr val="C00000"/>
                          </a:solidFill>
                        </a:rPr>
                        <a:t>industry</a:t>
                      </a:r>
                      <a:endParaRPr lang="es-MX" dirty="0">
                        <a:solidFill>
                          <a:srgbClr val="C00000"/>
                        </a:solidFill>
                      </a:endParaRPr>
                    </a:p>
                  </a:txBody>
                  <a:tcPr>
                    <a:solidFill>
                      <a:schemeClr val="accent6">
                        <a:lumMod val="40000"/>
                        <a:lumOff val="60000"/>
                      </a:schemeClr>
                    </a:solidFill>
                  </a:tcPr>
                </a:tc>
              </a:tr>
              <a:tr h="392203">
                <a:tc>
                  <a:txBody>
                    <a:bodyPr/>
                    <a:lstStyle/>
                    <a:p>
                      <a:pPr algn="ctr"/>
                      <a:r>
                        <a:rPr lang="es-MX" dirty="0" err="1" smtClean="0">
                          <a:solidFill>
                            <a:schemeClr val="tx1"/>
                          </a:solidFill>
                        </a:rPr>
                        <a:t>Fligh</a:t>
                      </a:r>
                      <a:r>
                        <a:rPr lang="es-MX" dirty="0" smtClean="0">
                          <a:solidFill>
                            <a:schemeClr val="tx1"/>
                          </a:solidFill>
                        </a:rPr>
                        <a:t> </a:t>
                      </a:r>
                      <a:r>
                        <a:rPr lang="es-MX" dirty="0" err="1" smtClean="0">
                          <a:solidFill>
                            <a:schemeClr val="tx1"/>
                          </a:solidFill>
                        </a:rPr>
                        <a:t>attendant</a:t>
                      </a:r>
                      <a:endParaRPr lang="es-MX" dirty="0">
                        <a:solidFill>
                          <a:schemeClr val="tx1"/>
                        </a:solidFill>
                      </a:endParaRPr>
                    </a:p>
                  </a:txBody>
                  <a:tcPr>
                    <a:solidFill>
                      <a:schemeClr val="accent6">
                        <a:lumMod val="20000"/>
                        <a:lumOff val="80000"/>
                      </a:schemeClr>
                    </a:solidFill>
                  </a:tcPr>
                </a:tc>
              </a:tr>
              <a:tr h="3922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latin typeface="Arial" panose="020B0604020202020204" pitchFamily="34" charset="0"/>
                          <a:cs typeface="Arial" panose="020B0604020202020204" pitchFamily="34" charset="0"/>
                        </a:rPr>
                        <a:t>Tour guide</a:t>
                      </a:r>
                    </a:p>
                  </a:txBody>
                  <a:tcPr>
                    <a:solidFill>
                      <a:schemeClr val="accent6">
                        <a:lumMod val="20000"/>
                        <a:lumOff val="80000"/>
                      </a:schemeClr>
                    </a:solidFill>
                  </a:tcPr>
                </a:tc>
              </a:tr>
              <a:tr h="4583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err="1" smtClean="0">
                          <a:latin typeface="Arial" panose="020B0604020202020204" pitchFamily="34" charset="0"/>
                          <a:cs typeface="Arial" panose="020B0604020202020204" pitchFamily="34" charset="0"/>
                        </a:rPr>
                        <a:t>Pilot</a:t>
                      </a:r>
                      <a:endParaRPr lang="es-MX" sz="1800" dirty="0" smtClean="0">
                        <a:latin typeface="Arial" panose="020B0604020202020204" pitchFamily="34" charset="0"/>
                        <a:cs typeface="Arial" panose="020B0604020202020204" pitchFamily="34" charset="0"/>
                      </a:endParaRPr>
                    </a:p>
                  </a:txBody>
                  <a:tcPr>
                    <a:solidFill>
                      <a:schemeClr val="accent6">
                        <a:lumMod val="20000"/>
                        <a:lumOff val="80000"/>
                      </a:schemeClr>
                    </a:solidFill>
                  </a:tcPr>
                </a:tc>
              </a:tr>
              <a:tr h="392203">
                <a:tc>
                  <a:txBody>
                    <a:bodyPr/>
                    <a:lstStyle/>
                    <a:p>
                      <a:endParaRPr lang="es-MX" dirty="0">
                        <a:solidFill>
                          <a:srgbClr val="C00000"/>
                        </a:solidFill>
                      </a:endParaRPr>
                    </a:p>
                  </a:txBody>
                  <a:tcPr>
                    <a:solidFill>
                      <a:schemeClr val="accent6">
                        <a:lumMod val="20000"/>
                        <a:lumOff val="80000"/>
                      </a:schemeClr>
                    </a:solidFill>
                  </a:tcPr>
                </a:tc>
              </a:tr>
              <a:tr h="392203">
                <a:tc>
                  <a:txBody>
                    <a:bodyPr/>
                    <a:lstStyle/>
                    <a:p>
                      <a:endParaRPr lang="es-MX" dirty="0">
                        <a:solidFill>
                          <a:srgbClr val="C00000"/>
                        </a:solidFill>
                      </a:endParaRPr>
                    </a:p>
                  </a:txBody>
                  <a:tcPr>
                    <a:solidFill>
                      <a:schemeClr val="accent6">
                        <a:lumMod val="20000"/>
                        <a:lumOff val="80000"/>
                      </a:schemeClr>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068730863"/>
              </p:ext>
            </p:extLst>
          </p:nvPr>
        </p:nvGraphicFramePr>
        <p:xfrm>
          <a:off x="7752690" y="626406"/>
          <a:ext cx="1857612" cy="2321513"/>
        </p:xfrm>
        <a:graphic>
          <a:graphicData uri="http://schemas.openxmlformats.org/drawingml/2006/table">
            <a:tbl>
              <a:tblPr firstRow="1" bandRow="1">
                <a:tableStyleId>{5C22544A-7EE6-4342-B048-85BDC9FD1C3A}</a:tableStyleId>
              </a:tblPr>
              <a:tblGrid>
                <a:gridCol w="1857612"/>
              </a:tblGrid>
              <a:tr h="376347">
                <a:tc>
                  <a:txBody>
                    <a:bodyPr/>
                    <a:lstStyle/>
                    <a:p>
                      <a:pPr algn="ctr"/>
                      <a:r>
                        <a:rPr lang="es-MX" dirty="0" err="1" smtClean="0">
                          <a:solidFill>
                            <a:srgbClr val="C00000"/>
                          </a:solidFill>
                        </a:rPr>
                        <a:t>Food</a:t>
                      </a:r>
                      <a:r>
                        <a:rPr lang="es-MX" dirty="0" smtClean="0">
                          <a:solidFill>
                            <a:srgbClr val="C00000"/>
                          </a:solidFill>
                        </a:rPr>
                        <a:t> </a:t>
                      </a:r>
                      <a:r>
                        <a:rPr lang="es-MX" dirty="0" err="1" smtClean="0">
                          <a:solidFill>
                            <a:srgbClr val="C00000"/>
                          </a:solidFill>
                        </a:rPr>
                        <a:t>Service</a:t>
                      </a:r>
                      <a:endParaRPr lang="es-MX" dirty="0">
                        <a:solidFill>
                          <a:srgbClr val="C00000"/>
                        </a:solidFill>
                      </a:endParaRPr>
                    </a:p>
                  </a:txBody>
                  <a:tcPr>
                    <a:solidFill>
                      <a:schemeClr val="accent6">
                        <a:lumMod val="40000"/>
                        <a:lumOff val="60000"/>
                      </a:schemeClr>
                    </a:solidFill>
                  </a:tcPr>
                </a:tc>
              </a:tr>
              <a:tr h="376347">
                <a:tc>
                  <a:txBody>
                    <a:bodyPr/>
                    <a:lstStyle/>
                    <a:p>
                      <a:pPr algn="ctr"/>
                      <a:r>
                        <a:rPr lang="es-MX" dirty="0" err="1" smtClean="0">
                          <a:solidFill>
                            <a:schemeClr val="tx1"/>
                          </a:solidFill>
                        </a:rPr>
                        <a:t>cashier</a:t>
                      </a:r>
                      <a:endParaRPr lang="es-MX" dirty="0">
                        <a:solidFill>
                          <a:schemeClr val="tx1"/>
                        </a:solidFill>
                      </a:endParaRPr>
                    </a:p>
                  </a:txBody>
                  <a:tcPr>
                    <a:solidFill>
                      <a:schemeClr val="accent6">
                        <a:lumMod val="20000"/>
                        <a:lumOff val="80000"/>
                      </a:schemeClr>
                    </a:solidFill>
                  </a:tcPr>
                </a:tc>
              </a:tr>
              <a:tr h="3763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latin typeface="Arial" panose="020B0604020202020204" pitchFamily="34" charset="0"/>
                          <a:cs typeface="Arial" panose="020B0604020202020204" pitchFamily="34" charset="0"/>
                        </a:rPr>
                        <a:t>Chef</a:t>
                      </a:r>
                    </a:p>
                  </a:txBody>
                  <a:tcPr>
                    <a:solidFill>
                      <a:schemeClr val="accent6">
                        <a:lumMod val="20000"/>
                        <a:lumOff val="80000"/>
                      </a:schemeClr>
                    </a:solidFill>
                  </a:tcPr>
                </a:tc>
              </a:tr>
              <a:tr h="4397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latin typeface="Arial" panose="020B0604020202020204" pitchFamily="34" charset="0"/>
                          <a:cs typeface="Arial" panose="020B0604020202020204" pitchFamily="34" charset="0"/>
                        </a:rPr>
                        <a:t>Cook</a:t>
                      </a:r>
                    </a:p>
                  </a:txBody>
                  <a:tcPr>
                    <a:solidFill>
                      <a:schemeClr val="accent6">
                        <a:lumMod val="20000"/>
                        <a:lumOff val="80000"/>
                      </a:schemeClr>
                    </a:solidFill>
                  </a:tcPr>
                </a:tc>
              </a:tr>
              <a:tr h="3763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latin typeface="Arial" panose="020B0604020202020204" pitchFamily="34" charset="0"/>
                          <a:cs typeface="Arial" panose="020B0604020202020204" pitchFamily="34" charset="0"/>
                        </a:rPr>
                        <a:t>Restaurant host</a:t>
                      </a:r>
                    </a:p>
                  </a:txBody>
                  <a:tcPr>
                    <a:solidFill>
                      <a:schemeClr val="accent6">
                        <a:lumMod val="20000"/>
                        <a:lumOff val="80000"/>
                      </a:schemeClr>
                    </a:solidFill>
                  </a:tcPr>
                </a:tc>
              </a:tr>
              <a:tr h="376347">
                <a:tc>
                  <a:txBody>
                    <a:bodyPr/>
                    <a:lstStyle/>
                    <a:p>
                      <a:endParaRPr lang="es-MX" dirty="0">
                        <a:solidFill>
                          <a:srgbClr val="C00000"/>
                        </a:solidFill>
                      </a:endParaRPr>
                    </a:p>
                  </a:txBody>
                  <a:tcPr>
                    <a:solidFill>
                      <a:schemeClr val="accent6">
                        <a:lumMod val="20000"/>
                        <a:lumOff val="80000"/>
                      </a:schemeClr>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089716379"/>
              </p:ext>
            </p:extLst>
          </p:nvPr>
        </p:nvGraphicFramePr>
        <p:xfrm>
          <a:off x="10075080" y="1186516"/>
          <a:ext cx="1857612" cy="2350044"/>
        </p:xfrm>
        <a:graphic>
          <a:graphicData uri="http://schemas.openxmlformats.org/drawingml/2006/table">
            <a:tbl>
              <a:tblPr firstRow="1" bandRow="1">
                <a:tableStyleId>{5C22544A-7EE6-4342-B048-85BDC9FD1C3A}</a:tableStyleId>
              </a:tblPr>
              <a:tblGrid>
                <a:gridCol w="1857612"/>
              </a:tblGrid>
              <a:tr h="370840">
                <a:tc>
                  <a:txBody>
                    <a:bodyPr/>
                    <a:lstStyle/>
                    <a:p>
                      <a:pPr algn="ctr"/>
                      <a:r>
                        <a:rPr lang="es-MX" dirty="0" err="1" smtClean="0">
                          <a:solidFill>
                            <a:srgbClr val="C00000"/>
                          </a:solidFill>
                        </a:rPr>
                        <a:t>Health</a:t>
                      </a:r>
                      <a:r>
                        <a:rPr lang="es-MX" baseline="0" dirty="0" smtClean="0">
                          <a:solidFill>
                            <a:srgbClr val="C00000"/>
                          </a:solidFill>
                        </a:rPr>
                        <a:t> </a:t>
                      </a:r>
                      <a:r>
                        <a:rPr lang="es-MX" baseline="0" dirty="0" err="1" smtClean="0">
                          <a:solidFill>
                            <a:srgbClr val="C00000"/>
                          </a:solidFill>
                        </a:rPr>
                        <a:t>service</a:t>
                      </a:r>
                      <a:endParaRPr lang="es-MX" dirty="0">
                        <a:solidFill>
                          <a:srgbClr val="C00000"/>
                        </a:solidFill>
                      </a:endParaRPr>
                    </a:p>
                  </a:txBody>
                  <a:tcPr>
                    <a:solidFill>
                      <a:schemeClr val="accent6">
                        <a:lumMod val="40000"/>
                        <a:lumOff val="60000"/>
                      </a:schemeClr>
                    </a:solidFill>
                  </a:tcPr>
                </a:tc>
              </a:tr>
              <a:tr h="370840">
                <a:tc>
                  <a:txBody>
                    <a:bodyPr/>
                    <a:lstStyle/>
                    <a:p>
                      <a:pPr algn="ctr"/>
                      <a:r>
                        <a:rPr lang="es-MX" dirty="0" smtClean="0">
                          <a:solidFill>
                            <a:schemeClr val="tx1"/>
                          </a:solidFill>
                        </a:rPr>
                        <a:t>server</a:t>
                      </a:r>
                      <a:endParaRPr lang="es-MX" dirty="0">
                        <a:solidFill>
                          <a:schemeClr val="tx1"/>
                        </a:solidFill>
                      </a:endParaRPr>
                    </a:p>
                  </a:txBody>
                  <a:tcPr>
                    <a:solidFill>
                      <a:schemeClr val="accent6">
                        <a:lumMod val="20000"/>
                        <a:lumOff val="80000"/>
                      </a:schemeClr>
                    </a:solidFill>
                  </a:tcPr>
                </a:tc>
              </a:tr>
              <a:tr h="370840">
                <a:tc>
                  <a:txBody>
                    <a:bodyPr/>
                    <a:lstStyle/>
                    <a:p>
                      <a:pPr algn="ctr"/>
                      <a:r>
                        <a:rPr lang="es-MX" sz="1800" dirty="0" err="1" smtClean="0">
                          <a:latin typeface="Arial" panose="020B0604020202020204" pitchFamily="34" charset="0"/>
                          <a:cs typeface="Arial" panose="020B0604020202020204" pitchFamily="34" charset="0"/>
                        </a:rPr>
                        <a:t>Dentist</a:t>
                      </a:r>
                      <a:endParaRPr lang="es-MX" dirty="0">
                        <a:solidFill>
                          <a:srgbClr val="C00000"/>
                        </a:solidFill>
                      </a:endParaRPr>
                    </a:p>
                  </a:txBody>
                  <a:tcPr>
                    <a:solidFill>
                      <a:schemeClr val="accent6">
                        <a:lumMod val="20000"/>
                        <a:lumOff val="80000"/>
                      </a:schemeClr>
                    </a:solidFill>
                  </a:tcPr>
                </a:tc>
              </a:tr>
              <a:tr h="4333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latin typeface="Arial" panose="020B0604020202020204" pitchFamily="34" charset="0"/>
                          <a:cs typeface="Arial" panose="020B0604020202020204" pitchFamily="34" charset="0"/>
                        </a:rPr>
                        <a:t>Doctor</a:t>
                      </a:r>
                    </a:p>
                  </a:txBody>
                  <a:tcPr>
                    <a:solidFill>
                      <a:schemeClr val="accent6">
                        <a:lumMod val="20000"/>
                        <a:lumOff val="80000"/>
                      </a:schemeClr>
                    </a:solidFill>
                  </a:tcPr>
                </a:tc>
              </a:tr>
              <a:tr h="4333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latin typeface="Arial" panose="020B0604020202020204" pitchFamily="34" charset="0"/>
                          <a:cs typeface="Arial" panose="020B0604020202020204" pitchFamily="34" charset="0"/>
                        </a:rPr>
                        <a:t>Nurse</a:t>
                      </a:r>
                    </a:p>
                  </a:txBody>
                  <a:tcPr>
                    <a:solidFill>
                      <a:schemeClr val="accent6">
                        <a:lumMod val="20000"/>
                        <a:lumOff val="80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err="1" smtClean="0">
                          <a:latin typeface="Arial" panose="020B0604020202020204" pitchFamily="34" charset="0"/>
                          <a:cs typeface="Arial" panose="020B0604020202020204" pitchFamily="34" charset="0"/>
                        </a:rPr>
                        <a:t>Reporter</a:t>
                      </a:r>
                      <a:endParaRPr lang="es-MX" sz="1800" dirty="0" smtClean="0">
                        <a:latin typeface="Arial" panose="020B0604020202020204" pitchFamily="34" charset="0"/>
                        <a:cs typeface="Arial" panose="020B0604020202020204" pitchFamily="34" charset="0"/>
                      </a:endParaRPr>
                    </a:p>
                  </a:txBody>
                  <a:tcPr>
                    <a:solidFill>
                      <a:schemeClr val="accent6">
                        <a:lumMod val="20000"/>
                        <a:lumOff val="80000"/>
                      </a:schemeClr>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591221011"/>
              </p:ext>
            </p:extLst>
          </p:nvPr>
        </p:nvGraphicFramePr>
        <p:xfrm>
          <a:off x="10088728" y="4007633"/>
          <a:ext cx="1857612" cy="2468880"/>
        </p:xfrm>
        <a:graphic>
          <a:graphicData uri="http://schemas.openxmlformats.org/drawingml/2006/table">
            <a:tbl>
              <a:tblPr firstRow="1" bandRow="1">
                <a:tableStyleId>{5C22544A-7EE6-4342-B048-85BDC9FD1C3A}</a:tableStyleId>
              </a:tblPr>
              <a:tblGrid>
                <a:gridCol w="1857612"/>
              </a:tblGrid>
              <a:tr h="587695">
                <a:tc>
                  <a:txBody>
                    <a:bodyPr/>
                    <a:lstStyle/>
                    <a:p>
                      <a:pPr algn="ctr"/>
                      <a:r>
                        <a:rPr lang="es-MX" dirty="0" err="1" smtClean="0">
                          <a:solidFill>
                            <a:srgbClr val="C00000"/>
                          </a:solidFill>
                        </a:rPr>
                        <a:t>Entertainment</a:t>
                      </a:r>
                      <a:r>
                        <a:rPr lang="es-MX" dirty="0" smtClean="0">
                          <a:solidFill>
                            <a:srgbClr val="C00000"/>
                          </a:solidFill>
                        </a:rPr>
                        <a:t> </a:t>
                      </a:r>
                      <a:r>
                        <a:rPr lang="es-MX" dirty="0" err="1" smtClean="0">
                          <a:solidFill>
                            <a:srgbClr val="C00000"/>
                          </a:solidFill>
                        </a:rPr>
                        <a:t>business</a:t>
                      </a:r>
                      <a:endParaRPr lang="es-MX" dirty="0">
                        <a:solidFill>
                          <a:srgbClr val="C00000"/>
                        </a:solidFill>
                      </a:endParaRPr>
                    </a:p>
                  </a:txBody>
                  <a:tcPr>
                    <a:solidFill>
                      <a:schemeClr val="accent6">
                        <a:lumMod val="40000"/>
                        <a:lumOff val="60000"/>
                      </a:schemeClr>
                    </a:solidFill>
                  </a:tcPr>
                </a:tc>
              </a:tr>
              <a:tr h="335826">
                <a:tc>
                  <a:txBody>
                    <a:bodyPr/>
                    <a:lstStyle/>
                    <a:p>
                      <a:pPr algn="ctr"/>
                      <a:r>
                        <a:rPr lang="es-MX" dirty="0" err="1" smtClean="0">
                          <a:solidFill>
                            <a:schemeClr val="tx1"/>
                          </a:solidFill>
                        </a:rPr>
                        <a:t>dancer</a:t>
                      </a:r>
                      <a:endParaRPr lang="es-MX" dirty="0">
                        <a:solidFill>
                          <a:schemeClr val="tx1"/>
                        </a:solidFill>
                      </a:endParaRPr>
                    </a:p>
                  </a:txBody>
                  <a:tcPr>
                    <a:solidFill>
                      <a:schemeClr val="accent6">
                        <a:lumMod val="20000"/>
                        <a:lumOff val="80000"/>
                      </a:schemeClr>
                    </a:solidFill>
                  </a:tcPr>
                </a:tc>
              </a:tr>
              <a:tr h="3358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err="1" smtClean="0">
                          <a:latin typeface="Arial" panose="020B0604020202020204" pitchFamily="34" charset="0"/>
                          <a:cs typeface="Arial" panose="020B0604020202020204" pitchFamily="34" charset="0"/>
                        </a:rPr>
                        <a:t>Musician</a:t>
                      </a:r>
                      <a:endParaRPr lang="es-MX" sz="1800" dirty="0" smtClean="0">
                        <a:latin typeface="Arial" panose="020B0604020202020204" pitchFamily="34" charset="0"/>
                        <a:cs typeface="Arial" panose="020B0604020202020204" pitchFamily="34" charset="0"/>
                      </a:endParaRPr>
                    </a:p>
                  </a:txBody>
                  <a:tcPr>
                    <a:solidFill>
                      <a:schemeClr val="accent6">
                        <a:lumMod val="20000"/>
                        <a:lumOff val="80000"/>
                      </a:schemeClr>
                    </a:solidFill>
                  </a:tcPr>
                </a:tc>
              </a:tr>
              <a:tr h="339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latin typeface="Arial" panose="020B0604020202020204" pitchFamily="34" charset="0"/>
                          <a:cs typeface="Arial" panose="020B0604020202020204" pitchFamily="34" charset="0"/>
                        </a:rPr>
                        <a:t>Singer</a:t>
                      </a:r>
                    </a:p>
                  </a:txBody>
                  <a:tcPr>
                    <a:solidFill>
                      <a:schemeClr val="accent6">
                        <a:lumMod val="20000"/>
                        <a:lumOff val="80000"/>
                      </a:schemeClr>
                    </a:solidFill>
                  </a:tcPr>
                </a:tc>
              </a:tr>
              <a:tr h="3358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latin typeface="Arial" panose="020B0604020202020204" pitchFamily="34" charset="0"/>
                          <a:cs typeface="Arial" panose="020B0604020202020204" pitchFamily="34" charset="0"/>
                        </a:rPr>
                        <a:t>Web </a:t>
                      </a:r>
                      <a:r>
                        <a:rPr lang="es-MX" sz="1800" dirty="0" err="1" smtClean="0">
                          <a:latin typeface="Arial" panose="020B0604020202020204" pitchFamily="34" charset="0"/>
                          <a:cs typeface="Arial" panose="020B0604020202020204" pitchFamily="34" charset="0"/>
                        </a:rPr>
                        <a:t>designer</a:t>
                      </a:r>
                      <a:endParaRPr lang="es-MX" sz="1800" dirty="0" smtClean="0">
                        <a:latin typeface="Arial" panose="020B0604020202020204" pitchFamily="34" charset="0"/>
                        <a:cs typeface="Arial" panose="020B0604020202020204" pitchFamily="34" charset="0"/>
                      </a:endParaRPr>
                    </a:p>
                  </a:txBody>
                  <a:tcPr>
                    <a:solidFill>
                      <a:schemeClr val="accent6">
                        <a:lumMod val="20000"/>
                        <a:lumOff val="80000"/>
                      </a:schemeClr>
                    </a:solidFill>
                  </a:tcPr>
                </a:tc>
              </a:tr>
              <a:tr h="335826">
                <a:tc>
                  <a:txBody>
                    <a:bodyPr/>
                    <a:lstStyle/>
                    <a:p>
                      <a:endParaRPr lang="es-MX" dirty="0">
                        <a:solidFill>
                          <a:srgbClr val="C00000"/>
                        </a:solidFill>
                      </a:endParaRPr>
                    </a:p>
                  </a:txBody>
                  <a:tcPr>
                    <a:solidFill>
                      <a:schemeClr val="accent6">
                        <a:lumMod val="20000"/>
                        <a:lumOff val="80000"/>
                      </a:schemeClr>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797925998"/>
              </p:ext>
            </p:extLst>
          </p:nvPr>
        </p:nvGraphicFramePr>
        <p:xfrm>
          <a:off x="5191457" y="4312873"/>
          <a:ext cx="2060446" cy="2429122"/>
        </p:xfrm>
        <a:graphic>
          <a:graphicData uri="http://schemas.openxmlformats.org/drawingml/2006/table">
            <a:tbl>
              <a:tblPr firstRow="1" bandRow="1">
                <a:tableStyleId>{5C22544A-7EE6-4342-B048-85BDC9FD1C3A}</a:tableStyleId>
              </a:tblPr>
              <a:tblGrid>
                <a:gridCol w="2060446"/>
              </a:tblGrid>
              <a:tr h="393792">
                <a:tc>
                  <a:txBody>
                    <a:bodyPr/>
                    <a:lstStyle/>
                    <a:p>
                      <a:pPr algn="ctr"/>
                      <a:r>
                        <a:rPr lang="es-MX" dirty="0" smtClean="0">
                          <a:solidFill>
                            <a:srgbClr val="C00000"/>
                          </a:solidFill>
                        </a:rPr>
                        <a:t>Office</a:t>
                      </a:r>
                      <a:r>
                        <a:rPr lang="es-MX" baseline="0" dirty="0" smtClean="0">
                          <a:solidFill>
                            <a:srgbClr val="C00000"/>
                          </a:solidFill>
                        </a:rPr>
                        <a:t> </a:t>
                      </a:r>
                      <a:r>
                        <a:rPr lang="es-MX" baseline="0" dirty="0" err="1" smtClean="0">
                          <a:solidFill>
                            <a:srgbClr val="C00000"/>
                          </a:solidFill>
                        </a:rPr>
                        <a:t>work</a:t>
                      </a:r>
                      <a:endParaRPr lang="es-MX" dirty="0">
                        <a:solidFill>
                          <a:srgbClr val="C00000"/>
                        </a:solidFill>
                      </a:endParaRPr>
                    </a:p>
                  </a:txBody>
                  <a:tcPr>
                    <a:solidFill>
                      <a:schemeClr val="accent6">
                        <a:lumMod val="40000"/>
                        <a:lumOff val="60000"/>
                      </a:schemeClr>
                    </a:solidFill>
                  </a:tcPr>
                </a:tc>
              </a:tr>
              <a:tr h="393792">
                <a:tc>
                  <a:txBody>
                    <a:bodyPr/>
                    <a:lstStyle/>
                    <a:p>
                      <a:pPr algn="ctr"/>
                      <a:r>
                        <a:rPr lang="es-MX" dirty="0" err="1" smtClean="0">
                          <a:solidFill>
                            <a:schemeClr val="tx1"/>
                          </a:solidFill>
                        </a:rPr>
                        <a:t>accountant</a:t>
                      </a:r>
                      <a:endParaRPr lang="es-MX" dirty="0">
                        <a:solidFill>
                          <a:schemeClr val="tx1"/>
                        </a:solidFill>
                      </a:endParaRPr>
                    </a:p>
                  </a:txBody>
                  <a:tcPr>
                    <a:solidFill>
                      <a:schemeClr val="accent6">
                        <a:lumMod val="20000"/>
                        <a:lumOff val="80000"/>
                      </a:schemeClr>
                    </a:solidFill>
                  </a:tcPr>
                </a:tc>
              </a:tr>
              <a:tr h="3937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err="1" smtClean="0">
                          <a:latin typeface="Arial" panose="020B0604020202020204" pitchFamily="34" charset="0"/>
                          <a:cs typeface="Arial" panose="020B0604020202020204" pitchFamily="34" charset="0"/>
                        </a:rPr>
                        <a:t>Receptionist</a:t>
                      </a:r>
                      <a:endParaRPr lang="es-MX" sz="1800" dirty="0" smtClean="0">
                        <a:latin typeface="Arial" panose="020B0604020202020204" pitchFamily="34" charset="0"/>
                        <a:cs typeface="Arial" panose="020B0604020202020204" pitchFamily="34" charset="0"/>
                      </a:endParaRPr>
                    </a:p>
                  </a:txBody>
                  <a:tcPr>
                    <a:solidFill>
                      <a:schemeClr val="accent6">
                        <a:lumMod val="20000"/>
                        <a:lumOff val="80000"/>
                      </a:schemeClr>
                    </a:solidFill>
                  </a:tcPr>
                </a:tc>
              </a:tr>
              <a:tr h="3937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err="1" smtClean="0">
                          <a:latin typeface="Arial" panose="020B0604020202020204" pitchFamily="34" charset="0"/>
                          <a:cs typeface="Arial" panose="020B0604020202020204" pitchFamily="34" charset="0"/>
                        </a:rPr>
                        <a:t>Graphic</a:t>
                      </a:r>
                      <a:r>
                        <a:rPr lang="es-MX" sz="1800" dirty="0" smtClean="0">
                          <a:latin typeface="Arial" panose="020B0604020202020204" pitchFamily="34" charset="0"/>
                          <a:cs typeface="Arial" panose="020B0604020202020204" pitchFamily="34" charset="0"/>
                        </a:rPr>
                        <a:t> </a:t>
                      </a:r>
                      <a:r>
                        <a:rPr lang="es-MX" sz="1800" dirty="0" err="1" smtClean="0">
                          <a:latin typeface="Arial" panose="020B0604020202020204" pitchFamily="34" charset="0"/>
                          <a:cs typeface="Arial" panose="020B0604020202020204" pitchFamily="34" charset="0"/>
                        </a:rPr>
                        <a:t>designer</a:t>
                      </a:r>
                      <a:endParaRPr lang="es-MX" sz="1800" dirty="0" smtClean="0">
                        <a:latin typeface="Arial" panose="020B0604020202020204" pitchFamily="34" charset="0"/>
                        <a:cs typeface="Arial" panose="020B0604020202020204" pitchFamily="34" charset="0"/>
                      </a:endParaRPr>
                    </a:p>
                  </a:txBody>
                  <a:tcPr>
                    <a:solidFill>
                      <a:schemeClr val="accent6">
                        <a:lumMod val="20000"/>
                        <a:lumOff val="80000"/>
                      </a:schemeClr>
                    </a:solidFill>
                  </a:tcPr>
                </a:tc>
              </a:tr>
              <a:tr h="4601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latin typeface="Arial" panose="020B0604020202020204" pitchFamily="34" charset="0"/>
                          <a:cs typeface="Arial" panose="020B0604020202020204" pitchFamily="34" charset="0"/>
                        </a:rPr>
                        <a:t>Office manager</a:t>
                      </a:r>
                    </a:p>
                  </a:txBody>
                  <a:tcPr>
                    <a:solidFill>
                      <a:schemeClr val="accent6">
                        <a:lumMod val="20000"/>
                        <a:lumOff val="80000"/>
                      </a:schemeClr>
                    </a:solidFill>
                  </a:tcPr>
                </a:tc>
              </a:tr>
              <a:tr h="393792">
                <a:tc>
                  <a:txBody>
                    <a:bodyPr/>
                    <a:lstStyle/>
                    <a:p>
                      <a:endParaRPr lang="es-MX" dirty="0">
                        <a:solidFill>
                          <a:srgbClr val="C00000"/>
                        </a:solidFill>
                      </a:endParaRPr>
                    </a:p>
                  </a:txBody>
                  <a:tcPr>
                    <a:solidFill>
                      <a:schemeClr val="accent6">
                        <a:lumMod val="20000"/>
                        <a:lumOff val="80000"/>
                      </a:schemeClr>
                    </a:solidFill>
                  </a:tcPr>
                </a:tc>
              </a:tr>
            </a:tbl>
          </a:graphicData>
        </a:graphic>
      </p:graphicFrame>
      <p:sp>
        <p:nvSpPr>
          <p:cNvPr id="10" name="CuadroTexto 9"/>
          <p:cNvSpPr txBox="1"/>
          <p:nvPr/>
        </p:nvSpPr>
        <p:spPr>
          <a:xfrm>
            <a:off x="423077" y="1289809"/>
            <a:ext cx="2021707" cy="5016758"/>
          </a:xfrm>
          <a:prstGeom prst="rect">
            <a:avLst/>
          </a:prstGeom>
          <a:noFill/>
        </p:spPr>
        <p:txBody>
          <a:bodyPr wrap="none" rtlCol="0">
            <a:spAutoFit/>
          </a:bodyPr>
          <a:lstStyle/>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Accountant</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Cashier</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Dancer</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Flight </a:t>
            </a:r>
            <a:r>
              <a:rPr lang="es-MX" sz="1600" dirty="0" err="1" smtClean="0">
                <a:latin typeface="Arial" panose="020B0604020202020204" pitchFamily="34" charset="0"/>
                <a:cs typeface="Arial" panose="020B0604020202020204" pitchFamily="34" charset="0"/>
              </a:rPr>
              <a:t>attendant</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Chef</a:t>
            </a:r>
          </a:p>
          <a:p>
            <a:pPr marL="273050"/>
            <a:r>
              <a:rPr lang="es-MX" sz="1600" dirty="0" err="1" smtClean="0">
                <a:latin typeface="Arial" panose="020B0604020202020204" pitchFamily="34" charset="0"/>
                <a:cs typeface="Arial" panose="020B0604020202020204" pitchFamily="34" charset="0"/>
              </a:rPr>
              <a:t>Musician</a:t>
            </a:r>
            <a:endParaRPr lang="es-MX" sz="1600" dirty="0" smtClean="0">
              <a:latin typeface="Arial" panose="020B0604020202020204" pitchFamily="34" charset="0"/>
              <a:cs typeface="Arial" panose="020B0604020202020204" pitchFamily="34" charset="0"/>
            </a:endParaRPr>
          </a:p>
          <a:p>
            <a:pPr marL="273050"/>
            <a:r>
              <a:rPr lang="es-MX" sz="1600" dirty="0" err="1" smtClean="0">
                <a:latin typeface="Arial" panose="020B0604020202020204" pitchFamily="34" charset="0"/>
                <a:cs typeface="Arial" panose="020B0604020202020204" pitchFamily="34" charset="0"/>
              </a:rPr>
              <a:t>Pilot</a:t>
            </a:r>
            <a:endParaRPr lang="es-MX" sz="1600" dirty="0" smtClean="0">
              <a:latin typeface="Arial" panose="020B0604020202020204" pitchFamily="34" charset="0"/>
              <a:cs typeface="Arial" panose="020B0604020202020204" pitchFamily="34" charset="0"/>
            </a:endParaRPr>
          </a:p>
          <a:p>
            <a:pPr marL="273050"/>
            <a:r>
              <a:rPr lang="es-MX" sz="1600" dirty="0" err="1" smtClean="0">
                <a:latin typeface="Arial" panose="020B0604020202020204" pitchFamily="34" charset="0"/>
                <a:cs typeface="Arial" panose="020B0604020202020204" pitchFamily="34" charset="0"/>
              </a:rPr>
              <a:t>Receptionist</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Server</a:t>
            </a:r>
          </a:p>
          <a:p>
            <a:pPr marL="273050"/>
            <a:r>
              <a:rPr lang="es-MX" sz="1600" dirty="0" smtClean="0">
                <a:latin typeface="Arial" panose="020B0604020202020204" pitchFamily="34" charset="0"/>
                <a:cs typeface="Arial" panose="020B0604020202020204" pitchFamily="34" charset="0"/>
              </a:rPr>
              <a:t>Singer</a:t>
            </a:r>
          </a:p>
          <a:p>
            <a:pPr marL="273050"/>
            <a:r>
              <a:rPr lang="es-MX" sz="1600" dirty="0" smtClean="0">
                <a:latin typeface="Arial" panose="020B0604020202020204" pitchFamily="34" charset="0"/>
                <a:cs typeface="Arial" panose="020B0604020202020204" pitchFamily="34" charset="0"/>
              </a:rPr>
              <a:t>Tour guide</a:t>
            </a:r>
          </a:p>
          <a:p>
            <a:pPr marL="273050"/>
            <a:r>
              <a:rPr lang="es-MX" sz="1600" dirty="0" smtClean="0">
                <a:latin typeface="Arial" panose="020B0604020202020204" pitchFamily="34" charset="0"/>
                <a:cs typeface="Arial" panose="020B0604020202020204" pitchFamily="34" charset="0"/>
              </a:rPr>
              <a:t>Web </a:t>
            </a:r>
            <a:r>
              <a:rPr lang="es-MX" sz="1600" dirty="0" err="1" smtClean="0">
                <a:latin typeface="Arial" panose="020B0604020202020204" pitchFamily="34" charset="0"/>
                <a:cs typeface="Arial" panose="020B0604020202020204" pitchFamily="34" charset="0"/>
              </a:rPr>
              <a:t>designer</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Cook</a:t>
            </a:r>
          </a:p>
          <a:p>
            <a:pPr marL="273050"/>
            <a:r>
              <a:rPr lang="es-MX" sz="1600" dirty="0" err="1" smtClean="0">
                <a:latin typeface="Arial" panose="020B0604020202020204" pitchFamily="34" charset="0"/>
                <a:cs typeface="Arial" panose="020B0604020202020204" pitchFamily="34" charset="0"/>
              </a:rPr>
              <a:t>Dentist</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Doctor</a:t>
            </a:r>
          </a:p>
          <a:p>
            <a:pPr marL="273050"/>
            <a:r>
              <a:rPr lang="es-MX" sz="1600" dirty="0" smtClean="0">
                <a:latin typeface="Arial" panose="020B0604020202020204" pitchFamily="34" charset="0"/>
                <a:cs typeface="Arial" panose="020B0604020202020204" pitchFamily="34" charset="0"/>
              </a:rPr>
              <a:t>Nurse</a:t>
            </a:r>
          </a:p>
          <a:p>
            <a:pPr marL="273050"/>
            <a:r>
              <a:rPr lang="es-MX" sz="1600" dirty="0" err="1" smtClean="0">
                <a:latin typeface="Arial" panose="020B0604020202020204" pitchFamily="34" charset="0"/>
                <a:cs typeface="Arial" panose="020B0604020202020204" pitchFamily="34" charset="0"/>
              </a:rPr>
              <a:t>Reporter</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Restaurant host</a:t>
            </a:r>
          </a:p>
          <a:p>
            <a:pPr marL="273050"/>
            <a:r>
              <a:rPr lang="es-MX" sz="1600" dirty="0" err="1" smtClean="0">
                <a:latin typeface="Arial" panose="020B0604020202020204" pitchFamily="34" charset="0"/>
                <a:cs typeface="Arial" panose="020B0604020202020204" pitchFamily="34" charset="0"/>
              </a:rPr>
              <a:t>Graphic</a:t>
            </a:r>
            <a:r>
              <a:rPr lang="es-MX" sz="1600" dirty="0" smtClean="0">
                <a:latin typeface="Arial" panose="020B0604020202020204" pitchFamily="34" charset="0"/>
                <a:cs typeface="Arial" panose="020B0604020202020204" pitchFamily="34" charset="0"/>
              </a:rPr>
              <a:t> </a:t>
            </a:r>
            <a:r>
              <a:rPr lang="es-MX" sz="1600" dirty="0" err="1" smtClean="0">
                <a:latin typeface="Arial" panose="020B0604020202020204" pitchFamily="34" charset="0"/>
                <a:cs typeface="Arial" panose="020B0604020202020204" pitchFamily="34" charset="0"/>
              </a:rPr>
              <a:t>designer</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Office manager</a:t>
            </a:r>
          </a:p>
        </p:txBody>
      </p:sp>
      <p:sp>
        <p:nvSpPr>
          <p:cNvPr id="11" name="CuadroTexto 10"/>
          <p:cNvSpPr txBox="1"/>
          <p:nvPr/>
        </p:nvSpPr>
        <p:spPr>
          <a:xfrm>
            <a:off x="191069" y="654256"/>
            <a:ext cx="6130846" cy="369332"/>
          </a:xfrm>
          <a:prstGeom prst="rect">
            <a:avLst/>
          </a:prstGeom>
          <a:noFill/>
        </p:spPr>
        <p:txBody>
          <a:bodyPr wrap="none" rtlCol="0">
            <a:spAutoFit/>
          </a:bodyPr>
          <a:lstStyle/>
          <a:p>
            <a:r>
              <a:rPr lang="es-MX" b="1" dirty="0" smtClean="0">
                <a:latin typeface="Arial" panose="020B0604020202020204" pitchFamily="34" charset="0"/>
                <a:cs typeface="Arial" panose="020B0604020202020204" pitchFamily="34" charset="0"/>
              </a:rPr>
              <a:t>C) Complete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Word </a:t>
            </a:r>
            <a:r>
              <a:rPr lang="es-MX" b="1" dirty="0" err="1" smtClean="0">
                <a:latin typeface="Arial" panose="020B0604020202020204" pitchFamily="34" charset="0"/>
                <a:cs typeface="Arial" panose="020B0604020202020204" pitchFamily="34" charset="0"/>
              </a:rPr>
              <a:t>map</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with</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Jobs </a:t>
            </a:r>
            <a:r>
              <a:rPr lang="es-MX" b="1" dirty="0" err="1" smtClean="0">
                <a:latin typeface="Arial" panose="020B0604020202020204" pitchFamily="34" charset="0"/>
                <a:cs typeface="Arial" panose="020B0604020202020204" pitchFamily="34" charset="0"/>
              </a:rPr>
              <a:t>from</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list</a:t>
            </a:r>
            <a:r>
              <a:rPr lang="es-MX" b="1" dirty="0" smtClean="0">
                <a:latin typeface="Arial" panose="020B0604020202020204" pitchFamily="34" charset="0"/>
                <a:cs typeface="Arial" panose="020B0604020202020204" pitchFamily="34" charset="0"/>
              </a:rPr>
              <a:t>.</a:t>
            </a:r>
            <a:endParaRPr lang="es-MX" b="1" dirty="0">
              <a:latin typeface="Arial" panose="020B0604020202020204" pitchFamily="34" charset="0"/>
              <a:cs typeface="Arial" panose="020B0604020202020204" pitchFamily="34" charset="0"/>
            </a:endParaRPr>
          </a:p>
        </p:txBody>
      </p:sp>
      <p:sp>
        <p:nvSpPr>
          <p:cNvPr id="12" name="Elipse 11"/>
          <p:cNvSpPr/>
          <p:nvPr/>
        </p:nvSpPr>
        <p:spPr>
          <a:xfrm>
            <a:off x="5277159" y="1774211"/>
            <a:ext cx="1473958" cy="1992573"/>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bg1"/>
                </a:solidFill>
                <a:latin typeface="Arial" panose="020B0604020202020204" pitchFamily="34" charset="0"/>
                <a:cs typeface="Arial" panose="020B0604020202020204" pitchFamily="34" charset="0"/>
              </a:rPr>
              <a:t>Jobs</a:t>
            </a:r>
            <a:endParaRPr lang="es-MX" sz="2800" b="1" dirty="0">
              <a:solidFill>
                <a:schemeClr val="bg1"/>
              </a:solidFill>
              <a:latin typeface="Arial" panose="020B0604020202020204" pitchFamily="34" charset="0"/>
              <a:cs typeface="Arial" panose="020B0604020202020204" pitchFamily="34" charset="0"/>
            </a:endParaRPr>
          </a:p>
        </p:txBody>
      </p:sp>
      <p:cxnSp>
        <p:nvCxnSpPr>
          <p:cNvPr id="14" name="Conector recto de flecha 13"/>
          <p:cNvCxnSpPr>
            <a:stCxn id="12" idx="6"/>
            <a:endCxn id="5" idx="1"/>
          </p:cNvCxnSpPr>
          <p:nvPr/>
        </p:nvCxnSpPr>
        <p:spPr>
          <a:xfrm flipV="1">
            <a:off x="6751117" y="1787162"/>
            <a:ext cx="1001573" cy="98333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12" idx="4"/>
          </p:cNvCxnSpPr>
          <p:nvPr/>
        </p:nvCxnSpPr>
        <p:spPr>
          <a:xfrm>
            <a:off x="6014138" y="3766784"/>
            <a:ext cx="605026" cy="53226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endCxn id="4" idx="0"/>
          </p:cNvCxnSpPr>
          <p:nvPr/>
        </p:nvCxnSpPr>
        <p:spPr>
          <a:xfrm>
            <a:off x="6551341" y="3478583"/>
            <a:ext cx="2019453" cy="803151"/>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6717206" y="3295156"/>
            <a:ext cx="3354842" cy="85899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V="1">
            <a:off x="6717206" y="3055504"/>
            <a:ext cx="3352996" cy="35715"/>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WORD POWER Jobs</a:t>
            </a:r>
            <a:endParaRPr lang="es-E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221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59642" y="2951667"/>
            <a:ext cx="2629469" cy="2862322"/>
          </a:xfrm>
          <a:prstGeom prst="rect">
            <a:avLst/>
          </a:prstGeom>
        </p:spPr>
        <p:txBody>
          <a:bodyPr wrap="square">
            <a:spAutoFit/>
          </a:bodyPr>
          <a:lstStyle/>
          <a:p>
            <a:r>
              <a:rPr lang="es-MX" dirty="0"/>
              <a:t>1. </a:t>
            </a:r>
          </a:p>
          <a:p>
            <a:r>
              <a:rPr lang="es-MX" dirty="0" err="1"/>
              <a:t>bank</a:t>
            </a:r>
            <a:r>
              <a:rPr lang="es-MX" dirty="0"/>
              <a:t> </a:t>
            </a:r>
            <a:r>
              <a:rPr lang="es-MX" dirty="0" err="1"/>
              <a:t>teller</a:t>
            </a:r>
            <a:endParaRPr lang="es-MX" dirty="0"/>
          </a:p>
          <a:p>
            <a:r>
              <a:rPr lang="es-MX" dirty="0"/>
              <a:t>host</a:t>
            </a:r>
          </a:p>
          <a:p>
            <a:r>
              <a:rPr lang="es-MX" u="sng" dirty="0" smtClean="0">
                <a:solidFill>
                  <a:srgbClr val="FF0000"/>
                </a:solidFill>
              </a:rPr>
              <a:t>Chef</a:t>
            </a:r>
          </a:p>
          <a:p>
            <a:endParaRPr lang="es-MX" dirty="0" smtClean="0"/>
          </a:p>
          <a:p>
            <a:endParaRPr lang="es-MX" dirty="0"/>
          </a:p>
          <a:p>
            <a:r>
              <a:rPr lang="es-MX" dirty="0" smtClean="0"/>
              <a:t>2.</a:t>
            </a:r>
          </a:p>
          <a:p>
            <a:r>
              <a:rPr lang="es-MX" u="sng" dirty="0" err="1" smtClean="0">
                <a:solidFill>
                  <a:srgbClr val="FF0000"/>
                </a:solidFill>
              </a:rPr>
              <a:t>professor</a:t>
            </a:r>
            <a:endParaRPr lang="es-MX" u="sng" dirty="0">
              <a:solidFill>
                <a:srgbClr val="FF0000"/>
              </a:solidFill>
            </a:endParaRPr>
          </a:p>
          <a:p>
            <a:r>
              <a:rPr lang="es-MX" dirty="0" err="1"/>
              <a:t>therapist</a:t>
            </a:r>
            <a:endParaRPr lang="es-MX" dirty="0"/>
          </a:p>
          <a:p>
            <a:r>
              <a:rPr lang="es-MX" dirty="0" err="1"/>
              <a:t>fire</a:t>
            </a:r>
            <a:r>
              <a:rPr lang="es-MX" dirty="0"/>
              <a:t> </a:t>
            </a:r>
            <a:r>
              <a:rPr lang="es-MX" dirty="0" err="1" smtClean="0"/>
              <a:t>fighter</a:t>
            </a:r>
            <a:endParaRPr lang="es-MX" dirty="0" smtClean="0"/>
          </a:p>
        </p:txBody>
      </p:sp>
      <p:pic>
        <p:nvPicPr>
          <p:cNvPr id="6"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6370" y="1691523"/>
            <a:ext cx="609600" cy="609600"/>
          </a:xfrm>
          <a:prstGeom prst="rect">
            <a:avLst/>
          </a:prstGeom>
        </p:spPr>
      </p:pic>
      <p:sp>
        <p:nvSpPr>
          <p:cNvPr id="8" name="Rectángulo 7"/>
          <p:cNvSpPr/>
          <p:nvPr/>
        </p:nvSpPr>
        <p:spPr>
          <a:xfrm>
            <a:off x="5670645" y="1996323"/>
            <a:ext cx="2629469" cy="4524315"/>
          </a:xfrm>
          <a:prstGeom prst="rect">
            <a:avLst/>
          </a:prstGeom>
        </p:spPr>
        <p:txBody>
          <a:bodyPr wrap="square">
            <a:spAutoFit/>
          </a:bodyPr>
          <a:lstStyle/>
          <a:p>
            <a:r>
              <a:rPr lang="es-MX" dirty="0"/>
              <a:t>3. </a:t>
            </a:r>
          </a:p>
          <a:p>
            <a:r>
              <a:rPr lang="es-MX" dirty="0" err="1"/>
              <a:t>accountant</a:t>
            </a:r>
            <a:endParaRPr lang="es-MX" dirty="0"/>
          </a:p>
          <a:p>
            <a:r>
              <a:rPr lang="es-MX" dirty="0"/>
              <a:t>manager</a:t>
            </a:r>
          </a:p>
          <a:p>
            <a:r>
              <a:rPr lang="es-MX" u="sng" dirty="0">
                <a:solidFill>
                  <a:srgbClr val="FF0000"/>
                </a:solidFill>
              </a:rPr>
              <a:t>software </a:t>
            </a:r>
            <a:r>
              <a:rPr lang="es-MX" u="sng" dirty="0" err="1">
                <a:solidFill>
                  <a:srgbClr val="FF0000"/>
                </a:solidFill>
              </a:rPr>
              <a:t>programmer</a:t>
            </a:r>
            <a:endParaRPr lang="es-MX" u="sng" dirty="0">
              <a:solidFill>
                <a:srgbClr val="FF0000"/>
              </a:solidFill>
            </a:endParaRPr>
          </a:p>
          <a:p>
            <a:endParaRPr lang="es-MX" dirty="0" smtClean="0"/>
          </a:p>
          <a:p>
            <a:r>
              <a:rPr lang="es-MX" dirty="0" smtClean="0"/>
              <a:t>4. </a:t>
            </a:r>
            <a:endParaRPr lang="es-MX" dirty="0"/>
          </a:p>
          <a:p>
            <a:r>
              <a:rPr lang="en-US" u="sng" dirty="0">
                <a:solidFill>
                  <a:srgbClr val="FF0000"/>
                </a:solidFill>
              </a:rPr>
              <a:t>police officer</a:t>
            </a:r>
          </a:p>
          <a:p>
            <a:r>
              <a:rPr lang="en-US" dirty="0"/>
              <a:t>landscaper</a:t>
            </a:r>
          </a:p>
          <a:p>
            <a:r>
              <a:rPr lang="en-US" dirty="0"/>
              <a:t>truck driver</a:t>
            </a:r>
            <a:endParaRPr lang="es-MX" dirty="0" smtClean="0"/>
          </a:p>
          <a:p>
            <a:endParaRPr lang="es-MX" dirty="0"/>
          </a:p>
          <a:p>
            <a:r>
              <a:rPr lang="es-MX" dirty="0" smtClean="0"/>
              <a:t>5.</a:t>
            </a:r>
          </a:p>
          <a:p>
            <a:r>
              <a:rPr lang="es-MX" dirty="0" err="1"/>
              <a:t>teacher</a:t>
            </a:r>
            <a:endParaRPr lang="es-MX" dirty="0"/>
          </a:p>
          <a:p>
            <a:r>
              <a:rPr lang="es-MX" i="1" dirty="0" err="1">
                <a:solidFill>
                  <a:srgbClr val="FF0000"/>
                </a:solidFill>
              </a:rPr>
              <a:t>travel</a:t>
            </a:r>
            <a:r>
              <a:rPr lang="es-MX" i="1" dirty="0">
                <a:solidFill>
                  <a:srgbClr val="FF0000"/>
                </a:solidFill>
              </a:rPr>
              <a:t> </a:t>
            </a:r>
            <a:r>
              <a:rPr lang="es-MX" i="1" dirty="0" err="1">
                <a:solidFill>
                  <a:srgbClr val="FF0000"/>
                </a:solidFill>
              </a:rPr>
              <a:t>agent</a:t>
            </a:r>
            <a:endParaRPr lang="es-MX" i="1" dirty="0">
              <a:solidFill>
                <a:srgbClr val="FF0000"/>
              </a:solidFill>
            </a:endParaRPr>
          </a:p>
          <a:p>
            <a:r>
              <a:rPr lang="es-MX" dirty="0"/>
              <a:t>tour guide</a:t>
            </a:r>
            <a:endParaRPr lang="es-MX" dirty="0" smtClean="0"/>
          </a:p>
          <a:p>
            <a:endParaRPr lang="es-MX" dirty="0"/>
          </a:p>
          <a:p>
            <a:endParaRPr lang="es-MX" dirty="0"/>
          </a:p>
        </p:txBody>
      </p:sp>
      <p:sp>
        <p:nvSpPr>
          <p:cNvPr id="9" name="CuadroTexto 8"/>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LISTENING Jobs</a:t>
            </a:r>
            <a:endParaRPr lang="es-ES" sz="2800" b="1" dirty="0">
              <a:solidFill>
                <a:schemeClr val="bg1"/>
              </a:solidFill>
              <a:latin typeface="Arial" panose="020B0604020202020204" pitchFamily="34" charset="0"/>
              <a:cs typeface="Arial" panose="020B0604020202020204" pitchFamily="34" charset="0"/>
            </a:endParaRPr>
          </a:p>
        </p:txBody>
      </p:sp>
      <p:sp>
        <p:nvSpPr>
          <p:cNvPr id="10" name="CuadroTexto 9"/>
          <p:cNvSpPr txBox="1"/>
          <p:nvPr/>
        </p:nvSpPr>
        <p:spPr>
          <a:xfrm>
            <a:off x="245660" y="671647"/>
            <a:ext cx="7178119"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Listen to the recording. You will hear a man talking about a job. </a:t>
            </a: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Underline </a:t>
            </a:r>
            <a:r>
              <a:rPr lang="en-US" b="1" dirty="0">
                <a:latin typeface="Arial" panose="020B0604020202020204" pitchFamily="34" charset="0"/>
                <a:cs typeface="Arial" panose="020B0604020202020204" pitchFamily="34" charset="0"/>
              </a:rPr>
              <a:t>the job that goes with the sentence you hear. </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228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52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56772" t="19239" r="27757" b="52763"/>
          <a:stretch/>
        </p:blipFill>
        <p:spPr>
          <a:xfrm>
            <a:off x="202441" y="741948"/>
            <a:ext cx="2063086" cy="2800067"/>
          </a:xfrm>
          <a:prstGeom prst="rect">
            <a:avLst/>
          </a:prstGeom>
        </p:spPr>
      </p:pic>
      <p:sp>
        <p:nvSpPr>
          <p:cNvPr id="4" name="CuadroTexto 3"/>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GRAMMAR “ SIMPLE PRESENT”</a:t>
            </a:r>
            <a:endParaRPr lang="es-ES" sz="2800" b="1" dirty="0">
              <a:solidFill>
                <a:schemeClr val="bg1"/>
              </a:solidFill>
              <a:latin typeface="Arial" panose="020B0604020202020204" pitchFamily="34" charset="0"/>
              <a:cs typeface="Arial" panose="020B0604020202020204" pitchFamily="34" charset="0"/>
            </a:endParaRPr>
          </a:p>
        </p:txBody>
      </p:sp>
      <p:sp>
        <p:nvSpPr>
          <p:cNvPr id="5" name="CuadroTexto 4"/>
          <p:cNvSpPr txBox="1"/>
          <p:nvPr/>
        </p:nvSpPr>
        <p:spPr>
          <a:xfrm>
            <a:off x="3248167" y="741948"/>
            <a:ext cx="8327921" cy="369332"/>
          </a:xfrm>
          <a:prstGeom prst="rect">
            <a:avLst/>
          </a:prstGeom>
          <a:noFill/>
        </p:spPr>
        <p:txBody>
          <a:bodyPr wrap="none" rtlCol="0">
            <a:spAutoFit/>
          </a:bodyPr>
          <a:lstStyle/>
          <a:p>
            <a:r>
              <a:rPr lang="es-MX" b="1" dirty="0" err="1" smtClean="0">
                <a:latin typeface="Arial" panose="020B0604020202020204" pitchFamily="34" charset="0"/>
                <a:cs typeface="Arial" panose="020B0604020202020204" pitchFamily="34" charset="0"/>
              </a:rPr>
              <a:t>Remind</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that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verbs</a:t>
            </a:r>
            <a:r>
              <a:rPr lang="es-MX" b="1" dirty="0" smtClean="0">
                <a:latin typeface="Arial" panose="020B0604020202020204" pitchFamily="34" charset="0"/>
                <a:cs typeface="Arial" panose="020B0604020202020204" pitchFamily="34" charset="0"/>
              </a:rPr>
              <a:t> in simple </a:t>
            </a:r>
            <a:r>
              <a:rPr lang="es-MX" b="1" dirty="0" err="1" smtClean="0">
                <a:latin typeface="Arial" panose="020B0604020202020204" pitchFamily="34" charset="0"/>
                <a:cs typeface="Arial" panose="020B0604020202020204" pitchFamily="34" charset="0"/>
              </a:rPr>
              <a:t>present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for</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third</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person</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end</a:t>
            </a:r>
            <a:r>
              <a:rPr lang="es-MX" b="1" dirty="0" smtClean="0">
                <a:latin typeface="Arial" panose="020B0604020202020204" pitchFamily="34" charset="0"/>
                <a:cs typeface="Arial" panose="020B0604020202020204" pitchFamily="34" charset="0"/>
              </a:rPr>
              <a:t> in “s” </a:t>
            </a:r>
            <a:r>
              <a:rPr lang="es-MX" b="1" dirty="0" err="1" smtClean="0">
                <a:latin typeface="Arial" panose="020B0604020202020204" pitchFamily="34" charset="0"/>
                <a:cs typeface="Arial" panose="020B0604020202020204" pitchFamily="34" charset="0"/>
              </a:rPr>
              <a:t>or</a:t>
            </a:r>
            <a:r>
              <a:rPr lang="es-MX" b="1" dirty="0" smtClean="0">
                <a:latin typeface="Arial" panose="020B0604020202020204" pitchFamily="34" charset="0"/>
                <a:cs typeface="Arial" panose="020B0604020202020204" pitchFamily="34" charset="0"/>
              </a:rPr>
              <a:t> “es ”</a:t>
            </a:r>
            <a:endParaRPr lang="es-MX" b="1" dirty="0">
              <a:latin typeface="Arial" panose="020B0604020202020204" pitchFamily="34" charset="0"/>
              <a:cs typeface="Arial" panose="020B0604020202020204" pitchFamily="34" charset="0"/>
            </a:endParaRPr>
          </a:p>
        </p:txBody>
      </p:sp>
      <p:sp>
        <p:nvSpPr>
          <p:cNvPr id="6" name="Flecha derecha 5"/>
          <p:cNvSpPr/>
          <p:nvPr/>
        </p:nvSpPr>
        <p:spPr>
          <a:xfrm>
            <a:off x="2470247" y="741948"/>
            <a:ext cx="777920" cy="3693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7054638" y="1357304"/>
            <a:ext cx="4942379" cy="2169825"/>
          </a:xfrm>
          <a:prstGeom prst="rect">
            <a:avLst/>
          </a:prstGeom>
          <a:solidFill>
            <a:schemeClr val="bg1">
              <a:lumMod val="85000"/>
            </a:schemeClr>
          </a:solidFill>
        </p:spPr>
        <p:txBody>
          <a:bodyPr wrap="none" rtlCol="0">
            <a:spAutoFit/>
          </a:bodyPr>
          <a:lstStyle/>
          <a:p>
            <a:pPr>
              <a:lnSpc>
                <a:spcPct val="150000"/>
              </a:lnSpc>
            </a:pP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He</a:t>
            </a:r>
            <a:r>
              <a:rPr lang="es-MX" b="1" dirty="0" err="1" smtClean="0">
                <a:latin typeface="Arial" panose="020B0604020202020204" pitchFamily="34" charset="0"/>
                <a:cs typeface="Arial" panose="020B0604020202020204" pitchFamily="34" charset="0"/>
              </a:rPr>
              <a:t>´s</a:t>
            </a:r>
            <a:r>
              <a:rPr lang="es-MX" dirty="0" smtClean="0">
                <a:latin typeface="Arial" panose="020B0604020202020204" pitchFamily="34" charset="0"/>
                <a:cs typeface="Arial" panose="020B0604020202020204" pitchFamily="34" charset="0"/>
              </a:rPr>
              <a:t> a </a:t>
            </a:r>
            <a:r>
              <a:rPr lang="es-MX" dirty="0" err="1" smtClean="0">
                <a:latin typeface="Arial" panose="020B0604020202020204" pitchFamily="34" charset="0"/>
                <a:cs typeface="Arial" panose="020B0604020202020204" pitchFamily="34" charset="0"/>
              </a:rPr>
              <a:t>lawyer</a:t>
            </a:r>
            <a:endParaRPr lang="es-MX" dirty="0" smtClean="0">
              <a:latin typeface="Arial" panose="020B0604020202020204" pitchFamily="34" charset="0"/>
              <a:cs typeface="Arial" panose="020B0604020202020204" pitchFamily="34" charset="0"/>
            </a:endParaRPr>
          </a:p>
          <a:p>
            <a:pPr>
              <a:lnSpc>
                <a:spcPct val="150000"/>
              </a:lnSpc>
            </a:pPr>
            <a:r>
              <a:rPr lang="es-MX" dirty="0" smtClean="0">
                <a:latin typeface="Arial" panose="020B0604020202020204" pitchFamily="34" charset="0"/>
                <a:cs typeface="Arial" panose="020B0604020202020204" pitchFamily="34" charset="0"/>
              </a:rPr>
              <a:t>He </a:t>
            </a:r>
            <a:r>
              <a:rPr lang="es-MX" dirty="0" err="1" smtClean="0">
                <a:latin typeface="Arial" panose="020B0604020202020204" pitchFamily="34" charset="0"/>
                <a:cs typeface="Arial" panose="020B0604020202020204" pitchFamily="34" charset="0"/>
              </a:rPr>
              <a:t>work</a:t>
            </a:r>
            <a:r>
              <a:rPr lang="es-MX" b="1" u="sng" dirty="0" err="1" smtClean="0">
                <a:solidFill>
                  <a:srgbClr val="C00000"/>
                </a:solidFill>
                <a:latin typeface="Arial" panose="020B0604020202020204" pitchFamily="34" charset="0"/>
                <a:cs typeface="Arial" panose="020B0604020202020204" pitchFamily="34" charset="0"/>
              </a:rPr>
              <a:t>s</a:t>
            </a:r>
            <a:r>
              <a:rPr lang="es-MX" dirty="0" smtClean="0">
                <a:latin typeface="Arial" panose="020B0604020202020204" pitchFamily="34" charset="0"/>
                <a:cs typeface="Arial" panose="020B0604020202020204" pitchFamily="34" charset="0"/>
              </a:rPr>
              <a:t> at  </a:t>
            </a:r>
            <a:r>
              <a:rPr lang="es-MX" dirty="0" err="1" smtClean="0">
                <a:latin typeface="Arial" panose="020B0604020202020204" pitchFamily="34" charset="0"/>
                <a:cs typeface="Arial" panose="020B0604020202020204" pitchFamily="34" charset="0"/>
              </a:rPr>
              <a:t>the</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court</a:t>
            </a:r>
            <a:endParaRPr lang="es-MX" dirty="0" smtClean="0">
              <a:latin typeface="Arial" panose="020B0604020202020204" pitchFamily="34" charset="0"/>
              <a:cs typeface="Arial" panose="020B0604020202020204" pitchFamily="34" charset="0"/>
            </a:endParaRPr>
          </a:p>
          <a:p>
            <a:pPr>
              <a:lnSpc>
                <a:spcPct val="150000"/>
              </a:lnSpc>
            </a:pPr>
            <a:r>
              <a:rPr lang="es-MX" dirty="0" smtClean="0">
                <a:latin typeface="Arial" panose="020B0604020202020204" pitchFamily="34" charset="0"/>
                <a:cs typeface="Arial" panose="020B0604020202020204" pitchFamily="34" charset="0"/>
              </a:rPr>
              <a:t>He </a:t>
            </a:r>
            <a:r>
              <a:rPr lang="en-US" dirty="0">
                <a:solidFill>
                  <a:srgbClr val="222222"/>
                </a:solidFill>
                <a:latin typeface="Arial" panose="020B0604020202020204" pitchFamily="34" charset="0"/>
                <a:cs typeface="Arial" panose="020B0604020202020204" pitchFamily="34" charset="0"/>
              </a:rPr>
              <a:t>give</a:t>
            </a:r>
            <a:r>
              <a:rPr lang="en-US" b="1" u="sng" dirty="0">
                <a:solidFill>
                  <a:srgbClr val="C00000"/>
                </a:solidFill>
                <a:latin typeface="Arial" panose="020B0604020202020204" pitchFamily="34" charset="0"/>
                <a:cs typeface="Arial" panose="020B0604020202020204" pitchFamily="34" charset="0"/>
              </a:rPr>
              <a:t>s</a:t>
            </a:r>
            <a:r>
              <a:rPr lang="en-US" dirty="0">
                <a:solidFill>
                  <a:srgbClr val="222222"/>
                </a:solidFill>
                <a:latin typeface="Arial" panose="020B0604020202020204" pitchFamily="34" charset="0"/>
                <a:cs typeface="Arial" panose="020B0604020202020204" pitchFamily="34" charset="0"/>
              </a:rPr>
              <a:t> advice on legal </a:t>
            </a:r>
            <a:r>
              <a:rPr lang="en-US" dirty="0" smtClean="0">
                <a:solidFill>
                  <a:srgbClr val="222222"/>
                </a:solidFill>
                <a:latin typeface="Arial" panose="020B0604020202020204" pitchFamily="34" charset="0"/>
                <a:cs typeface="Arial" panose="020B0604020202020204" pitchFamily="34" charset="0"/>
              </a:rPr>
              <a:t>matters                      </a:t>
            </a:r>
          </a:p>
          <a:p>
            <a:pPr>
              <a:lnSpc>
                <a:spcPct val="150000"/>
              </a:lnSpc>
            </a:pPr>
            <a:r>
              <a:rPr lang="en-US" dirty="0" smtClean="0">
                <a:solidFill>
                  <a:srgbClr val="222222"/>
                </a:solidFill>
                <a:latin typeface="Arial" panose="020B0604020202020204" pitchFamily="34" charset="0"/>
                <a:cs typeface="Arial" panose="020B0604020202020204" pitchFamily="34" charset="0"/>
              </a:rPr>
              <a:t>He </a:t>
            </a:r>
            <a:r>
              <a:rPr lang="en-US" b="1" u="sng" dirty="0" smtClean="0">
                <a:solidFill>
                  <a:srgbClr val="C00000"/>
                </a:solidFill>
                <a:latin typeface="Arial" panose="020B0604020202020204" pitchFamily="34" charset="0"/>
                <a:cs typeface="Arial" panose="020B0604020202020204" pitchFamily="34" charset="0"/>
              </a:rPr>
              <a:t>doesn´t</a:t>
            </a:r>
            <a:r>
              <a:rPr lang="en-US" u="sng" dirty="0" smtClean="0">
                <a:solidFill>
                  <a:srgbClr val="C00000"/>
                </a:solidFill>
                <a:latin typeface="Arial" panose="020B0604020202020204" pitchFamily="34" charset="0"/>
                <a:cs typeface="Arial" panose="020B0604020202020204" pitchFamily="34" charset="0"/>
              </a:rPr>
              <a:t> </a:t>
            </a:r>
            <a:r>
              <a:rPr lang="en-US" dirty="0" smtClean="0">
                <a:solidFill>
                  <a:srgbClr val="222222"/>
                </a:solidFill>
                <a:latin typeface="Arial" panose="020B0604020202020204" pitchFamily="34" charset="0"/>
                <a:cs typeface="Arial" panose="020B0604020202020204" pitchFamily="34" charset="0"/>
              </a:rPr>
              <a:t>like his work very much</a:t>
            </a:r>
            <a:endParaRPr lang="es-MX" dirty="0">
              <a:latin typeface="Arial" panose="020B0604020202020204" pitchFamily="34" charset="0"/>
              <a:cs typeface="Arial" panose="020B0604020202020204" pitchFamily="34" charset="0"/>
            </a:endParaRPr>
          </a:p>
        </p:txBody>
      </p:sp>
      <p:sp>
        <p:nvSpPr>
          <p:cNvPr id="11" name="CuadroTexto 10"/>
          <p:cNvSpPr txBox="1"/>
          <p:nvPr/>
        </p:nvSpPr>
        <p:spPr>
          <a:xfrm>
            <a:off x="2316514" y="1350892"/>
            <a:ext cx="4584909" cy="2262158"/>
          </a:xfrm>
          <a:prstGeom prst="rect">
            <a:avLst/>
          </a:prstGeom>
          <a:solidFill>
            <a:schemeClr val="bg1">
              <a:lumMod val="85000"/>
            </a:schemeClr>
          </a:solidFill>
        </p:spPr>
        <p:txBody>
          <a:bodyPr wrap="none" rtlCol="0">
            <a:spAutoFit/>
          </a:bodyPr>
          <a:lstStyle/>
          <a:p>
            <a:pPr>
              <a:lnSpc>
                <a:spcPct val="150000"/>
              </a:lnSpc>
            </a:pP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She</a:t>
            </a:r>
            <a:r>
              <a:rPr lang="es-MX" sz="2000" b="1" dirty="0" err="1" smtClean="0">
                <a:latin typeface="Arial" panose="020B0604020202020204" pitchFamily="34" charset="0"/>
                <a:cs typeface="Arial" panose="020B0604020202020204" pitchFamily="34" charset="0"/>
              </a:rPr>
              <a:t>´s</a:t>
            </a:r>
            <a:r>
              <a:rPr lang="es-MX" dirty="0" smtClean="0">
                <a:latin typeface="Arial" panose="020B0604020202020204" pitchFamily="34" charset="0"/>
                <a:cs typeface="Arial" panose="020B0604020202020204" pitchFamily="34" charset="0"/>
              </a:rPr>
              <a:t> a </a:t>
            </a:r>
            <a:r>
              <a:rPr lang="es-MX" dirty="0" err="1" smtClean="0">
                <a:latin typeface="Arial" panose="020B0604020202020204" pitchFamily="34" charset="0"/>
                <a:cs typeface="Arial" panose="020B0604020202020204" pitchFamily="34" charset="0"/>
              </a:rPr>
              <a:t>dancer</a:t>
            </a: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She</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work</a:t>
            </a:r>
            <a:r>
              <a:rPr lang="es-MX" sz="2000" b="1" u="sng" dirty="0" err="1" smtClean="0">
                <a:solidFill>
                  <a:srgbClr val="C00000"/>
                </a:solidFill>
                <a:latin typeface="Arial" panose="020B0604020202020204" pitchFamily="34" charset="0"/>
                <a:cs typeface="Arial" panose="020B0604020202020204" pitchFamily="34" charset="0"/>
              </a:rPr>
              <a:t>s</a:t>
            </a:r>
            <a:r>
              <a:rPr lang="es-MX" b="1" dirty="0" smtClean="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at  a dance </a:t>
            </a:r>
            <a:r>
              <a:rPr lang="es-MX" dirty="0" err="1" smtClean="0">
                <a:latin typeface="Arial" panose="020B0604020202020204" pitchFamily="34" charset="0"/>
                <a:cs typeface="Arial" panose="020B0604020202020204" pitchFamily="34" charset="0"/>
              </a:rPr>
              <a:t>company</a:t>
            </a:r>
            <a:r>
              <a:rPr lang="es-MX" dirty="0" smtClean="0">
                <a:latin typeface="Arial" panose="020B0604020202020204" pitchFamily="34" charset="0"/>
                <a:cs typeface="Arial" panose="020B0604020202020204" pitchFamily="34" charset="0"/>
              </a:rPr>
              <a:t>                 </a:t>
            </a:r>
          </a:p>
          <a:p>
            <a:pPr>
              <a:lnSpc>
                <a:spcPct val="150000"/>
              </a:lnSpc>
            </a:pPr>
            <a:r>
              <a:rPr lang="es-MX" dirty="0" err="1" smtClean="0">
                <a:latin typeface="Arial" panose="020B0604020202020204" pitchFamily="34" charset="0"/>
                <a:cs typeface="Arial" panose="020B0604020202020204" pitchFamily="34" charset="0"/>
              </a:rPr>
              <a:t>She</a:t>
            </a:r>
            <a:r>
              <a:rPr lang="es-MX" dirty="0" smtClean="0">
                <a:latin typeface="Arial" panose="020B0604020202020204" pitchFamily="34" charset="0"/>
                <a:cs typeface="Arial" panose="020B0604020202020204" pitchFamily="34" charset="0"/>
              </a:rPr>
              <a:t> </a:t>
            </a:r>
            <a:r>
              <a:rPr lang="en-US" dirty="0" smtClean="0">
                <a:solidFill>
                  <a:srgbClr val="222222"/>
                </a:solidFill>
                <a:latin typeface="Arial" panose="020B0604020202020204" pitchFamily="34" charset="0"/>
                <a:cs typeface="Arial" panose="020B0604020202020204" pitchFamily="34" charset="0"/>
              </a:rPr>
              <a:t>perform</a:t>
            </a:r>
            <a:r>
              <a:rPr lang="en-US" b="1" u="sng" dirty="0" smtClean="0">
                <a:solidFill>
                  <a:srgbClr val="C00000"/>
                </a:solidFill>
                <a:latin typeface="Arial" panose="020B0604020202020204" pitchFamily="34" charset="0"/>
                <a:cs typeface="Arial" panose="020B0604020202020204" pitchFamily="34" charset="0"/>
              </a:rPr>
              <a:t>s</a:t>
            </a:r>
            <a:r>
              <a:rPr lang="en-US" dirty="0" smtClean="0">
                <a:solidFill>
                  <a:srgbClr val="222222"/>
                </a:solidFill>
                <a:latin typeface="Arial" panose="020B0604020202020204" pitchFamily="34" charset="0"/>
                <a:cs typeface="Arial" panose="020B0604020202020204" pitchFamily="34" charset="0"/>
              </a:rPr>
              <a:t> in theaters</a:t>
            </a:r>
          </a:p>
          <a:p>
            <a:pPr>
              <a:lnSpc>
                <a:spcPct val="150000"/>
              </a:lnSpc>
            </a:pPr>
            <a:r>
              <a:rPr lang="en-US" dirty="0" smtClean="0">
                <a:solidFill>
                  <a:srgbClr val="222222"/>
                </a:solidFill>
                <a:latin typeface="Arial" panose="020B0604020202020204" pitchFamily="34" charset="0"/>
                <a:cs typeface="Arial" panose="020B0604020202020204" pitchFamily="34" charset="0"/>
              </a:rPr>
              <a:t>She like</a:t>
            </a:r>
            <a:r>
              <a:rPr lang="en-US" b="1" u="sng" dirty="0" smtClean="0">
                <a:solidFill>
                  <a:srgbClr val="C00000"/>
                </a:solidFill>
                <a:latin typeface="Arial" panose="020B0604020202020204" pitchFamily="34" charset="0"/>
                <a:cs typeface="Arial" panose="020B0604020202020204" pitchFamily="34" charset="0"/>
              </a:rPr>
              <a:t>s</a:t>
            </a:r>
            <a:r>
              <a:rPr lang="en-US" dirty="0" smtClean="0">
                <a:solidFill>
                  <a:srgbClr val="222222"/>
                </a:solidFill>
                <a:latin typeface="Arial" panose="020B0604020202020204" pitchFamily="34" charset="0"/>
                <a:cs typeface="Arial" panose="020B0604020202020204" pitchFamily="34" charset="0"/>
              </a:rPr>
              <a:t> her work very much</a:t>
            </a:r>
            <a:endParaRPr lang="es-MX" dirty="0">
              <a:latin typeface="Arial" panose="020B0604020202020204" pitchFamily="34" charset="0"/>
              <a:cs typeface="Arial" panose="020B0604020202020204" pitchFamily="34" charset="0"/>
            </a:endParaRPr>
          </a:p>
        </p:txBody>
      </p:sp>
      <p:pic>
        <p:nvPicPr>
          <p:cNvPr id="3074" name="Picture 2" descr="Spanish dancing Royalty Free Vector Image - VectorStock"/>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971" b="16848"/>
          <a:stretch/>
        </p:blipFill>
        <p:spPr bwMode="auto">
          <a:xfrm>
            <a:off x="5473556" y="1424020"/>
            <a:ext cx="1451603" cy="2023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Successfully And Won The Case.successful Lawyer. Vector Illustration..  Royalty Free Cliparts, Vectors, And Stock Illustration. Image 139144070."/>
          <p:cNvPicPr>
            <a:picLocks noChangeAspect="1" noChangeArrowheads="1"/>
          </p:cNvPicPr>
          <p:nvPr/>
        </p:nvPicPr>
        <p:blipFill rotWithShape="1">
          <a:blip r:embed="rId4">
            <a:clrChange>
              <a:clrFrom>
                <a:srgbClr val="A1D2E1"/>
              </a:clrFrom>
              <a:clrTo>
                <a:srgbClr val="A1D2E1">
                  <a:alpha val="0"/>
                </a:srgbClr>
              </a:clrTo>
            </a:clrChange>
            <a:extLst>
              <a:ext uri="{28A0092B-C50C-407E-A947-70E740481C1C}">
                <a14:useLocalDpi xmlns:a14="http://schemas.microsoft.com/office/drawing/2010/main" val="0"/>
              </a:ext>
            </a:extLst>
          </a:blip>
          <a:srcRect l="14216" r="20855"/>
          <a:stretch/>
        </p:blipFill>
        <p:spPr bwMode="auto">
          <a:xfrm>
            <a:off x="10355157" y="1419132"/>
            <a:ext cx="1535283" cy="2117579"/>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2316514" y="4241218"/>
            <a:ext cx="4557658" cy="2483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p:cNvSpPr/>
          <p:nvPr/>
        </p:nvSpPr>
        <p:spPr>
          <a:xfrm>
            <a:off x="7054637" y="4203514"/>
            <a:ext cx="4942379" cy="2483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Picture 10" descr="Copyfast Graphic Design - Graphic Designer Cartoon Png, Transparent Png -  kindpng"/>
          <p:cNvPicPr>
            <a:picLocks noChangeAspect="1" noChangeArrowheads="1"/>
          </p:cNvPicPr>
          <p:nvPr/>
        </p:nvPicPr>
        <p:blipFill>
          <a:blip r:embed="rId5"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367501" y="4396964"/>
            <a:ext cx="1549406" cy="21724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uto Mechanic. Clipart picture of an auto mechanic cartoon character ,  #affiliate, #Clipart, #pictu… in 2020 | Cartoon character design, Car  mechanic, Good character trait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4637" y="4396964"/>
            <a:ext cx="1707226" cy="2172402"/>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77424" y="3739483"/>
            <a:ext cx="6925935" cy="369332"/>
          </a:xfrm>
          <a:prstGeom prst="rect">
            <a:avLst/>
          </a:prstGeom>
          <a:noFill/>
        </p:spPr>
        <p:txBody>
          <a:bodyPr wrap="none" rtlCol="0">
            <a:spAutoFit/>
          </a:bodyPr>
          <a:lstStyle/>
          <a:p>
            <a:r>
              <a:rPr lang="es-MX" b="1" dirty="0" smtClean="0">
                <a:latin typeface="Arial" panose="020B0604020202020204" pitchFamily="34" charset="0"/>
                <a:cs typeface="Arial" panose="020B0604020202020204" pitchFamily="34" charset="0"/>
              </a:rPr>
              <a:t>A. </a:t>
            </a:r>
            <a:r>
              <a:rPr lang="es-MX" b="1" dirty="0" err="1" smtClean="0">
                <a:latin typeface="Arial" panose="020B0604020202020204" pitchFamily="34" charset="0"/>
                <a:cs typeface="Arial" panose="020B0604020202020204" pitchFamily="34" charset="0"/>
              </a:rPr>
              <a:t>Write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sentences</a:t>
            </a:r>
            <a:r>
              <a:rPr lang="es-MX" b="1" dirty="0" smtClean="0">
                <a:latin typeface="Arial" panose="020B0604020202020204" pitchFamily="34" charset="0"/>
                <a:cs typeface="Arial" panose="020B0604020202020204" pitchFamily="34" charset="0"/>
              </a:rPr>
              <a:t> in simple </a:t>
            </a:r>
            <a:r>
              <a:rPr lang="es-MX" b="1" dirty="0" err="1" smtClean="0">
                <a:latin typeface="Arial" panose="020B0604020202020204" pitchFamily="34" charset="0"/>
                <a:cs typeface="Arial" panose="020B0604020202020204" pitchFamily="34" charset="0"/>
              </a:rPr>
              <a:t>present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about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following</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jobs</a:t>
            </a:r>
            <a:endParaRPr lang="es-MX" b="1" dirty="0">
              <a:latin typeface="Arial" panose="020B0604020202020204" pitchFamily="34" charset="0"/>
              <a:cs typeface="Arial" panose="020B0604020202020204" pitchFamily="34" charset="0"/>
            </a:endParaRPr>
          </a:p>
        </p:txBody>
      </p:sp>
      <p:sp>
        <p:nvSpPr>
          <p:cNvPr id="20" name="CuadroTexto 19"/>
          <p:cNvSpPr txBox="1"/>
          <p:nvPr/>
        </p:nvSpPr>
        <p:spPr>
          <a:xfrm>
            <a:off x="329820" y="4683564"/>
            <a:ext cx="1806229" cy="1384995"/>
          </a:xfrm>
          <a:prstGeom prst="rect">
            <a:avLst/>
          </a:prstGeom>
          <a:solidFill>
            <a:schemeClr val="bg1">
              <a:lumMod val="85000"/>
            </a:schemeClr>
          </a:solidFill>
        </p:spPr>
        <p:txBody>
          <a:bodyPr wrap="square" rtlCol="0">
            <a:spAutoFit/>
          </a:bodyPr>
          <a:lstStyle/>
          <a:p>
            <a:pPr algn="ctr">
              <a:lnSpc>
                <a:spcPct val="150000"/>
              </a:lnSpc>
            </a:pPr>
            <a:r>
              <a:rPr lang="es-MX" sz="1400" dirty="0" err="1" smtClean="0">
                <a:latin typeface="Arial" panose="020B0604020202020204" pitchFamily="34" charset="0"/>
                <a:cs typeface="Arial" panose="020B0604020202020204" pitchFamily="34" charset="0"/>
              </a:rPr>
              <a:t>Remind</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that</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verbs</a:t>
            </a:r>
            <a:r>
              <a:rPr lang="es-MX" sz="1400" dirty="0" smtClean="0">
                <a:latin typeface="Arial" panose="020B0604020202020204" pitchFamily="34" charset="0"/>
                <a:cs typeface="Arial" panose="020B0604020202020204" pitchFamily="34" charset="0"/>
              </a:rPr>
              <a:t> in simple </a:t>
            </a:r>
            <a:r>
              <a:rPr lang="es-MX" sz="1400" dirty="0" err="1" smtClean="0">
                <a:latin typeface="Arial" panose="020B0604020202020204" pitchFamily="34" charset="0"/>
                <a:cs typeface="Arial" panose="020B0604020202020204" pitchFamily="34" charset="0"/>
              </a:rPr>
              <a:t>present</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for</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third</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person</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end</a:t>
            </a:r>
            <a:r>
              <a:rPr lang="es-MX" sz="1400" dirty="0" smtClean="0">
                <a:latin typeface="Arial" panose="020B0604020202020204" pitchFamily="34" charset="0"/>
                <a:cs typeface="Arial" panose="020B0604020202020204" pitchFamily="34" charset="0"/>
              </a:rPr>
              <a:t> in </a:t>
            </a:r>
            <a:r>
              <a:rPr lang="es-MX" sz="1400" b="1" dirty="0" smtClean="0">
                <a:latin typeface="Arial" panose="020B0604020202020204" pitchFamily="34" charset="0"/>
                <a:cs typeface="Arial" panose="020B0604020202020204" pitchFamily="34" charset="0"/>
              </a:rPr>
              <a:t>“s” </a:t>
            </a:r>
            <a:r>
              <a:rPr lang="es-MX" sz="1400" b="1" dirty="0" err="1" smtClean="0">
                <a:latin typeface="Arial" panose="020B0604020202020204" pitchFamily="34" charset="0"/>
                <a:cs typeface="Arial" panose="020B0604020202020204" pitchFamily="34" charset="0"/>
              </a:rPr>
              <a:t>or</a:t>
            </a:r>
            <a:r>
              <a:rPr lang="es-MX" sz="1400" b="1" dirty="0" smtClean="0">
                <a:latin typeface="Arial" panose="020B0604020202020204" pitchFamily="34" charset="0"/>
                <a:cs typeface="Arial" panose="020B0604020202020204" pitchFamily="34" charset="0"/>
              </a:rPr>
              <a:t> “es”</a:t>
            </a:r>
            <a:endParaRPr lang="es-MX" sz="1400" b="1" dirty="0">
              <a:latin typeface="Arial" panose="020B0604020202020204" pitchFamily="34" charset="0"/>
              <a:cs typeface="Arial" panose="020B0604020202020204" pitchFamily="34" charset="0"/>
            </a:endParaRPr>
          </a:p>
        </p:txBody>
      </p:sp>
      <p:sp>
        <p:nvSpPr>
          <p:cNvPr id="12" name="11 Rectángulo"/>
          <p:cNvSpPr/>
          <p:nvPr/>
        </p:nvSpPr>
        <p:spPr>
          <a:xfrm>
            <a:off x="3916907" y="4396964"/>
            <a:ext cx="2723044" cy="2031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err="1" smtClean="0">
                <a:solidFill>
                  <a:schemeClr val="tx1"/>
                </a:solidFill>
              </a:rPr>
              <a:t>He’s</a:t>
            </a:r>
            <a:r>
              <a:rPr lang="es-MX" dirty="0" smtClean="0">
                <a:solidFill>
                  <a:schemeClr val="tx1"/>
                </a:solidFill>
              </a:rPr>
              <a:t> a </a:t>
            </a:r>
            <a:r>
              <a:rPr lang="es-MX" dirty="0" err="1" smtClean="0">
                <a:solidFill>
                  <a:schemeClr val="tx1"/>
                </a:solidFill>
              </a:rPr>
              <a:t>graphic</a:t>
            </a:r>
            <a:r>
              <a:rPr lang="es-MX" dirty="0" smtClean="0">
                <a:solidFill>
                  <a:schemeClr val="tx1"/>
                </a:solidFill>
              </a:rPr>
              <a:t> </a:t>
            </a:r>
            <a:r>
              <a:rPr lang="es-MX" dirty="0" err="1" smtClean="0">
                <a:solidFill>
                  <a:schemeClr val="tx1"/>
                </a:solidFill>
              </a:rPr>
              <a:t>designer</a:t>
            </a:r>
            <a:endParaRPr lang="es-MX" dirty="0" smtClean="0">
              <a:solidFill>
                <a:schemeClr val="tx1"/>
              </a:solidFill>
            </a:endParaRPr>
          </a:p>
          <a:p>
            <a:r>
              <a:rPr lang="es-MX" dirty="0" smtClean="0">
                <a:solidFill>
                  <a:schemeClr val="tx1"/>
                </a:solidFill>
              </a:rPr>
              <a:t>He </a:t>
            </a:r>
            <a:r>
              <a:rPr lang="es-MX" dirty="0" err="1" smtClean="0">
                <a:solidFill>
                  <a:schemeClr val="tx1"/>
                </a:solidFill>
              </a:rPr>
              <a:t>works</a:t>
            </a:r>
            <a:r>
              <a:rPr lang="es-MX" dirty="0" smtClean="0">
                <a:solidFill>
                  <a:schemeClr val="tx1"/>
                </a:solidFill>
              </a:rPr>
              <a:t> at a office</a:t>
            </a:r>
          </a:p>
          <a:p>
            <a:r>
              <a:rPr lang="es-MX" dirty="0" smtClean="0">
                <a:solidFill>
                  <a:schemeClr val="tx1"/>
                </a:solidFill>
              </a:rPr>
              <a:t>He </a:t>
            </a:r>
            <a:r>
              <a:rPr lang="es-MX" dirty="0" err="1" smtClean="0">
                <a:solidFill>
                  <a:schemeClr val="tx1"/>
                </a:solidFill>
              </a:rPr>
              <a:t>designs</a:t>
            </a:r>
            <a:r>
              <a:rPr lang="es-MX" dirty="0" smtClean="0">
                <a:solidFill>
                  <a:schemeClr val="tx1"/>
                </a:solidFill>
              </a:rPr>
              <a:t> </a:t>
            </a:r>
            <a:r>
              <a:rPr lang="es-MX" dirty="0" err="1" smtClean="0">
                <a:solidFill>
                  <a:schemeClr val="tx1"/>
                </a:solidFill>
              </a:rPr>
              <a:t>drawings</a:t>
            </a:r>
            <a:endParaRPr lang="es-MX" dirty="0" smtClean="0">
              <a:solidFill>
                <a:schemeClr val="tx1"/>
              </a:solidFill>
            </a:endParaRPr>
          </a:p>
          <a:p>
            <a:r>
              <a:rPr lang="es-MX" dirty="0" smtClean="0">
                <a:solidFill>
                  <a:schemeClr val="tx1"/>
                </a:solidFill>
              </a:rPr>
              <a:t>He </a:t>
            </a:r>
            <a:r>
              <a:rPr lang="es-MX" dirty="0" err="1" smtClean="0">
                <a:solidFill>
                  <a:schemeClr val="tx1"/>
                </a:solidFill>
              </a:rPr>
              <a:t>dosen’t</a:t>
            </a:r>
            <a:r>
              <a:rPr lang="es-MX" dirty="0" smtClean="0">
                <a:solidFill>
                  <a:schemeClr val="tx1"/>
                </a:solidFill>
              </a:rPr>
              <a:t> </a:t>
            </a:r>
            <a:r>
              <a:rPr lang="es-MX" dirty="0" err="1" smtClean="0">
                <a:solidFill>
                  <a:schemeClr val="tx1"/>
                </a:solidFill>
              </a:rPr>
              <a:t>mechanic</a:t>
            </a:r>
            <a:r>
              <a:rPr lang="es-MX" dirty="0" smtClean="0">
                <a:solidFill>
                  <a:schemeClr val="tx1"/>
                </a:solidFill>
              </a:rPr>
              <a:t> </a:t>
            </a:r>
            <a:endParaRPr lang="es-MX" dirty="0">
              <a:solidFill>
                <a:schemeClr val="tx1"/>
              </a:solidFill>
            </a:endParaRPr>
          </a:p>
        </p:txBody>
      </p:sp>
      <p:sp>
        <p:nvSpPr>
          <p:cNvPr id="19" name="18 Rectángulo"/>
          <p:cNvSpPr/>
          <p:nvPr/>
        </p:nvSpPr>
        <p:spPr>
          <a:xfrm>
            <a:off x="8853044" y="4458734"/>
            <a:ext cx="2723044" cy="2031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err="1" smtClean="0">
                <a:solidFill>
                  <a:schemeClr val="tx1"/>
                </a:solidFill>
              </a:rPr>
              <a:t>He’s</a:t>
            </a:r>
            <a:r>
              <a:rPr lang="es-MX" dirty="0" smtClean="0">
                <a:solidFill>
                  <a:schemeClr val="tx1"/>
                </a:solidFill>
              </a:rPr>
              <a:t> a </a:t>
            </a:r>
            <a:r>
              <a:rPr lang="es-MX" dirty="0" err="1" smtClean="0">
                <a:solidFill>
                  <a:schemeClr val="tx1"/>
                </a:solidFill>
              </a:rPr>
              <a:t>mechanic</a:t>
            </a:r>
            <a:endParaRPr lang="es-MX" dirty="0" smtClean="0">
              <a:solidFill>
                <a:schemeClr val="tx1"/>
              </a:solidFill>
            </a:endParaRPr>
          </a:p>
          <a:p>
            <a:r>
              <a:rPr lang="es-MX" dirty="0" smtClean="0">
                <a:solidFill>
                  <a:schemeClr val="tx1"/>
                </a:solidFill>
              </a:rPr>
              <a:t>He </a:t>
            </a:r>
            <a:r>
              <a:rPr lang="es-MX" dirty="0" err="1" smtClean="0">
                <a:solidFill>
                  <a:schemeClr val="tx1"/>
                </a:solidFill>
              </a:rPr>
              <a:t>works</a:t>
            </a:r>
            <a:r>
              <a:rPr lang="es-MX" dirty="0" smtClean="0">
                <a:solidFill>
                  <a:schemeClr val="tx1"/>
                </a:solidFill>
              </a:rPr>
              <a:t> at a </a:t>
            </a:r>
            <a:r>
              <a:rPr lang="es-MX" dirty="0" err="1" smtClean="0">
                <a:solidFill>
                  <a:schemeClr val="tx1"/>
                </a:solidFill>
              </a:rPr>
              <a:t>workshop</a:t>
            </a:r>
            <a:endParaRPr lang="es-MX" dirty="0" smtClean="0">
              <a:solidFill>
                <a:schemeClr val="tx1"/>
              </a:solidFill>
            </a:endParaRPr>
          </a:p>
          <a:p>
            <a:r>
              <a:rPr lang="es-MX" dirty="0" smtClean="0">
                <a:solidFill>
                  <a:schemeClr val="tx1"/>
                </a:solidFill>
              </a:rPr>
              <a:t>He </a:t>
            </a:r>
            <a:r>
              <a:rPr lang="es-MX" dirty="0" err="1" smtClean="0">
                <a:solidFill>
                  <a:schemeClr val="tx1"/>
                </a:solidFill>
              </a:rPr>
              <a:t>fixes</a:t>
            </a:r>
            <a:r>
              <a:rPr lang="es-MX" dirty="0" smtClean="0">
                <a:solidFill>
                  <a:schemeClr val="tx1"/>
                </a:solidFill>
              </a:rPr>
              <a:t> car</a:t>
            </a:r>
          </a:p>
          <a:p>
            <a:r>
              <a:rPr lang="es-MX" dirty="0" smtClean="0">
                <a:solidFill>
                  <a:schemeClr val="tx1"/>
                </a:solidFill>
              </a:rPr>
              <a:t>He </a:t>
            </a:r>
            <a:r>
              <a:rPr lang="es-MX" dirty="0" err="1" smtClean="0">
                <a:solidFill>
                  <a:schemeClr val="tx1"/>
                </a:solidFill>
              </a:rPr>
              <a:t>dosen’t</a:t>
            </a:r>
            <a:r>
              <a:rPr lang="es-MX" dirty="0" smtClean="0">
                <a:solidFill>
                  <a:schemeClr val="tx1"/>
                </a:solidFill>
              </a:rPr>
              <a:t> </a:t>
            </a:r>
            <a:r>
              <a:rPr lang="es-MX" dirty="0" err="1" smtClean="0">
                <a:solidFill>
                  <a:schemeClr val="tx1"/>
                </a:solidFill>
              </a:rPr>
              <a:t>dancer</a:t>
            </a:r>
            <a:endParaRPr lang="es-MX" dirty="0">
              <a:solidFill>
                <a:schemeClr val="tx1"/>
              </a:solidFill>
            </a:endParaRPr>
          </a:p>
        </p:txBody>
      </p:sp>
    </p:spTree>
    <p:extLst>
      <p:ext uri="{BB962C8B-B14F-4D97-AF65-F5344CB8AC3E}">
        <p14:creationId xmlns:p14="http://schemas.microsoft.com/office/powerpoint/2010/main" val="47051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8469" t="18590" r="8312" b="58836"/>
          <a:stretch/>
        </p:blipFill>
        <p:spPr>
          <a:xfrm>
            <a:off x="232009" y="1282890"/>
            <a:ext cx="7315199" cy="3179927"/>
          </a:xfrm>
          <a:prstGeom prst="rect">
            <a:avLst/>
          </a:prstGeom>
        </p:spPr>
      </p:pic>
      <p:pic>
        <p:nvPicPr>
          <p:cNvPr id="5" name="Imagen 4"/>
          <p:cNvPicPr>
            <a:picLocks noChangeAspect="1"/>
          </p:cNvPicPr>
          <p:nvPr/>
        </p:nvPicPr>
        <p:blipFill rotWithShape="1">
          <a:blip r:embed="rId2"/>
          <a:srcRect l="38469" t="50149" r="35187" b="26380"/>
          <a:stretch/>
        </p:blipFill>
        <p:spPr>
          <a:xfrm>
            <a:off x="7724631" y="1269246"/>
            <a:ext cx="4283122" cy="3261809"/>
          </a:xfrm>
          <a:prstGeom prst="rect">
            <a:avLst/>
          </a:prstGeom>
        </p:spPr>
      </p:pic>
      <p:pic>
        <p:nvPicPr>
          <p:cNvPr id="6" name="Imagen 5"/>
          <p:cNvPicPr>
            <a:picLocks noChangeAspect="1"/>
          </p:cNvPicPr>
          <p:nvPr/>
        </p:nvPicPr>
        <p:blipFill rotWithShape="1">
          <a:blip r:embed="rId2"/>
          <a:srcRect l="38469" t="41920" r="8312" b="49420"/>
          <a:stretch/>
        </p:blipFill>
        <p:spPr>
          <a:xfrm>
            <a:off x="232008" y="4804011"/>
            <a:ext cx="7315199" cy="1678675"/>
          </a:xfrm>
          <a:prstGeom prst="rect">
            <a:avLst/>
          </a:prstGeom>
        </p:spPr>
      </p:pic>
      <p:pic>
        <p:nvPicPr>
          <p:cNvPr id="7" name="Imagen 6"/>
          <p:cNvPicPr>
            <a:picLocks noChangeAspect="1"/>
          </p:cNvPicPr>
          <p:nvPr/>
        </p:nvPicPr>
        <p:blipFill rotWithShape="1">
          <a:blip r:embed="rId2"/>
          <a:srcRect l="38469" t="73324" r="35187" b="15509"/>
          <a:stretch/>
        </p:blipFill>
        <p:spPr>
          <a:xfrm>
            <a:off x="7724631" y="4776715"/>
            <a:ext cx="4283122" cy="1610438"/>
          </a:xfrm>
          <a:prstGeom prst="rect">
            <a:avLst/>
          </a:prstGeom>
        </p:spPr>
      </p:pic>
      <p:pic>
        <p:nvPicPr>
          <p:cNvPr id="8" name="Imagen 7"/>
          <p:cNvPicPr>
            <a:picLocks noChangeAspect="1"/>
          </p:cNvPicPr>
          <p:nvPr/>
        </p:nvPicPr>
        <p:blipFill rotWithShape="1">
          <a:blip r:embed="rId2"/>
          <a:srcRect l="38469" t="15442" r="38711" b="82201"/>
          <a:stretch/>
        </p:blipFill>
        <p:spPr>
          <a:xfrm>
            <a:off x="232008" y="768831"/>
            <a:ext cx="4210925" cy="445823"/>
          </a:xfrm>
          <a:prstGeom prst="rect">
            <a:avLst/>
          </a:prstGeom>
        </p:spPr>
      </p:pic>
      <p:sp>
        <p:nvSpPr>
          <p:cNvPr id="9" name="CuadroTexto 8"/>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WRITING </a:t>
            </a:r>
            <a:r>
              <a:rPr lang="en-US" sz="2400" b="1" dirty="0" smtClean="0">
                <a:solidFill>
                  <a:schemeClr val="bg1"/>
                </a:solidFill>
                <a:latin typeface="Arial" panose="020B0604020202020204" pitchFamily="34" charset="0"/>
                <a:cs typeface="Arial" panose="020B0604020202020204" pitchFamily="34" charset="0"/>
              </a:rPr>
              <a:t> SIMPLE PRESENT STAMENTS</a:t>
            </a:r>
            <a:endParaRPr lang="es-ES" sz="2400" b="1" dirty="0">
              <a:solidFill>
                <a:schemeClr val="bg1"/>
              </a:solidFill>
              <a:latin typeface="Arial" panose="020B0604020202020204" pitchFamily="34" charset="0"/>
              <a:cs typeface="Arial" panose="020B0604020202020204" pitchFamily="34" charset="0"/>
            </a:endParaRPr>
          </a:p>
        </p:txBody>
      </p:sp>
      <p:sp>
        <p:nvSpPr>
          <p:cNvPr id="2" name="1 Rectángulo"/>
          <p:cNvSpPr/>
          <p:nvPr/>
        </p:nvSpPr>
        <p:spPr>
          <a:xfrm>
            <a:off x="4543864" y="5419054"/>
            <a:ext cx="2672861" cy="32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solidFill>
                  <a:schemeClr val="tx1"/>
                </a:solidFill>
              </a:rPr>
              <a:t>‘s a </a:t>
            </a:r>
            <a:r>
              <a:rPr lang="es-MX" dirty="0" err="1" smtClean="0">
                <a:solidFill>
                  <a:schemeClr val="tx1"/>
                </a:solidFill>
              </a:rPr>
              <a:t>cook</a:t>
            </a:r>
            <a:r>
              <a:rPr lang="es-MX" dirty="0" smtClean="0">
                <a:solidFill>
                  <a:schemeClr val="tx1"/>
                </a:solidFill>
              </a:rPr>
              <a:t>. </a:t>
            </a:r>
            <a:r>
              <a:rPr lang="es-MX" dirty="0" err="1" smtClean="0">
                <a:solidFill>
                  <a:schemeClr val="tx1"/>
                </a:solidFill>
              </a:rPr>
              <a:t>She</a:t>
            </a:r>
            <a:r>
              <a:rPr lang="es-MX" dirty="0" smtClean="0">
                <a:solidFill>
                  <a:schemeClr val="tx1"/>
                </a:solidFill>
              </a:rPr>
              <a:t> </a:t>
            </a:r>
            <a:r>
              <a:rPr lang="es-MX" dirty="0" err="1" smtClean="0">
                <a:solidFill>
                  <a:schemeClr val="tx1"/>
                </a:solidFill>
              </a:rPr>
              <a:t>cooks</a:t>
            </a:r>
            <a:r>
              <a:rPr lang="es-MX" dirty="0" smtClean="0">
                <a:solidFill>
                  <a:schemeClr val="tx1"/>
                </a:solidFill>
              </a:rPr>
              <a:t> </a:t>
            </a:r>
            <a:r>
              <a:rPr lang="es-MX" dirty="0" err="1" smtClean="0">
                <a:solidFill>
                  <a:schemeClr val="tx1"/>
                </a:solidFill>
              </a:rPr>
              <a:t>food</a:t>
            </a:r>
            <a:r>
              <a:rPr lang="es-MX" dirty="0" smtClean="0">
                <a:solidFill>
                  <a:schemeClr val="tx1"/>
                </a:solidFill>
              </a:rPr>
              <a:t>.</a:t>
            </a:r>
            <a:endParaRPr lang="es-MX" dirty="0">
              <a:solidFill>
                <a:schemeClr val="tx1"/>
              </a:solidFill>
            </a:endParaRPr>
          </a:p>
        </p:txBody>
      </p:sp>
      <p:sp>
        <p:nvSpPr>
          <p:cNvPr id="10" name="9 Rectángulo"/>
          <p:cNvSpPr/>
          <p:nvPr/>
        </p:nvSpPr>
        <p:spPr>
          <a:xfrm>
            <a:off x="4232031" y="5897214"/>
            <a:ext cx="2787748" cy="32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err="1" smtClean="0">
                <a:solidFill>
                  <a:schemeClr val="tx1"/>
                </a:solidFill>
              </a:rPr>
              <a:t>She</a:t>
            </a:r>
            <a:r>
              <a:rPr lang="es-MX" dirty="0" smtClean="0">
                <a:solidFill>
                  <a:schemeClr val="tx1"/>
                </a:solidFill>
              </a:rPr>
              <a:t> </a:t>
            </a:r>
            <a:r>
              <a:rPr lang="es-MX" dirty="0" err="1" smtClean="0">
                <a:solidFill>
                  <a:schemeClr val="tx1"/>
                </a:solidFill>
              </a:rPr>
              <a:t>works</a:t>
            </a:r>
            <a:r>
              <a:rPr lang="es-MX" dirty="0" smtClean="0">
                <a:solidFill>
                  <a:schemeClr val="tx1"/>
                </a:solidFill>
              </a:rPr>
              <a:t> in a restaurant .</a:t>
            </a:r>
            <a:endParaRPr lang="es-MX" dirty="0">
              <a:solidFill>
                <a:schemeClr val="tx1"/>
              </a:solidFill>
            </a:endParaRPr>
          </a:p>
        </p:txBody>
      </p:sp>
      <p:sp>
        <p:nvSpPr>
          <p:cNvPr id="11" name="10 Rectángulo"/>
          <p:cNvSpPr/>
          <p:nvPr/>
        </p:nvSpPr>
        <p:spPr>
          <a:xfrm>
            <a:off x="8382001" y="5568514"/>
            <a:ext cx="3462996" cy="32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solidFill>
                  <a:schemeClr val="tx1"/>
                </a:solidFill>
              </a:rPr>
              <a:t>‘s a </a:t>
            </a:r>
            <a:r>
              <a:rPr lang="es-MX" dirty="0" err="1" smtClean="0">
                <a:solidFill>
                  <a:schemeClr val="tx1"/>
                </a:solidFill>
              </a:rPr>
              <a:t>math</a:t>
            </a:r>
            <a:r>
              <a:rPr lang="es-MX" dirty="0" smtClean="0">
                <a:solidFill>
                  <a:schemeClr val="tx1"/>
                </a:solidFill>
              </a:rPr>
              <a:t> </a:t>
            </a:r>
            <a:r>
              <a:rPr lang="es-MX" dirty="0" err="1" smtClean="0">
                <a:solidFill>
                  <a:schemeClr val="tx1"/>
                </a:solidFill>
              </a:rPr>
              <a:t>teacher</a:t>
            </a:r>
            <a:r>
              <a:rPr lang="es-MX" dirty="0" smtClean="0">
                <a:solidFill>
                  <a:schemeClr val="tx1"/>
                </a:solidFill>
              </a:rPr>
              <a:t>. </a:t>
            </a:r>
            <a:r>
              <a:rPr lang="es-MX" dirty="0" err="1" smtClean="0">
                <a:solidFill>
                  <a:schemeClr val="tx1"/>
                </a:solidFill>
              </a:rPr>
              <a:t>She</a:t>
            </a:r>
            <a:r>
              <a:rPr lang="es-MX" dirty="0" smtClean="0">
                <a:solidFill>
                  <a:schemeClr val="tx1"/>
                </a:solidFill>
              </a:rPr>
              <a:t> </a:t>
            </a:r>
            <a:r>
              <a:rPr lang="es-MX" dirty="0" err="1" smtClean="0">
                <a:solidFill>
                  <a:schemeClr val="tx1"/>
                </a:solidFill>
              </a:rPr>
              <a:t>teachs</a:t>
            </a:r>
            <a:r>
              <a:rPr lang="es-MX" dirty="0" smtClean="0">
                <a:solidFill>
                  <a:schemeClr val="tx1"/>
                </a:solidFill>
              </a:rPr>
              <a:t> </a:t>
            </a:r>
            <a:r>
              <a:rPr lang="es-MX" dirty="0" err="1" smtClean="0">
                <a:solidFill>
                  <a:schemeClr val="tx1"/>
                </a:solidFill>
              </a:rPr>
              <a:t>math</a:t>
            </a:r>
            <a:r>
              <a:rPr lang="es-MX" dirty="0" smtClean="0">
                <a:solidFill>
                  <a:schemeClr val="tx1"/>
                </a:solidFill>
              </a:rPr>
              <a:t>  </a:t>
            </a:r>
            <a:endParaRPr lang="es-MX" dirty="0">
              <a:solidFill>
                <a:schemeClr val="tx1"/>
              </a:solidFill>
            </a:endParaRPr>
          </a:p>
        </p:txBody>
      </p:sp>
      <p:sp>
        <p:nvSpPr>
          <p:cNvPr id="12" name="11 Rectángulo"/>
          <p:cNvSpPr/>
          <p:nvPr/>
        </p:nvSpPr>
        <p:spPr>
          <a:xfrm>
            <a:off x="8032651" y="5897214"/>
            <a:ext cx="3812345" cy="32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err="1" smtClean="0">
                <a:solidFill>
                  <a:schemeClr val="tx1"/>
                </a:solidFill>
              </a:rPr>
              <a:t>to</a:t>
            </a:r>
            <a:r>
              <a:rPr lang="es-MX" dirty="0" smtClean="0">
                <a:solidFill>
                  <a:schemeClr val="tx1"/>
                </a:solidFill>
              </a:rPr>
              <a:t> </a:t>
            </a:r>
            <a:r>
              <a:rPr lang="es-MX" dirty="0" err="1" smtClean="0">
                <a:solidFill>
                  <a:schemeClr val="tx1"/>
                </a:solidFill>
              </a:rPr>
              <a:t>students</a:t>
            </a:r>
            <a:r>
              <a:rPr lang="es-MX" dirty="0" smtClean="0">
                <a:solidFill>
                  <a:schemeClr val="tx1"/>
                </a:solidFill>
              </a:rPr>
              <a:t>. </a:t>
            </a:r>
            <a:r>
              <a:rPr lang="es-MX" dirty="0" err="1" smtClean="0">
                <a:solidFill>
                  <a:schemeClr val="tx1"/>
                </a:solidFill>
              </a:rPr>
              <a:t>She</a:t>
            </a:r>
            <a:r>
              <a:rPr lang="es-MX" dirty="0" smtClean="0">
                <a:solidFill>
                  <a:schemeClr val="tx1"/>
                </a:solidFill>
              </a:rPr>
              <a:t> </a:t>
            </a:r>
            <a:r>
              <a:rPr lang="es-MX" dirty="0" err="1" smtClean="0">
                <a:solidFill>
                  <a:schemeClr val="tx1"/>
                </a:solidFill>
              </a:rPr>
              <a:t>works</a:t>
            </a:r>
            <a:r>
              <a:rPr lang="es-MX" dirty="0" smtClean="0">
                <a:solidFill>
                  <a:schemeClr val="tx1"/>
                </a:solidFill>
              </a:rPr>
              <a:t> in a </a:t>
            </a:r>
            <a:r>
              <a:rPr lang="es-MX" dirty="0" err="1" smtClean="0">
                <a:solidFill>
                  <a:schemeClr val="tx1"/>
                </a:solidFill>
              </a:rPr>
              <a:t>school</a:t>
            </a:r>
            <a:r>
              <a:rPr lang="es-MX" dirty="0" smtClean="0">
                <a:solidFill>
                  <a:schemeClr val="tx1"/>
                </a:solidFill>
              </a:rPr>
              <a:t>.</a:t>
            </a:r>
            <a:endParaRPr lang="es-MX" dirty="0">
              <a:solidFill>
                <a:schemeClr val="tx1"/>
              </a:solidFill>
            </a:endParaRPr>
          </a:p>
        </p:txBody>
      </p:sp>
    </p:spTree>
    <p:extLst>
      <p:ext uri="{BB962C8B-B14F-4D97-AF65-F5344CB8AC3E}">
        <p14:creationId xmlns:p14="http://schemas.microsoft.com/office/powerpoint/2010/main" val="18058597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TotalTime>
  <Words>635</Words>
  <Application>Microsoft Office PowerPoint</Application>
  <PresentationFormat>Personalizado</PresentationFormat>
  <Paragraphs>146</Paragraphs>
  <Slides>8</Slides>
  <Notes>0</Notes>
  <HiddenSlides>0</HiddenSlides>
  <MMClips>9</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What do you 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What do you do?</dc:title>
  <dc:creator>Maria Elena</dc:creator>
  <cp:lastModifiedBy>TOSHIBA-2020</cp:lastModifiedBy>
  <cp:revision>82</cp:revision>
  <dcterms:created xsi:type="dcterms:W3CDTF">2020-10-05T06:31:51Z</dcterms:created>
  <dcterms:modified xsi:type="dcterms:W3CDTF">2020-10-15T21:21:40Z</dcterms:modified>
</cp:coreProperties>
</file>