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6858000" cy="9144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840" y="117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757C-37E4-4517-AD1C-B00FBFD93D14}" type="datetimeFigureOut">
              <a:rPr lang="es-ES" smtClean="0"/>
              <a:t>27/10/2020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6CEE-8112-4D8D-93CD-11FE06F6DF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0851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757C-37E4-4517-AD1C-B00FBFD93D14}" type="datetimeFigureOut">
              <a:rPr lang="es-ES" smtClean="0"/>
              <a:t>27/10/2020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6CEE-8112-4D8D-93CD-11FE06F6DF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0620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757C-37E4-4517-AD1C-B00FBFD93D14}" type="datetimeFigureOut">
              <a:rPr lang="es-ES" smtClean="0"/>
              <a:t>27/10/2020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6CEE-8112-4D8D-93CD-11FE06F6DF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573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757C-37E4-4517-AD1C-B00FBFD93D14}" type="datetimeFigureOut">
              <a:rPr lang="es-ES" smtClean="0"/>
              <a:t>27/10/2020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6CEE-8112-4D8D-93CD-11FE06F6DF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9686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757C-37E4-4517-AD1C-B00FBFD93D14}" type="datetimeFigureOut">
              <a:rPr lang="es-ES" smtClean="0"/>
              <a:t>27/10/2020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6CEE-8112-4D8D-93CD-11FE06F6DF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1683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757C-37E4-4517-AD1C-B00FBFD93D14}" type="datetimeFigureOut">
              <a:rPr lang="es-ES" smtClean="0"/>
              <a:t>27/10/2020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6CEE-8112-4D8D-93CD-11FE06F6DF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91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757C-37E4-4517-AD1C-B00FBFD93D14}" type="datetimeFigureOut">
              <a:rPr lang="es-ES" smtClean="0"/>
              <a:t>27/10/2020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6CEE-8112-4D8D-93CD-11FE06F6DF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877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757C-37E4-4517-AD1C-B00FBFD93D14}" type="datetimeFigureOut">
              <a:rPr lang="es-ES" smtClean="0"/>
              <a:t>27/10/2020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6CEE-8112-4D8D-93CD-11FE06F6DF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7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757C-37E4-4517-AD1C-B00FBFD93D14}" type="datetimeFigureOut">
              <a:rPr lang="es-ES" smtClean="0"/>
              <a:t>27/10/2020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6CEE-8112-4D8D-93CD-11FE06F6DF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1809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757C-37E4-4517-AD1C-B00FBFD93D14}" type="datetimeFigureOut">
              <a:rPr lang="es-ES" smtClean="0"/>
              <a:t>27/10/2020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6CEE-8112-4D8D-93CD-11FE06F6DF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788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757C-37E4-4517-AD1C-B00FBFD93D14}" type="datetimeFigureOut">
              <a:rPr lang="es-ES" smtClean="0"/>
              <a:t>27/10/2020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6CEE-8112-4D8D-93CD-11FE06F6DF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96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7757C-37E4-4517-AD1C-B00FBFD93D14}" type="datetimeFigureOut">
              <a:rPr lang="es-ES" smtClean="0"/>
              <a:t>27/10/2020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56CEE-8112-4D8D-93CD-11FE06F6DF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437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399309" y="4433455"/>
            <a:ext cx="3380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latin typeface="Century Gothic" panose="020B0502020202020204" pitchFamily="34" charset="0"/>
              </a:rPr>
              <a:t>Practicante</a:t>
            </a:r>
            <a:endParaRPr lang="es-MX" sz="4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27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22171" y="71295"/>
            <a:ext cx="37850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3200" b="1" dirty="0" smtClean="0">
                <a:solidFill>
                  <a:schemeClr val="accent2"/>
                </a:solidFill>
                <a:latin typeface="Ink Free" panose="03080402000500000000" pitchFamily="66" charset="0"/>
              </a:rPr>
              <a:t>D</a:t>
            </a:r>
            <a:r>
              <a:rPr lang="es-MX" sz="3200" b="1" dirty="0" smtClean="0">
                <a:solidFill>
                  <a:srgbClr val="00B0F0"/>
                </a:solidFill>
                <a:latin typeface="Ink Free" panose="03080402000500000000" pitchFamily="66" charset="0"/>
              </a:rPr>
              <a:t>i</a:t>
            </a:r>
            <a:r>
              <a:rPr lang="es-MX" sz="3200" b="1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a</a:t>
            </a:r>
            <a:r>
              <a:rPr lang="es-MX" sz="32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r</a:t>
            </a:r>
            <a:r>
              <a:rPr lang="es-MX" sz="3200" b="1" dirty="0" smtClean="0">
                <a:solidFill>
                  <a:schemeClr val="accent4"/>
                </a:solidFill>
                <a:latin typeface="Ink Free" panose="03080402000500000000" pitchFamily="66" charset="0"/>
              </a:rPr>
              <a:t>i</a:t>
            </a:r>
            <a:r>
              <a:rPr lang="es-MX" sz="3200" b="1" dirty="0" smtClean="0">
                <a:solidFill>
                  <a:srgbClr val="FF6699"/>
                </a:solidFill>
                <a:latin typeface="Ink Free" panose="03080402000500000000" pitchFamily="66" charset="0"/>
              </a:rPr>
              <a:t>o</a:t>
            </a:r>
            <a:r>
              <a:rPr lang="es-MX" sz="3200" b="1" dirty="0" smtClean="0">
                <a:solidFill>
                  <a:schemeClr val="accent2"/>
                </a:solidFill>
                <a:latin typeface="Ink Free" panose="03080402000500000000" pitchFamily="66" charset="0"/>
              </a:rPr>
              <a:t> </a:t>
            </a:r>
            <a:r>
              <a:rPr lang="es-MX" sz="3200" b="1" dirty="0" smtClean="0">
                <a:solidFill>
                  <a:srgbClr val="00B0F0"/>
                </a:solidFill>
                <a:latin typeface="Ink Free" panose="03080402000500000000" pitchFamily="66" charset="0"/>
              </a:rPr>
              <a:t>d</a:t>
            </a:r>
            <a:r>
              <a:rPr lang="es-MX" sz="3200" b="1" dirty="0" smtClean="0">
                <a:solidFill>
                  <a:srgbClr val="FFC000"/>
                </a:solidFill>
                <a:latin typeface="Ink Free" panose="03080402000500000000" pitchFamily="66" charset="0"/>
              </a:rPr>
              <a:t>e</a:t>
            </a:r>
            <a:r>
              <a:rPr lang="es-MX" sz="3200" b="1" dirty="0" smtClean="0">
                <a:solidFill>
                  <a:schemeClr val="accent2"/>
                </a:solidFill>
                <a:latin typeface="Ink Free" panose="03080402000500000000" pitchFamily="66" charset="0"/>
              </a:rPr>
              <a:t> </a:t>
            </a:r>
            <a:r>
              <a:rPr lang="es-MX" sz="3200" b="1" dirty="0" smtClean="0">
                <a:solidFill>
                  <a:schemeClr val="accent6">
                    <a:lumMod val="75000"/>
                  </a:schemeClr>
                </a:solidFill>
                <a:latin typeface="Ink Free" panose="03080402000500000000" pitchFamily="66" charset="0"/>
              </a:rPr>
              <a:t>l</a:t>
            </a:r>
            <a:r>
              <a:rPr lang="es-MX" sz="32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a</a:t>
            </a:r>
            <a:r>
              <a:rPr lang="es-MX" sz="3200" b="1" dirty="0" smtClean="0">
                <a:solidFill>
                  <a:schemeClr val="accent2"/>
                </a:solidFill>
                <a:latin typeface="Ink Free" panose="03080402000500000000" pitchFamily="66" charset="0"/>
              </a:rPr>
              <a:t> </a:t>
            </a:r>
            <a:r>
              <a:rPr lang="es-MX" sz="3200" b="1" dirty="0" smtClean="0">
                <a:solidFill>
                  <a:srgbClr val="66CCFF"/>
                </a:solidFill>
                <a:latin typeface="Ink Free" panose="03080402000500000000" pitchFamily="66" charset="0"/>
              </a:rPr>
              <a:t>a</a:t>
            </a:r>
            <a:r>
              <a:rPr lang="es-MX" sz="3200" b="1" dirty="0" smtClean="0">
                <a:solidFill>
                  <a:srgbClr val="996633"/>
                </a:solidFill>
                <a:latin typeface="Ink Free" panose="03080402000500000000" pitchFamily="66" charset="0"/>
              </a:rPr>
              <a:t>l</a:t>
            </a:r>
            <a:r>
              <a:rPr lang="es-MX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u</a:t>
            </a:r>
            <a:r>
              <a:rPr lang="es-MX" sz="3200" b="1" dirty="0" smtClean="0">
                <a:solidFill>
                  <a:srgbClr val="FF6699"/>
                </a:solidFill>
                <a:latin typeface="Ink Free" panose="03080402000500000000" pitchFamily="66" charset="0"/>
              </a:rPr>
              <a:t>m</a:t>
            </a:r>
            <a:r>
              <a:rPr lang="es-MX" sz="3200" b="1" dirty="0" smtClean="0">
                <a:solidFill>
                  <a:schemeClr val="bg2">
                    <a:lumMod val="50000"/>
                  </a:schemeClr>
                </a:solidFill>
                <a:latin typeface="Ink Free" panose="03080402000500000000" pitchFamily="66" charset="0"/>
              </a:rPr>
              <a:t>n</a:t>
            </a:r>
            <a:r>
              <a:rPr lang="es-MX" sz="3200" b="1" dirty="0" smtClean="0">
                <a:solidFill>
                  <a:schemeClr val="accent2"/>
                </a:solidFill>
                <a:latin typeface="Ink Free" panose="03080402000500000000" pitchFamily="66" charset="0"/>
              </a:rPr>
              <a:t>a</a:t>
            </a:r>
            <a:endParaRPr lang="es-MX" sz="3200" b="1" dirty="0">
              <a:solidFill>
                <a:schemeClr val="accent2"/>
              </a:solidFill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37" r="3327" b="3745"/>
          <a:stretch/>
        </p:blipFill>
        <p:spPr bwMode="auto">
          <a:xfrm>
            <a:off x="1" y="584775"/>
            <a:ext cx="6857999" cy="8480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0" y="584775"/>
            <a:ext cx="4156365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rgbClr val="996633"/>
                </a:solidFill>
                <a:latin typeface="Century Gothic" panose="020B0502020202020204" pitchFamily="34" charset="0"/>
              </a:rPr>
              <a:t>J.N. María L. Pérez de Arreola</a:t>
            </a:r>
          </a:p>
          <a:p>
            <a:pPr algn="ctr"/>
            <a:r>
              <a:rPr lang="es-MX" sz="1600" b="1" dirty="0" smtClean="0">
                <a:solidFill>
                  <a:srgbClr val="FF6699"/>
                </a:solidFill>
                <a:latin typeface="Century Gothic" panose="020B0502020202020204" pitchFamily="34" charset="0"/>
              </a:rPr>
              <a:t>2° C y 3° Sección B</a:t>
            </a:r>
          </a:p>
          <a:p>
            <a:pPr algn="ctr"/>
            <a:r>
              <a:rPr lang="es-MX" sz="16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Educadora practicante</a:t>
            </a:r>
            <a:r>
              <a:rPr lang="es-MX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: </a:t>
            </a:r>
            <a:r>
              <a:rPr lang="es-MX" sz="16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Jimena Guadalupe Charles H.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017820" y="1123384"/>
            <a:ext cx="270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27 </a:t>
            </a:r>
            <a:r>
              <a:rPr lang="es-MX" b="1" dirty="0" smtClean="0">
                <a:latin typeface="Century Gothic" panose="020B0502020202020204" pitchFamily="34" charset="0"/>
              </a:rPr>
              <a:t>de octubre de 2020</a:t>
            </a:r>
            <a:endParaRPr lang="es-MX" b="1" dirty="0">
              <a:latin typeface="Century Gothic" panose="020B0502020202020204" pitchFamily="34" charset="0"/>
            </a:endParaRPr>
          </a:p>
        </p:txBody>
      </p:sp>
      <p:sp>
        <p:nvSpPr>
          <p:cNvPr id="12" name="Estrella de 5 puntas 11"/>
          <p:cNvSpPr/>
          <p:nvPr/>
        </p:nvSpPr>
        <p:spPr>
          <a:xfrm>
            <a:off x="4410174" y="3177306"/>
            <a:ext cx="318652" cy="29094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Estrella de 5 puntas 12"/>
          <p:cNvSpPr/>
          <p:nvPr/>
        </p:nvSpPr>
        <p:spPr>
          <a:xfrm>
            <a:off x="6159126" y="3177306"/>
            <a:ext cx="318652" cy="29094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/>
          <p:cNvSpPr txBox="1"/>
          <p:nvPr/>
        </p:nvSpPr>
        <p:spPr>
          <a:xfrm>
            <a:off x="339755" y="6695740"/>
            <a:ext cx="6178490" cy="61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200" dirty="0" smtClean="0">
                <a:latin typeface="Century Gothic" panose="020B0502020202020204" pitchFamily="34" charset="0"/>
              </a:rPr>
              <a:t>El </a:t>
            </a:r>
            <a:r>
              <a:rPr lang="es-MX" sz="1200" dirty="0" smtClean="0">
                <a:latin typeface="Century Gothic" panose="020B0502020202020204" pitchFamily="34" charset="0"/>
              </a:rPr>
              <a:t>mayor logro del día de hoy, fue incentivar la participación activa de una alumna con la que regularmente la atención se encuentra dispersa.</a:t>
            </a:r>
            <a:endParaRPr lang="es-MX" sz="1200" dirty="0" smtClean="0">
              <a:latin typeface="Century Gothic" panose="020B0502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924944" y="5644691"/>
            <a:ext cx="3794511" cy="400110"/>
          </a:xfrm>
          <a:prstGeom prst="rect">
            <a:avLst/>
          </a:prstGeom>
          <a:solidFill>
            <a:srgbClr val="E6B8D9"/>
          </a:solidFill>
          <a:ln>
            <a:solidFill>
              <a:srgbClr val="E6B8D9"/>
            </a:solidFill>
          </a:ln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10</a:t>
            </a:r>
            <a:r>
              <a:rPr lang="es-MX" sz="1000" dirty="0" smtClean="0"/>
              <a:t> </a:t>
            </a:r>
            <a:r>
              <a:rPr lang="es-MX" sz="1000" dirty="0" smtClean="0"/>
              <a:t>Alumnos  2º  y </a:t>
            </a:r>
            <a:r>
              <a:rPr lang="es-MX" sz="1000" dirty="0"/>
              <a:t>7</a:t>
            </a:r>
            <a:r>
              <a:rPr lang="es-MX" sz="1000" dirty="0" smtClean="0"/>
              <a:t> </a:t>
            </a:r>
            <a:r>
              <a:rPr lang="es-MX" sz="1000" dirty="0" smtClean="0"/>
              <a:t>alumnos de 3º(Conexión a través de Zoom).</a:t>
            </a:r>
          </a:p>
          <a:p>
            <a:r>
              <a:rPr lang="es-MX" sz="1000" dirty="0" smtClean="0"/>
              <a:t>24 </a:t>
            </a:r>
            <a:r>
              <a:rPr lang="es-MX" sz="1000" dirty="0" smtClean="0"/>
              <a:t>Asistencia por medio de WhatsApp.</a:t>
            </a:r>
            <a:endParaRPr lang="es-MX" sz="1000" dirty="0"/>
          </a:p>
        </p:txBody>
      </p:sp>
      <p:cxnSp>
        <p:nvCxnSpPr>
          <p:cNvPr id="17" name="Conector curvado 16"/>
          <p:cNvCxnSpPr/>
          <p:nvPr/>
        </p:nvCxnSpPr>
        <p:spPr>
          <a:xfrm rot="16200000" flipH="1">
            <a:off x="5618534" y="4973264"/>
            <a:ext cx="1183530" cy="159328"/>
          </a:xfrm>
          <a:prstGeom prst="curved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1 Elipse"/>
          <p:cNvSpPr/>
          <p:nvPr/>
        </p:nvSpPr>
        <p:spPr>
          <a:xfrm>
            <a:off x="5976172" y="2123728"/>
            <a:ext cx="308925" cy="21602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Elipse"/>
          <p:cNvSpPr/>
          <p:nvPr/>
        </p:nvSpPr>
        <p:spPr>
          <a:xfrm>
            <a:off x="5507182" y="1957828"/>
            <a:ext cx="291780" cy="226844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978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39338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43084" y="583250"/>
            <a:ext cx="507414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La intervención docente, ¿Cómo lo hice?</a:t>
            </a:r>
          </a:p>
          <a:p>
            <a:pPr algn="just"/>
            <a:r>
              <a:rPr lang="es-MX" sz="1400" dirty="0" smtClean="0">
                <a:latin typeface="Century Gothic" panose="020B0502020202020204" pitchFamily="34" charset="0"/>
              </a:rPr>
              <a:t>La intervención docente fue buena.</a:t>
            </a:r>
            <a:endParaRPr lang="es-MX" sz="1400" dirty="0" smtClean="0">
              <a:latin typeface="Century Gothic" panose="020B0502020202020204" pitchFamily="34" charset="0"/>
            </a:endParaRPr>
          </a:p>
          <a:p>
            <a:pPr algn="just"/>
            <a:r>
              <a:rPr lang="es-MX" sz="1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¿Me faltó hacer algo que no debo olvidar?</a:t>
            </a:r>
            <a:r>
              <a:rPr lang="es-MX" sz="14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s-MX" sz="1400" dirty="0" smtClean="0">
                <a:latin typeface="Century Gothic" panose="020B0502020202020204" pitchFamily="34" charset="0"/>
              </a:rPr>
              <a:t>Se desarrolló un experimento sobre la erupción de un volcán, debí tener a la mano servilletas o papel como  medida de precaución. </a:t>
            </a:r>
            <a:endParaRPr lang="es-MX" sz="1400" dirty="0">
              <a:latin typeface="Century Gothic" panose="020B0502020202020204" pitchFamily="34" charset="0"/>
            </a:endParaRPr>
          </a:p>
          <a:p>
            <a:pPr algn="just"/>
            <a:r>
              <a:rPr lang="es-MX" sz="1400" b="1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¿Dé que otra manera podría intervenir? </a:t>
            </a:r>
            <a:r>
              <a:rPr lang="es-MX" sz="1400" dirty="0" smtClean="0">
                <a:latin typeface="Century Gothic" panose="020B0502020202020204" pitchFamily="34" charset="0"/>
              </a:rPr>
              <a:t>En esta ocasión utilicé en la misma clase recursos tecnológicos y materiales concretos. </a:t>
            </a:r>
            <a:endParaRPr lang="es-MX" sz="1400" dirty="0" smtClean="0">
              <a:latin typeface="Century Gothic" panose="020B0502020202020204" pitchFamily="34" charset="0"/>
            </a:endParaRPr>
          </a:p>
          <a:p>
            <a:pPr algn="just"/>
            <a:r>
              <a:rPr lang="es-MX" sz="1400" b="1" dirty="0" smtClean="0">
                <a:solidFill>
                  <a:srgbClr val="996633"/>
                </a:solidFill>
                <a:latin typeface="Century Gothic" panose="020B0502020202020204" pitchFamily="34" charset="0"/>
              </a:rPr>
              <a:t>Consignas: </a:t>
            </a:r>
            <a:r>
              <a:rPr lang="es-MX" sz="1400" dirty="0" smtClean="0">
                <a:latin typeface="Century Gothic" panose="020B0502020202020204" pitchFamily="34" charset="0"/>
              </a:rPr>
              <a:t>Constantes, claras. </a:t>
            </a:r>
            <a:endParaRPr lang="es-MX" sz="1400" dirty="0" smtClean="0">
              <a:latin typeface="Century Gothic" panose="020B0502020202020204" pitchFamily="34" charset="0"/>
            </a:endParaRPr>
          </a:p>
          <a:p>
            <a:pPr algn="just"/>
            <a:r>
              <a:rPr lang="es-MX" sz="1400" b="1" dirty="0" smtClean="0">
                <a:solidFill>
                  <a:schemeClr val="accent4"/>
                </a:solidFill>
                <a:latin typeface="Century Gothic" panose="020B0502020202020204" pitchFamily="34" charset="0"/>
              </a:rPr>
              <a:t>Actitud: </a:t>
            </a:r>
            <a:r>
              <a:rPr lang="es-MX" sz="1400" dirty="0" smtClean="0">
                <a:latin typeface="Century Gothic" panose="020B0502020202020204" pitchFamily="34" charset="0"/>
              </a:rPr>
              <a:t>Positiva. </a:t>
            </a:r>
          </a:p>
          <a:p>
            <a:pPr algn="just"/>
            <a:r>
              <a:rPr lang="es-MX" sz="1400" b="1" dirty="0" smtClean="0">
                <a:solidFill>
                  <a:srgbClr val="FF6699"/>
                </a:solidFill>
                <a:latin typeface="Century Gothic" panose="020B0502020202020204" pitchFamily="34" charset="0"/>
              </a:rPr>
              <a:t>¿Cómo se realizó la evaluación de los aprendizajes esperados? </a:t>
            </a:r>
          </a:p>
          <a:p>
            <a:pPr algn="just"/>
            <a:r>
              <a:rPr lang="es-MX" sz="1400" dirty="0" smtClean="0">
                <a:latin typeface="Century Gothic" panose="020B0502020202020204" pitchFamily="34" charset="0"/>
              </a:rPr>
              <a:t>A través de los planteamientos situacionales que se mencionaron en la clase, cuestionamientos y sus acciones en el aprendizaje de pensamiento matemático. ( Ubicación espacial) </a:t>
            </a:r>
            <a:endParaRPr lang="es-MX" sz="1400" dirty="0" smtClean="0">
              <a:latin typeface="Century Gothic" panose="020B0502020202020204" pitchFamily="34" charset="0"/>
            </a:endParaRPr>
          </a:p>
          <a:p>
            <a:pPr algn="just"/>
            <a:r>
              <a:rPr lang="es-MX" sz="14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Replanteamiento de la actividad, ¿Qué necesito modificar?</a:t>
            </a:r>
          </a:p>
          <a:p>
            <a:pPr algn="just"/>
            <a:r>
              <a:rPr lang="es-MX" sz="1400" dirty="0" smtClean="0">
                <a:latin typeface="Century Gothic" panose="020B0502020202020204" pitchFamily="34" charset="0"/>
              </a:rPr>
              <a:t>El día de hoy, no es necesario replantear ninguna actividad. 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800788" y="5356973"/>
            <a:ext cx="208831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spc="300" dirty="0" smtClean="0">
                <a:latin typeface="Century Gothic" panose="020B0502020202020204" pitchFamily="34" charset="0"/>
              </a:rPr>
              <a:t>Fotografías </a:t>
            </a:r>
            <a:endParaRPr lang="es-MX" b="1" spc="300" dirty="0">
              <a:latin typeface="Century Gothic" panose="020B0502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3" b="89008" l="3355" r="95847">
                        <a14:foregroundMark x1="16933" y1="20375" x2="18690" y2="32976"/>
                        <a14:foregroundMark x1="48083" y1="22788" x2="48882" y2="36729"/>
                        <a14:foregroundMark x1="77796" y1="20107" x2="77796" y2="31635"/>
                      </a14:backgroundRemoval>
                    </a14:imgEffect>
                  </a14:imgLayer>
                </a14:imgProps>
              </a:ext>
            </a:extLst>
          </a:blip>
          <a:srcRect l="7131" t="12954" r="4806" b="12174"/>
          <a:stretch/>
        </p:blipFill>
        <p:spPr>
          <a:xfrm>
            <a:off x="443085" y="5726305"/>
            <a:ext cx="4821772" cy="3419872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45"/>
          <a:stretch/>
        </p:blipFill>
        <p:spPr bwMode="auto">
          <a:xfrm>
            <a:off x="443085" y="6804248"/>
            <a:ext cx="1508931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3"/>
          <a:stretch/>
        </p:blipFill>
        <p:spPr bwMode="auto">
          <a:xfrm>
            <a:off x="2023564" y="7092280"/>
            <a:ext cx="1660813" cy="142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500" y="6931496"/>
            <a:ext cx="1568813" cy="131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46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223</Words>
  <Application>Microsoft Office PowerPoint</Application>
  <PresentationFormat>Presentación en pantalla (4:3)</PresentationFormat>
  <Paragraphs>20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MQ</dc:creator>
  <cp:lastModifiedBy>MQ</cp:lastModifiedBy>
  <cp:revision>8</cp:revision>
  <dcterms:created xsi:type="dcterms:W3CDTF">2020-10-27T20:16:35Z</dcterms:created>
  <dcterms:modified xsi:type="dcterms:W3CDTF">2020-10-27T22:50:32Z</dcterms:modified>
</cp:coreProperties>
</file>