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2" autoAdjust="0"/>
    <p:restoredTop sz="94660"/>
  </p:normalViewPr>
  <p:slideViewPr>
    <p:cSldViewPr snapToGrid="0">
      <p:cViewPr varScale="1">
        <p:scale>
          <a:sx n="72" d="100"/>
          <a:sy n="72" d="100"/>
        </p:scale>
        <p:origin x="54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0A6F15-2B5E-4B07-9FE3-2FFD0F4802AE}"/>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60ECC2AE-B6C9-4F0A-AA5C-F8576E03DD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BA588239-6A1C-4765-AA31-EDEE1C13C3D4}"/>
              </a:ext>
            </a:extLst>
          </p:cNvPr>
          <p:cNvSpPr>
            <a:spLocks noGrp="1"/>
          </p:cNvSpPr>
          <p:nvPr>
            <p:ph type="dt" sz="half" idx="10"/>
          </p:nvPr>
        </p:nvSpPr>
        <p:spPr/>
        <p:txBody>
          <a:bodyPr/>
          <a:lstStyle/>
          <a:p>
            <a:fld id="{F554175F-85E4-47F8-A087-58858A5E207B}" type="datetimeFigureOut">
              <a:rPr lang="es-MX" smtClean="0"/>
              <a:t>23/11/2020</a:t>
            </a:fld>
            <a:endParaRPr lang="es-MX"/>
          </a:p>
        </p:txBody>
      </p:sp>
      <p:sp>
        <p:nvSpPr>
          <p:cNvPr id="5" name="Marcador de pie de página 4">
            <a:extLst>
              <a:ext uri="{FF2B5EF4-FFF2-40B4-BE49-F238E27FC236}">
                <a16:creationId xmlns:a16="http://schemas.microsoft.com/office/drawing/2014/main" id="{75D17222-5B43-4AD3-9997-E54DA11AD69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A09216A-C304-498C-829E-1C2583E496F9}"/>
              </a:ext>
            </a:extLst>
          </p:cNvPr>
          <p:cNvSpPr>
            <a:spLocks noGrp="1"/>
          </p:cNvSpPr>
          <p:nvPr>
            <p:ph type="sldNum" sz="quarter" idx="12"/>
          </p:nvPr>
        </p:nvSpPr>
        <p:spPr/>
        <p:txBody>
          <a:bodyPr/>
          <a:lstStyle/>
          <a:p>
            <a:fld id="{04A5F326-E49E-4EC1-9B4E-A9DFB8869BC3}" type="slidenum">
              <a:rPr lang="es-MX" smtClean="0"/>
              <a:t>‹Nº›</a:t>
            </a:fld>
            <a:endParaRPr lang="es-MX"/>
          </a:p>
        </p:txBody>
      </p:sp>
    </p:spTree>
    <p:extLst>
      <p:ext uri="{BB962C8B-B14F-4D97-AF65-F5344CB8AC3E}">
        <p14:creationId xmlns:p14="http://schemas.microsoft.com/office/powerpoint/2010/main" val="1305315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11BBA5-B7AF-4238-9CE9-928A30C3D36B}"/>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98FBF4A7-3261-4196-935B-947219C72316}"/>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B45B65C-A544-4735-B0F8-417A301940D4}"/>
              </a:ext>
            </a:extLst>
          </p:cNvPr>
          <p:cNvSpPr>
            <a:spLocks noGrp="1"/>
          </p:cNvSpPr>
          <p:nvPr>
            <p:ph type="dt" sz="half" idx="10"/>
          </p:nvPr>
        </p:nvSpPr>
        <p:spPr/>
        <p:txBody>
          <a:bodyPr/>
          <a:lstStyle/>
          <a:p>
            <a:fld id="{F554175F-85E4-47F8-A087-58858A5E207B}" type="datetimeFigureOut">
              <a:rPr lang="es-MX" smtClean="0"/>
              <a:t>23/11/2020</a:t>
            </a:fld>
            <a:endParaRPr lang="es-MX"/>
          </a:p>
        </p:txBody>
      </p:sp>
      <p:sp>
        <p:nvSpPr>
          <p:cNvPr id="5" name="Marcador de pie de página 4">
            <a:extLst>
              <a:ext uri="{FF2B5EF4-FFF2-40B4-BE49-F238E27FC236}">
                <a16:creationId xmlns:a16="http://schemas.microsoft.com/office/drawing/2014/main" id="{AFA0E897-0DA3-446E-9CE5-B26119DC5B2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8105531-04D5-4F05-9B16-D9AF7A3C1E6D}"/>
              </a:ext>
            </a:extLst>
          </p:cNvPr>
          <p:cNvSpPr>
            <a:spLocks noGrp="1"/>
          </p:cNvSpPr>
          <p:nvPr>
            <p:ph type="sldNum" sz="quarter" idx="12"/>
          </p:nvPr>
        </p:nvSpPr>
        <p:spPr/>
        <p:txBody>
          <a:bodyPr/>
          <a:lstStyle/>
          <a:p>
            <a:fld id="{04A5F326-E49E-4EC1-9B4E-A9DFB8869BC3}" type="slidenum">
              <a:rPr lang="es-MX" smtClean="0"/>
              <a:t>‹Nº›</a:t>
            </a:fld>
            <a:endParaRPr lang="es-MX"/>
          </a:p>
        </p:txBody>
      </p:sp>
    </p:spTree>
    <p:extLst>
      <p:ext uri="{BB962C8B-B14F-4D97-AF65-F5344CB8AC3E}">
        <p14:creationId xmlns:p14="http://schemas.microsoft.com/office/powerpoint/2010/main" val="433083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37E1929-F9C6-4E92-A955-AA4899D7229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85900282-BCD0-42CD-9194-743B49B6927E}"/>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228F6F20-BB8A-4F19-93E9-7EA836ADD414}"/>
              </a:ext>
            </a:extLst>
          </p:cNvPr>
          <p:cNvSpPr>
            <a:spLocks noGrp="1"/>
          </p:cNvSpPr>
          <p:nvPr>
            <p:ph type="dt" sz="half" idx="10"/>
          </p:nvPr>
        </p:nvSpPr>
        <p:spPr/>
        <p:txBody>
          <a:bodyPr/>
          <a:lstStyle/>
          <a:p>
            <a:fld id="{F554175F-85E4-47F8-A087-58858A5E207B}" type="datetimeFigureOut">
              <a:rPr lang="es-MX" smtClean="0"/>
              <a:t>23/11/2020</a:t>
            </a:fld>
            <a:endParaRPr lang="es-MX"/>
          </a:p>
        </p:txBody>
      </p:sp>
      <p:sp>
        <p:nvSpPr>
          <p:cNvPr id="5" name="Marcador de pie de página 4">
            <a:extLst>
              <a:ext uri="{FF2B5EF4-FFF2-40B4-BE49-F238E27FC236}">
                <a16:creationId xmlns:a16="http://schemas.microsoft.com/office/drawing/2014/main" id="{1FC70E4F-4A0D-41A0-BC5E-EA9757C8AC7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F604DFB-F426-4AFB-A601-055C3858B00A}"/>
              </a:ext>
            </a:extLst>
          </p:cNvPr>
          <p:cNvSpPr>
            <a:spLocks noGrp="1"/>
          </p:cNvSpPr>
          <p:nvPr>
            <p:ph type="sldNum" sz="quarter" idx="12"/>
          </p:nvPr>
        </p:nvSpPr>
        <p:spPr/>
        <p:txBody>
          <a:bodyPr/>
          <a:lstStyle/>
          <a:p>
            <a:fld id="{04A5F326-E49E-4EC1-9B4E-A9DFB8869BC3}" type="slidenum">
              <a:rPr lang="es-MX" smtClean="0"/>
              <a:t>‹Nº›</a:t>
            </a:fld>
            <a:endParaRPr lang="es-MX"/>
          </a:p>
        </p:txBody>
      </p:sp>
    </p:spTree>
    <p:extLst>
      <p:ext uri="{BB962C8B-B14F-4D97-AF65-F5344CB8AC3E}">
        <p14:creationId xmlns:p14="http://schemas.microsoft.com/office/powerpoint/2010/main" val="2382469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1A3BF0-C3D8-457C-80F9-BEB2A2CD2EDC}"/>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B90D853B-9223-4449-884D-FBF887FF40A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51ACC30-D922-4469-B75E-BF0813FF990B}"/>
              </a:ext>
            </a:extLst>
          </p:cNvPr>
          <p:cNvSpPr>
            <a:spLocks noGrp="1"/>
          </p:cNvSpPr>
          <p:nvPr>
            <p:ph type="dt" sz="half" idx="10"/>
          </p:nvPr>
        </p:nvSpPr>
        <p:spPr/>
        <p:txBody>
          <a:bodyPr/>
          <a:lstStyle/>
          <a:p>
            <a:fld id="{F554175F-85E4-47F8-A087-58858A5E207B}" type="datetimeFigureOut">
              <a:rPr lang="es-MX" smtClean="0"/>
              <a:t>23/11/2020</a:t>
            </a:fld>
            <a:endParaRPr lang="es-MX"/>
          </a:p>
        </p:txBody>
      </p:sp>
      <p:sp>
        <p:nvSpPr>
          <p:cNvPr id="5" name="Marcador de pie de página 4">
            <a:extLst>
              <a:ext uri="{FF2B5EF4-FFF2-40B4-BE49-F238E27FC236}">
                <a16:creationId xmlns:a16="http://schemas.microsoft.com/office/drawing/2014/main" id="{78F79065-7778-4B1C-9AAC-2F2CF485583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FE916EF-5A0B-4190-97CB-5E91A376FF48}"/>
              </a:ext>
            </a:extLst>
          </p:cNvPr>
          <p:cNvSpPr>
            <a:spLocks noGrp="1"/>
          </p:cNvSpPr>
          <p:nvPr>
            <p:ph type="sldNum" sz="quarter" idx="12"/>
          </p:nvPr>
        </p:nvSpPr>
        <p:spPr/>
        <p:txBody>
          <a:bodyPr/>
          <a:lstStyle/>
          <a:p>
            <a:fld id="{04A5F326-E49E-4EC1-9B4E-A9DFB8869BC3}" type="slidenum">
              <a:rPr lang="es-MX" smtClean="0"/>
              <a:t>‹Nº›</a:t>
            </a:fld>
            <a:endParaRPr lang="es-MX"/>
          </a:p>
        </p:txBody>
      </p:sp>
    </p:spTree>
    <p:extLst>
      <p:ext uri="{BB962C8B-B14F-4D97-AF65-F5344CB8AC3E}">
        <p14:creationId xmlns:p14="http://schemas.microsoft.com/office/powerpoint/2010/main" val="1953903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6A9BEA-A323-452F-BB9F-B758BEA082CB}"/>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690B817-B285-48B7-87EB-B92C4B9BC8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9AFD09A2-7D84-4388-87A5-9F7FC1374EB9}"/>
              </a:ext>
            </a:extLst>
          </p:cNvPr>
          <p:cNvSpPr>
            <a:spLocks noGrp="1"/>
          </p:cNvSpPr>
          <p:nvPr>
            <p:ph type="dt" sz="half" idx="10"/>
          </p:nvPr>
        </p:nvSpPr>
        <p:spPr/>
        <p:txBody>
          <a:bodyPr/>
          <a:lstStyle/>
          <a:p>
            <a:fld id="{F554175F-85E4-47F8-A087-58858A5E207B}" type="datetimeFigureOut">
              <a:rPr lang="es-MX" smtClean="0"/>
              <a:t>23/11/2020</a:t>
            </a:fld>
            <a:endParaRPr lang="es-MX"/>
          </a:p>
        </p:txBody>
      </p:sp>
      <p:sp>
        <p:nvSpPr>
          <p:cNvPr id="5" name="Marcador de pie de página 4">
            <a:extLst>
              <a:ext uri="{FF2B5EF4-FFF2-40B4-BE49-F238E27FC236}">
                <a16:creationId xmlns:a16="http://schemas.microsoft.com/office/drawing/2014/main" id="{DB557EE8-5E95-46AF-8900-FF3D29FBBB2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97BD3A69-FB41-4424-9967-EE9523AE237C}"/>
              </a:ext>
            </a:extLst>
          </p:cNvPr>
          <p:cNvSpPr>
            <a:spLocks noGrp="1"/>
          </p:cNvSpPr>
          <p:nvPr>
            <p:ph type="sldNum" sz="quarter" idx="12"/>
          </p:nvPr>
        </p:nvSpPr>
        <p:spPr/>
        <p:txBody>
          <a:bodyPr/>
          <a:lstStyle/>
          <a:p>
            <a:fld id="{04A5F326-E49E-4EC1-9B4E-A9DFB8869BC3}" type="slidenum">
              <a:rPr lang="es-MX" smtClean="0"/>
              <a:t>‹Nº›</a:t>
            </a:fld>
            <a:endParaRPr lang="es-MX"/>
          </a:p>
        </p:txBody>
      </p:sp>
    </p:spTree>
    <p:extLst>
      <p:ext uri="{BB962C8B-B14F-4D97-AF65-F5344CB8AC3E}">
        <p14:creationId xmlns:p14="http://schemas.microsoft.com/office/powerpoint/2010/main" val="272233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8FC8AA-2171-4622-9DE5-1B8FE253C6F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7F33723E-7226-4C82-85B1-81A90ECFFC35}"/>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B8D37A73-82C9-41A7-99F3-3AA7DF075F6E}"/>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441A03A0-D0E0-40A3-9646-A3B209302C93}"/>
              </a:ext>
            </a:extLst>
          </p:cNvPr>
          <p:cNvSpPr>
            <a:spLocks noGrp="1"/>
          </p:cNvSpPr>
          <p:nvPr>
            <p:ph type="dt" sz="half" idx="10"/>
          </p:nvPr>
        </p:nvSpPr>
        <p:spPr/>
        <p:txBody>
          <a:bodyPr/>
          <a:lstStyle/>
          <a:p>
            <a:fld id="{F554175F-85E4-47F8-A087-58858A5E207B}" type="datetimeFigureOut">
              <a:rPr lang="es-MX" smtClean="0"/>
              <a:t>23/11/2020</a:t>
            </a:fld>
            <a:endParaRPr lang="es-MX"/>
          </a:p>
        </p:txBody>
      </p:sp>
      <p:sp>
        <p:nvSpPr>
          <p:cNvPr id="6" name="Marcador de pie de página 5">
            <a:extLst>
              <a:ext uri="{FF2B5EF4-FFF2-40B4-BE49-F238E27FC236}">
                <a16:creationId xmlns:a16="http://schemas.microsoft.com/office/drawing/2014/main" id="{D8823C5A-45ED-4A7E-9E15-CEDD83B094C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C48C0798-AE36-4A26-944E-C620D5263D09}"/>
              </a:ext>
            </a:extLst>
          </p:cNvPr>
          <p:cNvSpPr>
            <a:spLocks noGrp="1"/>
          </p:cNvSpPr>
          <p:nvPr>
            <p:ph type="sldNum" sz="quarter" idx="12"/>
          </p:nvPr>
        </p:nvSpPr>
        <p:spPr/>
        <p:txBody>
          <a:bodyPr/>
          <a:lstStyle/>
          <a:p>
            <a:fld id="{04A5F326-E49E-4EC1-9B4E-A9DFB8869BC3}" type="slidenum">
              <a:rPr lang="es-MX" smtClean="0"/>
              <a:t>‹Nº›</a:t>
            </a:fld>
            <a:endParaRPr lang="es-MX"/>
          </a:p>
        </p:txBody>
      </p:sp>
    </p:spTree>
    <p:extLst>
      <p:ext uri="{BB962C8B-B14F-4D97-AF65-F5344CB8AC3E}">
        <p14:creationId xmlns:p14="http://schemas.microsoft.com/office/powerpoint/2010/main" val="3395312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705333-0623-4BAB-A5C3-02A3EFE97C3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DB4E02F1-CBE3-45A3-A761-1C8AC092CA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C43F295D-1E7C-4263-BBC6-342BB58AA82D}"/>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0093A49A-C150-4BE2-B0FE-C745FAB917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81A41E4A-762F-4A54-A7E7-3EDDADECE3A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DD3F8EA2-B997-412C-ADE3-C1020D054479}"/>
              </a:ext>
            </a:extLst>
          </p:cNvPr>
          <p:cNvSpPr>
            <a:spLocks noGrp="1"/>
          </p:cNvSpPr>
          <p:nvPr>
            <p:ph type="dt" sz="half" idx="10"/>
          </p:nvPr>
        </p:nvSpPr>
        <p:spPr/>
        <p:txBody>
          <a:bodyPr/>
          <a:lstStyle/>
          <a:p>
            <a:fld id="{F554175F-85E4-47F8-A087-58858A5E207B}" type="datetimeFigureOut">
              <a:rPr lang="es-MX" smtClean="0"/>
              <a:t>23/11/2020</a:t>
            </a:fld>
            <a:endParaRPr lang="es-MX"/>
          </a:p>
        </p:txBody>
      </p:sp>
      <p:sp>
        <p:nvSpPr>
          <p:cNvPr id="8" name="Marcador de pie de página 7">
            <a:extLst>
              <a:ext uri="{FF2B5EF4-FFF2-40B4-BE49-F238E27FC236}">
                <a16:creationId xmlns:a16="http://schemas.microsoft.com/office/drawing/2014/main" id="{24F9630F-9393-4075-9D7C-792A940DC729}"/>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AF4F7B15-5EE3-44DC-81CF-EC0CD7BFF0D6}"/>
              </a:ext>
            </a:extLst>
          </p:cNvPr>
          <p:cNvSpPr>
            <a:spLocks noGrp="1"/>
          </p:cNvSpPr>
          <p:nvPr>
            <p:ph type="sldNum" sz="quarter" idx="12"/>
          </p:nvPr>
        </p:nvSpPr>
        <p:spPr/>
        <p:txBody>
          <a:bodyPr/>
          <a:lstStyle/>
          <a:p>
            <a:fld id="{04A5F326-E49E-4EC1-9B4E-A9DFB8869BC3}" type="slidenum">
              <a:rPr lang="es-MX" smtClean="0"/>
              <a:t>‹Nº›</a:t>
            </a:fld>
            <a:endParaRPr lang="es-MX"/>
          </a:p>
        </p:txBody>
      </p:sp>
    </p:spTree>
    <p:extLst>
      <p:ext uri="{BB962C8B-B14F-4D97-AF65-F5344CB8AC3E}">
        <p14:creationId xmlns:p14="http://schemas.microsoft.com/office/powerpoint/2010/main" val="1010127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3CE490-7EEC-4A0A-9D40-11D0325BDBE8}"/>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6F359CAA-B34A-4B9E-A6F6-5E982AECF64D}"/>
              </a:ext>
            </a:extLst>
          </p:cNvPr>
          <p:cNvSpPr>
            <a:spLocks noGrp="1"/>
          </p:cNvSpPr>
          <p:nvPr>
            <p:ph type="dt" sz="half" idx="10"/>
          </p:nvPr>
        </p:nvSpPr>
        <p:spPr/>
        <p:txBody>
          <a:bodyPr/>
          <a:lstStyle/>
          <a:p>
            <a:fld id="{F554175F-85E4-47F8-A087-58858A5E207B}" type="datetimeFigureOut">
              <a:rPr lang="es-MX" smtClean="0"/>
              <a:t>23/11/2020</a:t>
            </a:fld>
            <a:endParaRPr lang="es-MX"/>
          </a:p>
        </p:txBody>
      </p:sp>
      <p:sp>
        <p:nvSpPr>
          <p:cNvPr id="4" name="Marcador de pie de página 3">
            <a:extLst>
              <a:ext uri="{FF2B5EF4-FFF2-40B4-BE49-F238E27FC236}">
                <a16:creationId xmlns:a16="http://schemas.microsoft.com/office/drawing/2014/main" id="{8ACC4D01-1674-4FB2-B598-A238D93AF613}"/>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D8EBAF41-014E-4D24-98E0-419185A94FE8}"/>
              </a:ext>
            </a:extLst>
          </p:cNvPr>
          <p:cNvSpPr>
            <a:spLocks noGrp="1"/>
          </p:cNvSpPr>
          <p:nvPr>
            <p:ph type="sldNum" sz="quarter" idx="12"/>
          </p:nvPr>
        </p:nvSpPr>
        <p:spPr/>
        <p:txBody>
          <a:bodyPr/>
          <a:lstStyle/>
          <a:p>
            <a:fld id="{04A5F326-E49E-4EC1-9B4E-A9DFB8869BC3}" type="slidenum">
              <a:rPr lang="es-MX" smtClean="0"/>
              <a:t>‹Nº›</a:t>
            </a:fld>
            <a:endParaRPr lang="es-MX"/>
          </a:p>
        </p:txBody>
      </p:sp>
    </p:spTree>
    <p:extLst>
      <p:ext uri="{BB962C8B-B14F-4D97-AF65-F5344CB8AC3E}">
        <p14:creationId xmlns:p14="http://schemas.microsoft.com/office/powerpoint/2010/main" val="4028906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0900A02-1CF6-400F-B406-631215AEA787}"/>
              </a:ext>
            </a:extLst>
          </p:cNvPr>
          <p:cNvSpPr>
            <a:spLocks noGrp="1"/>
          </p:cNvSpPr>
          <p:nvPr>
            <p:ph type="dt" sz="half" idx="10"/>
          </p:nvPr>
        </p:nvSpPr>
        <p:spPr/>
        <p:txBody>
          <a:bodyPr/>
          <a:lstStyle/>
          <a:p>
            <a:fld id="{F554175F-85E4-47F8-A087-58858A5E207B}" type="datetimeFigureOut">
              <a:rPr lang="es-MX" smtClean="0"/>
              <a:t>23/11/2020</a:t>
            </a:fld>
            <a:endParaRPr lang="es-MX"/>
          </a:p>
        </p:txBody>
      </p:sp>
      <p:sp>
        <p:nvSpPr>
          <p:cNvPr id="3" name="Marcador de pie de página 2">
            <a:extLst>
              <a:ext uri="{FF2B5EF4-FFF2-40B4-BE49-F238E27FC236}">
                <a16:creationId xmlns:a16="http://schemas.microsoft.com/office/drawing/2014/main" id="{69D7B40F-C5AF-4C95-BA32-4817695EBFB5}"/>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52C8E38A-82B0-41C8-9094-93A3FD1BCDE5}"/>
              </a:ext>
            </a:extLst>
          </p:cNvPr>
          <p:cNvSpPr>
            <a:spLocks noGrp="1"/>
          </p:cNvSpPr>
          <p:nvPr>
            <p:ph type="sldNum" sz="quarter" idx="12"/>
          </p:nvPr>
        </p:nvSpPr>
        <p:spPr/>
        <p:txBody>
          <a:bodyPr/>
          <a:lstStyle/>
          <a:p>
            <a:fld id="{04A5F326-E49E-4EC1-9B4E-A9DFB8869BC3}" type="slidenum">
              <a:rPr lang="es-MX" smtClean="0"/>
              <a:t>‹Nº›</a:t>
            </a:fld>
            <a:endParaRPr lang="es-MX"/>
          </a:p>
        </p:txBody>
      </p:sp>
    </p:spTree>
    <p:extLst>
      <p:ext uri="{BB962C8B-B14F-4D97-AF65-F5344CB8AC3E}">
        <p14:creationId xmlns:p14="http://schemas.microsoft.com/office/powerpoint/2010/main" val="4012807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C3C904-99F7-4983-8C3C-411AC80C2E1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5B739C8-A40F-43CB-8139-3C716B35B7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47F7FD0A-069D-4B81-A721-211E4E59FE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96B7AFB-9035-4583-AB50-EF91AFD56AB1}"/>
              </a:ext>
            </a:extLst>
          </p:cNvPr>
          <p:cNvSpPr>
            <a:spLocks noGrp="1"/>
          </p:cNvSpPr>
          <p:nvPr>
            <p:ph type="dt" sz="half" idx="10"/>
          </p:nvPr>
        </p:nvSpPr>
        <p:spPr/>
        <p:txBody>
          <a:bodyPr/>
          <a:lstStyle/>
          <a:p>
            <a:fld id="{F554175F-85E4-47F8-A087-58858A5E207B}" type="datetimeFigureOut">
              <a:rPr lang="es-MX" smtClean="0"/>
              <a:t>23/11/2020</a:t>
            </a:fld>
            <a:endParaRPr lang="es-MX"/>
          </a:p>
        </p:txBody>
      </p:sp>
      <p:sp>
        <p:nvSpPr>
          <p:cNvPr id="6" name="Marcador de pie de página 5">
            <a:extLst>
              <a:ext uri="{FF2B5EF4-FFF2-40B4-BE49-F238E27FC236}">
                <a16:creationId xmlns:a16="http://schemas.microsoft.com/office/drawing/2014/main" id="{AD92FC97-9967-4883-8CEB-4557749FA907}"/>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DE02D29A-740F-4AA3-93E8-7ABF1A70FBE2}"/>
              </a:ext>
            </a:extLst>
          </p:cNvPr>
          <p:cNvSpPr>
            <a:spLocks noGrp="1"/>
          </p:cNvSpPr>
          <p:nvPr>
            <p:ph type="sldNum" sz="quarter" idx="12"/>
          </p:nvPr>
        </p:nvSpPr>
        <p:spPr/>
        <p:txBody>
          <a:bodyPr/>
          <a:lstStyle/>
          <a:p>
            <a:fld id="{04A5F326-E49E-4EC1-9B4E-A9DFB8869BC3}" type="slidenum">
              <a:rPr lang="es-MX" smtClean="0"/>
              <a:t>‹Nº›</a:t>
            </a:fld>
            <a:endParaRPr lang="es-MX"/>
          </a:p>
        </p:txBody>
      </p:sp>
    </p:spTree>
    <p:extLst>
      <p:ext uri="{BB962C8B-B14F-4D97-AF65-F5344CB8AC3E}">
        <p14:creationId xmlns:p14="http://schemas.microsoft.com/office/powerpoint/2010/main" val="3618097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337E94F-48F0-4FAC-A09A-D37A9736E0E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546F3180-C798-423C-8F23-B56ECE4DD1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00A241DC-6F3E-4AC6-9D7C-27DD0B8F02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17CEF22-157E-455E-88F7-C630872C76F0}"/>
              </a:ext>
            </a:extLst>
          </p:cNvPr>
          <p:cNvSpPr>
            <a:spLocks noGrp="1"/>
          </p:cNvSpPr>
          <p:nvPr>
            <p:ph type="dt" sz="half" idx="10"/>
          </p:nvPr>
        </p:nvSpPr>
        <p:spPr/>
        <p:txBody>
          <a:bodyPr/>
          <a:lstStyle/>
          <a:p>
            <a:fld id="{F554175F-85E4-47F8-A087-58858A5E207B}" type="datetimeFigureOut">
              <a:rPr lang="es-MX" smtClean="0"/>
              <a:t>23/11/2020</a:t>
            </a:fld>
            <a:endParaRPr lang="es-MX"/>
          </a:p>
        </p:txBody>
      </p:sp>
      <p:sp>
        <p:nvSpPr>
          <p:cNvPr id="6" name="Marcador de pie de página 5">
            <a:extLst>
              <a:ext uri="{FF2B5EF4-FFF2-40B4-BE49-F238E27FC236}">
                <a16:creationId xmlns:a16="http://schemas.microsoft.com/office/drawing/2014/main" id="{3AD5E9A4-81DF-48B0-BDFF-5639A84DA167}"/>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0972102-DA8F-4FE2-B201-B9B59EF05BBC}"/>
              </a:ext>
            </a:extLst>
          </p:cNvPr>
          <p:cNvSpPr>
            <a:spLocks noGrp="1"/>
          </p:cNvSpPr>
          <p:nvPr>
            <p:ph type="sldNum" sz="quarter" idx="12"/>
          </p:nvPr>
        </p:nvSpPr>
        <p:spPr/>
        <p:txBody>
          <a:bodyPr/>
          <a:lstStyle/>
          <a:p>
            <a:fld id="{04A5F326-E49E-4EC1-9B4E-A9DFB8869BC3}" type="slidenum">
              <a:rPr lang="es-MX" smtClean="0"/>
              <a:t>‹Nº›</a:t>
            </a:fld>
            <a:endParaRPr lang="es-MX"/>
          </a:p>
        </p:txBody>
      </p:sp>
    </p:spTree>
    <p:extLst>
      <p:ext uri="{BB962C8B-B14F-4D97-AF65-F5344CB8AC3E}">
        <p14:creationId xmlns:p14="http://schemas.microsoft.com/office/powerpoint/2010/main" val="3688511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2412A6C-B2ED-4536-8AED-1AC34C58D3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5AFFB8D-5A4C-4D7D-AEAE-1311364512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2CDFD2B-792A-4F42-8750-50A4C829B4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54175F-85E4-47F8-A087-58858A5E207B}" type="datetimeFigureOut">
              <a:rPr lang="es-MX" smtClean="0"/>
              <a:t>23/11/2020</a:t>
            </a:fld>
            <a:endParaRPr lang="es-MX"/>
          </a:p>
        </p:txBody>
      </p:sp>
      <p:sp>
        <p:nvSpPr>
          <p:cNvPr id="5" name="Marcador de pie de página 4">
            <a:extLst>
              <a:ext uri="{FF2B5EF4-FFF2-40B4-BE49-F238E27FC236}">
                <a16:creationId xmlns:a16="http://schemas.microsoft.com/office/drawing/2014/main" id="{3E23C0CB-43C5-4FCF-9FB5-F947AB50D6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08FAD7EF-3BB3-4248-BFB6-4510397524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A5F326-E49E-4EC1-9B4E-A9DFB8869BC3}" type="slidenum">
              <a:rPr lang="es-MX" smtClean="0"/>
              <a:t>‹Nº›</a:t>
            </a:fld>
            <a:endParaRPr lang="es-MX"/>
          </a:p>
        </p:txBody>
      </p:sp>
    </p:spTree>
    <p:extLst>
      <p:ext uri="{BB962C8B-B14F-4D97-AF65-F5344CB8AC3E}">
        <p14:creationId xmlns:p14="http://schemas.microsoft.com/office/powerpoint/2010/main" val="1793183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 name="Medio marco 11">
            <a:extLst>
              <a:ext uri="{FF2B5EF4-FFF2-40B4-BE49-F238E27FC236}">
                <a16:creationId xmlns:a16="http://schemas.microsoft.com/office/drawing/2014/main" id="{28D0D6A5-492B-48CB-8CAC-EB5C428A904D}"/>
              </a:ext>
            </a:extLst>
          </p:cNvPr>
          <p:cNvSpPr/>
          <p:nvPr/>
        </p:nvSpPr>
        <p:spPr>
          <a:xfrm rot="10800000">
            <a:off x="7911548" y="2040835"/>
            <a:ext cx="4068418" cy="4625006"/>
          </a:xfrm>
          <a:prstGeom prst="halfFrame">
            <a:avLst>
              <a:gd name="adj1" fmla="val 6494"/>
              <a:gd name="adj2" fmla="val 4472"/>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tx1"/>
              </a:solidFill>
            </a:endParaRPr>
          </a:p>
        </p:txBody>
      </p:sp>
      <p:sp>
        <p:nvSpPr>
          <p:cNvPr id="11" name="Medio marco 10">
            <a:extLst>
              <a:ext uri="{FF2B5EF4-FFF2-40B4-BE49-F238E27FC236}">
                <a16:creationId xmlns:a16="http://schemas.microsoft.com/office/drawing/2014/main" id="{D9252384-3195-40C4-B17E-DB701A665FDA}"/>
              </a:ext>
            </a:extLst>
          </p:cNvPr>
          <p:cNvSpPr/>
          <p:nvPr/>
        </p:nvSpPr>
        <p:spPr>
          <a:xfrm>
            <a:off x="212034" y="212035"/>
            <a:ext cx="3432314" cy="4267200"/>
          </a:xfrm>
          <a:prstGeom prst="halfFrame">
            <a:avLst>
              <a:gd name="adj1" fmla="val 6434"/>
              <a:gd name="adj2" fmla="val 6306"/>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pic>
        <p:nvPicPr>
          <p:cNvPr id="7" name="Imagen 6" descr="Imagen que contiene noche, esquiando, estrella, oscuro&#10;&#10;Descripción generada automáticamente">
            <a:extLst>
              <a:ext uri="{FF2B5EF4-FFF2-40B4-BE49-F238E27FC236}">
                <a16:creationId xmlns:a16="http://schemas.microsoft.com/office/drawing/2014/main" id="{052A8559-CA6A-4C64-951C-1B0E0386C8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5" name="Imagen 4" descr="Imagen que contiene alimentos&#10;&#10;Descripción generada automáticamente">
            <a:extLst>
              <a:ext uri="{FF2B5EF4-FFF2-40B4-BE49-F238E27FC236}">
                <a16:creationId xmlns:a16="http://schemas.microsoft.com/office/drawing/2014/main" id="{4C0C6098-BB04-4A2F-A151-9B5CC600E99C}"/>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1000540" y="761716"/>
            <a:ext cx="10310191" cy="5334567"/>
          </a:xfrm>
          <a:prstGeom prst="rect">
            <a:avLst/>
          </a:prstGeom>
        </p:spPr>
      </p:pic>
      <p:sp>
        <p:nvSpPr>
          <p:cNvPr id="8" name="CuadroTexto 7">
            <a:extLst>
              <a:ext uri="{FF2B5EF4-FFF2-40B4-BE49-F238E27FC236}">
                <a16:creationId xmlns:a16="http://schemas.microsoft.com/office/drawing/2014/main" id="{0575A20D-F1B9-46E2-86A1-B43981F88CE7}"/>
              </a:ext>
            </a:extLst>
          </p:cNvPr>
          <p:cNvSpPr txBox="1"/>
          <p:nvPr/>
        </p:nvSpPr>
        <p:spPr>
          <a:xfrm>
            <a:off x="5078641" y="2562766"/>
            <a:ext cx="5499652" cy="461665"/>
          </a:xfrm>
          <a:prstGeom prst="rect">
            <a:avLst/>
          </a:prstGeom>
          <a:noFill/>
        </p:spPr>
        <p:txBody>
          <a:bodyPr wrap="square" rtlCol="0">
            <a:spAutoFit/>
          </a:bodyPr>
          <a:lstStyle/>
          <a:p>
            <a:r>
              <a:rPr lang="es-MX" sz="2400" dirty="0">
                <a:latin typeface="Forte" panose="03060902040502070203" pitchFamily="66" charset="0"/>
              </a:rPr>
              <a:t>ATENDER</a:t>
            </a:r>
            <a:r>
              <a:rPr lang="es-MX" sz="2400" dirty="0">
                <a:latin typeface="Broadway" panose="04040905080B02020502" pitchFamily="82" charset="0"/>
              </a:rPr>
              <a:t> </a:t>
            </a:r>
          </a:p>
        </p:txBody>
      </p:sp>
      <p:sp>
        <p:nvSpPr>
          <p:cNvPr id="9" name="CuadroTexto 8">
            <a:extLst>
              <a:ext uri="{FF2B5EF4-FFF2-40B4-BE49-F238E27FC236}">
                <a16:creationId xmlns:a16="http://schemas.microsoft.com/office/drawing/2014/main" id="{AB0C78D5-1111-428E-98CA-9AEDEF89E2EC}"/>
              </a:ext>
            </a:extLst>
          </p:cNvPr>
          <p:cNvSpPr txBox="1"/>
          <p:nvPr/>
        </p:nvSpPr>
        <p:spPr>
          <a:xfrm>
            <a:off x="2039802" y="3262927"/>
            <a:ext cx="7383816" cy="523220"/>
          </a:xfrm>
          <a:prstGeom prst="rect">
            <a:avLst/>
          </a:prstGeom>
          <a:noFill/>
        </p:spPr>
        <p:txBody>
          <a:bodyPr wrap="none" rtlCol="0">
            <a:spAutoFit/>
          </a:bodyPr>
          <a:lstStyle/>
          <a:p>
            <a:r>
              <a:rPr lang="es-MX" sz="2800" dirty="0">
                <a:solidFill>
                  <a:schemeClr val="bg1"/>
                </a:solidFill>
                <a:latin typeface="Forte" panose="03060902040502070203" pitchFamily="66" charset="0"/>
              </a:rPr>
              <a:t>LA DIVERSIDAD Y LA PLURICULTURALIDAD</a:t>
            </a:r>
          </a:p>
        </p:txBody>
      </p:sp>
      <p:sp>
        <p:nvSpPr>
          <p:cNvPr id="10" name="CuadroTexto 9">
            <a:extLst>
              <a:ext uri="{FF2B5EF4-FFF2-40B4-BE49-F238E27FC236}">
                <a16:creationId xmlns:a16="http://schemas.microsoft.com/office/drawing/2014/main" id="{69BE36AE-FDD2-430E-B8E2-23B321F39374}"/>
              </a:ext>
            </a:extLst>
          </p:cNvPr>
          <p:cNvSpPr txBox="1"/>
          <p:nvPr/>
        </p:nvSpPr>
        <p:spPr>
          <a:xfrm>
            <a:off x="2049893" y="3310350"/>
            <a:ext cx="7383816" cy="523220"/>
          </a:xfrm>
          <a:prstGeom prst="rect">
            <a:avLst/>
          </a:prstGeom>
          <a:noFill/>
        </p:spPr>
        <p:txBody>
          <a:bodyPr wrap="none" rtlCol="0">
            <a:spAutoFit/>
          </a:bodyPr>
          <a:lstStyle/>
          <a:p>
            <a:r>
              <a:rPr lang="es-MX" sz="2800" dirty="0">
                <a:latin typeface="Forte" panose="03060902040502070203" pitchFamily="66" charset="0"/>
              </a:rPr>
              <a:t>LA DIVERSIDAD Y LA PLURICULTURALIDAD</a:t>
            </a:r>
          </a:p>
        </p:txBody>
      </p:sp>
      <p:sp>
        <p:nvSpPr>
          <p:cNvPr id="13" name="CuadroTexto 12">
            <a:extLst>
              <a:ext uri="{FF2B5EF4-FFF2-40B4-BE49-F238E27FC236}">
                <a16:creationId xmlns:a16="http://schemas.microsoft.com/office/drawing/2014/main" id="{0CC4F807-FFDF-460F-BAAE-8C11BC547CDF}"/>
              </a:ext>
            </a:extLst>
          </p:cNvPr>
          <p:cNvSpPr txBox="1"/>
          <p:nvPr/>
        </p:nvSpPr>
        <p:spPr>
          <a:xfrm>
            <a:off x="8282608" y="6348206"/>
            <a:ext cx="4333461" cy="338554"/>
          </a:xfrm>
          <a:prstGeom prst="rect">
            <a:avLst/>
          </a:prstGeom>
          <a:noFill/>
        </p:spPr>
        <p:txBody>
          <a:bodyPr wrap="square" rtlCol="0">
            <a:spAutoFit/>
          </a:bodyPr>
          <a:lstStyle/>
          <a:p>
            <a:r>
              <a:rPr lang="es-MX" sz="1600" dirty="0">
                <a:latin typeface="Forte" panose="03060902040502070203" pitchFamily="66" charset="0"/>
              </a:rPr>
              <a:t>Jimena Sarahi Gaytan Espinoza 1D</a:t>
            </a:r>
          </a:p>
        </p:txBody>
      </p:sp>
    </p:spTree>
    <p:extLst>
      <p:ext uri="{BB962C8B-B14F-4D97-AF65-F5344CB8AC3E}">
        <p14:creationId xmlns:p14="http://schemas.microsoft.com/office/powerpoint/2010/main" val="1966361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2" name="Tabla 2">
            <a:extLst>
              <a:ext uri="{FF2B5EF4-FFF2-40B4-BE49-F238E27FC236}">
                <a16:creationId xmlns:a16="http://schemas.microsoft.com/office/drawing/2014/main" id="{117CBCA0-51C5-480E-96D0-6CE4CDC7DCAA}"/>
              </a:ext>
            </a:extLst>
          </p:cNvPr>
          <p:cNvGraphicFramePr>
            <a:graphicFrameLocks noGrp="1"/>
          </p:cNvGraphicFramePr>
          <p:nvPr>
            <p:extLst>
              <p:ext uri="{D42A27DB-BD31-4B8C-83A1-F6EECF244321}">
                <p14:modId xmlns:p14="http://schemas.microsoft.com/office/powerpoint/2010/main" val="3698056681"/>
              </p:ext>
            </p:extLst>
          </p:nvPr>
        </p:nvGraphicFramePr>
        <p:xfrm>
          <a:off x="166914" y="-509084"/>
          <a:ext cx="11858172" cy="17559188"/>
        </p:xfrm>
        <a:graphic>
          <a:graphicData uri="http://schemas.openxmlformats.org/drawingml/2006/table">
            <a:tbl>
              <a:tblPr firstRow="1" bandRow="1">
                <a:tableStyleId>{5C22544A-7EE6-4342-B048-85BDC9FD1C3A}</a:tableStyleId>
              </a:tblPr>
              <a:tblGrid>
                <a:gridCol w="5929086">
                  <a:extLst>
                    <a:ext uri="{9D8B030D-6E8A-4147-A177-3AD203B41FA5}">
                      <a16:colId xmlns:a16="http://schemas.microsoft.com/office/drawing/2014/main" val="4069551668"/>
                    </a:ext>
                  </a:extLst>
                </a:gridCol>
                <a:gridCol w="5929086">
                  <a:extLst>
                    <a:ext uri="{9D8B030D-6E8A-4147-A177-3AD203B41FA5}">
                      <a16:colId xmlns:a16="http://schemas.microsoft.com/office/drawing/2014/main" val="2934041959"/>
                    </a:ext>
                  </a:extLst>
                </a:gridCol>
              </a:tblGrid>
              <a:tr h="398948">
                <a:tc>
                  <a:txBody>
                    <a:bodyPr/>
                    <a:lstStyle/>
                    <a:p>
                      <a:pPr algn="ctr"/>
                      <a:r>
                        <a:rPr lang="es-MX" sz="1800" b="0" dirty="0">
                          <a:solidFill>
                            <a:schemeClr val="tx1"/>
                          </a:solidFill>
                          <a:latin typeface="Forte" panose="03060902040502070203" pitchFamily="66" charset="0"/>
                        </a:rPr>
                        <a:t>La diversidad en las reformas educativas interculturales </a:t>
                      </a: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lang="es-MX" b="0" dirty="0">
                          <a:solidFill>
                            <a:schemeClr val="tx1"/>
                          </a:solidFill>
                          <a:latin typeface="Forte" panose="03060902040502070203" pitchFamily="66" charset="0"/>
                        </a:rPr>
                        <a:t>Replantear la educación, ¿hacia un bien común mundial?</a:t>
                      </a: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2763029179"/>
                  </a:ext>
                </a:extLst>
              </a:tr>
              <a:tr h="6146996">
                <a:tc>
                  <a:txBody>
                    <a:bodyPr/>
                    <a:lstStyle/>
                    <a:p>
                      <a:r>
                        <a:rPr lang="es-MX" sz="1400" dirty="0">
                          <a:latin typeface="Arial" panose="020B0604020202020204" pitchFamily="34" charset="0"/>
                          <a:cs typeface="Arial" panose="020B0604020202020204" pitchFamily="34" charset="0"/>
                        </a:rPr>
                        <a:t>El multiculturalismo y las desigualdades afectan de gran manera las plataformas sociopolíticas de los proyectos globales, nacionales y éticos; de esta manera se puede probar que estas, son sustantivos de la actual realidad multicultural abundante de pobreza, inequidades y exclusiones.</a:t>
                      </a:r>
                    </a:p>
                    <a:p>
                      <a:r>
                        <a:rPr lang="es-MX" sz="1400" b="1" dirty="0">
                          <a:latin typeface="Arial" panose="020B0604020202020204" pitchFamily="34" charset="0"/>
                          <a:cs typeface="Arial" panose="020B0604020202020204" pitchFamily="34" charset="0"/>
                        </a:rPr>
                        <a:t>Educación incluyente y crítica de la interpretación conformista sobre la pérdida de diversidad.</a:t>
                      </a:r>
                    </a:p>
                    <a:p>
                      <a:r>
                        <a:rPr lang="es-MX" sz="1400" b="0" dirty="0">
                          <a:latin typeface="Arial" panose="020B0604020202020204" pitchFamily="34" charset="0"/>
                          <a:cs typeface="Arial" panose="020B0604020202020204" pitchFamily="34" charset="0"/>
                        </a:rPr>
                        <a:t>Se presenta el ejemplo de las comunidades indígenas, como no se toman en cuenta en muchos aspectos, y estas se ven muy afectadas por la inequidad; a pesar de que desde hace años, se ha “luchado” por eliminar esto.</a:t>
                      </a:r>
                    </a:p>
                    <a:p>
                      <a:r>
                        <a:rPr lang="es-MX" sz="1400" b="0" dirty="0">
                          <a:latin typeface="Arial" panose="020B0604020202020204" pitchFamily="34" charset="0"/>
                          <a:cs typeface="Arial" panose="020B0604020202020204" pitchFamily="34" charset="0"/>
                        </a:rPr>
                        <a:t>S menciona también el como por el hecho de que no a muchas personas les interesa aprender las lenguas de esas comunidades, se están perdiendo muchas; esto se toma como </a:t>
                      </a:r>
                      <a:r>
                        <a:rPr lang="es-MX" sz="1400" b="0" i="1" dirty="0">
                          <a:latin typeface="Arial" panose="020B0604020202020204" pitchFamily="34" charset="0"/>
                          <a:cs typeface="Arial" panose="020B0604020202020204" pitchFamily="34" charset="0"/>
                        </a:rPr>
                        <a:t>pérdida de diversidad cultural</a:t>
                      </a:r>
                      <a:r>
                        <a:rPr lang="es-MX" sz="1400" b="0" i="0" dirty="0">
                          <a:latin typeface="Arial" panose="020B0604020202020204" pitchFamily="34" charset="0"/>
                          <a:cs typeface="Arial" panose="020B0604020202020204" pitchFamily="34" charset="0"/>
                        </a:rPr>
                        <a:t> </a:t>
                      </a:r>
                      <a:r>
                        <a:rPr lang="es-MX" sz="1400" b="0" i="1" dirty="0">
                          <a:latin typeface="Arial" panose="020B0604020202020204" pitchFamily="34" charset="0"/>
                          <a:cs typeface="Arial" panose="020B0604020202020204" pitchFamily="34" charset="0"/>
                        </a:rPr>
                        <a:t>e intelectual </a:t>
                      </a:r>
                      <a:endParaRPr lang="es-MX" sz="1400" b="0" i="0" dirty="0">
                        <a:latin typeface="Arial" panose="020B0604020202020204" pitchFamily="34" charset="0"/>
                        <a:cs typeface="Arial" panose="020B0604020202020204" pitchFamily="34" charset="0"/>
                      </a:endParaRPr>
                    </a:p>
                    <a:p>
                      <a:r>
                        <a:rPr lang="es-MX" sz="1400" b="1" i="0" dirty="0">
                          <a:latin typeface="Arial" panose="020B0604020202020204" pitchFamily="34" charset="0"/>
                          <a:cs typeface="Arial" panose="020B0604020202020204" pitchFamily="34" charset="0"/>
                        </a:rPr>
                        <a:t>Lectura demográfica de la diversidad</a:t>
                      </a:r>
                    </a:p>
                    <a:p>
                      <a:r>
                        <a:rPr lang="es-MX" sz="1400" b="0" i="0" dirty="0">
                          <a:latin typeface="Arial" panose="020B0604020202020204" pitchFamily="34" charset="0"/>
                          <a:cs typeface="Arial" panose="020B0604020202020204" pitchFamily="34" charset="0"/>
                        </a:rPr>
                        <a:t>Se toma como ejemplo a las lenguas indoamericanas; y según se ve en la tabla del archivo, muy pocas personas de las que fueron censadas, sabe hablar una lengua indígena, o aprenden a hablarla a través del tiempo. Y se nota de manera rápida que:</a:t>
                      </a:r>
                    </a:p>
                    <a:p>
                      <a:pPr marL="342900" indent="-342900">
                        <a:buAutoNum type="alphaLcParenR"/>
                      </a:pPr>
                      <a:r>
                        <a:rPr lang="es-MX" sz="1400" dirty="0">
                          <a:latin typeface="Arial" panose="020B0604020202020204" pitchFamily="34" charset="0"/>
                          <a:cs typeface="Arial" panose="020B0604020202020204" pitchFamily="34" charset="0"/>
                        </a:rPr>
                        <a:t>El porcentaje de hispanohablantes aumentará, tanto en cifras absolutas como relativas </a:t>
                      </a:r>
                    </a:p>
                    <a:p>
                      <a:pPr marL="342900" indent="-342900">
                        <a:buAutoNum type="alphaLcParenR"/>
                      </a:pPr>
                      <a:r>
                        <a:rPr lang="es-MX" sz="1400" dirty="0">
                          <a:latin typeface="Arial" panose="020B0604020202020204" pitchFamily="34" charset="0"/>
                          <a:cs typeface="Arial" panose="020B0604020202020204" pitchFamily="34" charset="0"/>
                        </a:rPr>
                        <a:t>b) El porcentaje de hablantes de lenguas nativas disminuirá, al menos levemente. </a:t>
                      </a:r>
                    </a:p>
                    <a:p>
                      <a:pPr marL="0" indent="0">
                        <a:buNone/>
                      </a:pPr>
                      <a:r>
                        <a:rPr lang="es-MX" sz="1400" b="1" i="0" dirty="0">
                          <a:latin typeface="Arial" panose="020B0604020202020204" pitchFamily="34" charset="0"/>
                          <a:cs typeface="Arial" panose="020B0604020202020204" pitchFamily="34" charset="0"/>
                        </a:rPr>
                        <a:t>Diversidad y conflicto intercultural ¿causa o consecuencia?</a:t>
                      </a:r>
                    </a:p>
                    <a:p>
                      <a:pPr marL="0" indent="0">
                        <a:buNone/>
                      </a:pPr>
                      <a:r>
                        <a:rPr lang="es-MX" sz="1400" dirty="0">
                          <a:latin typeface="Arial" panose="020B0604020202020204" pitchFamily="34" charset="0"/>
                          <a:cs typeface="Arial" panose="020B0604020202020204" pitchFamily="34" charset="0"/>
                        </a:rPr>
                        <a:t>Análisis de la diferencia en el marco del contacto o conflicto entre comunidades étnicas dentro de los Estados nacionales</a:t>
                      </a:r>
                      <a:endParaRPr lang="es-MX" sz="1400" b="1" i="0" dirty="0">
                        <a:latin typeface="Arial" panose="020B0604020202020204" pitchFamily="34" charset="0"/>
                        <a:cs typeface="Arial" panose="020B0604020202020204" pitchFamily="34" charset="0"/>
                      </a:endParaRPr>
                    </a:p>
                    <a:p>
                      <a:r>
                        <a:rPr lang="es-MX" sz="1400" dirty="0">
                          <a:latin typeface="Arial" panose="020B0604020202020204" pitchFamily="34" charset="0"/>
                          <a:cs typeface="Arial" panose="020B0604020202020204" pitchFamily="34" charset="0"/>
                        </a:rPr>
                        <a:t>América Latina es un área donde las lenguas entran en contacto en la forma más variada, por todas las culturas que existen en el territorio.</a:t>
                      </a:r>
                    </a:p>
                    <a:p>
                      <a:r>
                        <a:rPr lang="es-MX" sz="1400" b="0" dirty="0">
                          <a:latin typeface="Arial" panose="020B0604020202020204" pitchFamily="34" charset="0"/>
                          <a:cs typeface="Arial" panose="020B0604020202020204" pitchFamily="34" charset="0"/>
                        </a:rPr>
                        <a:t>De estas surgen las lenguas iberorrománicas e indias, español y portugués, español/portugués y otras lenguas indoeuropeas…</a:t>
                      </a:r>
                    </a:p>
                    <a:p>
                      <a:r>
                        <a:rPr lang="es-MX" sz="1400" b="0" dirty="0">
                          <a:latin typeface="Arial" panose="020B0604020202020204" pitchFamily="34" charset="0"/>
                          <a:cs typeface="Arial" panose="020B0604020202020204" pitchFamily="34" charset="0"/>
                        </a:rPr>
                        <a:t>Las lenguas se consideran </a:t>
                      </a:r>
                      <a:r>
                        <a:rPr lang="es-MX" sz="1400" b="0" i="1" dirty="0">
                          <a:latin typeface="Arial" panose="020B0604020202020204" pitchFamily="34" charset="0"/>
                          <a:cs typeface="Arial" panose="020B0604020202020204" pitchFamily="34" charset="0"/>
                        </a:rPr>
                        <a:t>sistemas lingüísticos autorregulados, </a:t>
                      </a:r>
                      <a:r>
                        <a:rPr lang="es-MX" sz="1400" b="0" i="0" dirty="0">
                          <a:latin typeface="Arial" panose="020B0604020202020204" pitchFamily="34" charset="0"/>
                          <a:cs typeface="Arial" panose="020B0604020202020204" pitchFamily="34" charset="0"/>
                        </a:rPr>
                        <a:t>y se cree que solo cambia bajo situaciones externas; esto hace que las lenguas los rechacen y permitan influencias solamente donde estas sean “compatibles con el sistema”</a:t>
                      </a:r>
                    </a:p>
                    <a:p>
                      <a:endParaRPr lang="es-MX" sz="1400" b="0" i="0" dirty="0">
                        <a:latin typeface="Arial" panose="020B0604020202020204" pitchFamily="34" charset="0"/>
                        <a:cs typeface="Arial" panose="020B0604020202020204" pitchFamily="34" charset="0"/>
                      </a:endParaRPr>
                    </a:p>
                    <a:p>
                      <a:r>
                        <a:rPr lang="es-MX" sz="1400" b="0" i="0" dirty="0">
                          <a:latin typeface="Arial" panose="020B0604020202020204" pitchFamily="34" charset="0"/>
                          <a:cs typeface="Arial" panose="020B0604020202020204" pitchFamily="34" charset="0"/>
                        </a:rPr>
                        <a:t>Se menciona en el texto que las personas debemos quitarnos de encima la idea de que la pérdida cultural es algo de todos los días, así como ayudar a mantener lo que se esta perdiendo.</a:t>
                      </a:r>
                    </a:p>
                    <a:p>
                      <a:r>
                        <a:rPr lang="es-MX" sz="1400" b="0" dirty="0">
                          <a:latin typeface="Arial" panose="020B0604020202020204" pitchFamily="34" charset="0"/>
                          <a:cs typeface="Arial" panose="020B0604020202020204" pitchFamily="34" charset="0"/>
                        </a:rPr>
                        <a:t>Sobre todo, no dejar que los demás nos hagan creerlo, ya que realmente es gracias a la sociedad, que el ser humano tiene un pensamiento mediocre, y por eso, cree que al hacer solo una persona las cosas o asumir las acciones, no sirve de nada, porque una frase que me ha quedado muy grabada, y que muchos aplican realmente; “si alguien puede hacerlo, que lo haga el, si nadie puede hacerlo, ¿Por qué tengo que hacerlo yo?</a:t>
                      </a:r>
                    </a:p>
                    <a:p>
                      <a:r>
                        <a:rPr lang="es-MX" sz="1400" b="1" dirty="0">
                          <a:latin typeface="Arial" panose="020B0604020202020204" pitchFamily="34" charset="0"/>
                          <a:cs typeface="Arial" panose="020B0604020202020204" pitchFamily="34" charset="0"/>
                        </a:rPr>
                        <a:t>Diversidad y desarrollo educativo</a:t>
                      </a:r>
                    </a:p>
                    <a:p>
                      <a:r>
                        <a:rPr lang="es-MX" sz="1400" b="0" dirty="0">
                          <a:latin typeface="Arial" panose="020B0604020202020204" pitchFamily="34" charset="0"/>
                          <a:cs typeface="Arial" panose="020B0604020202020204" pitchFamily="34" charset="0"/>
                        </a:rPr>
                        <a:t>A pesar de lo que nos han enseñado, tanto a maestros como alumnos, el debate sobre la educación sensitiva a la educación cultural de las poblaciones discriminadas, pero como mencione anteriormente, la sociedad no ayuda en mucho.</a:t>
                      </a:r>
                    </a:p>
                    <a:p>
                      <a:r>
                        <a:rPr lang="es-MX" sz="1400" b="0" dirty="0">
                          <a:latin typeface="Arial" panose="020B0604020202020204" pitchFamily="34" charset="0"/>
                          <a:cs typeface="Arial" panose="020B0604020202020204" pitchFamily="34" charset="0"/>
                        </a:rPr>
                        <a:t>Por eso se busca que los alumnos aprendan mas sobre otras culturas, ya sea conociendo su historia y tradiciones, o también aprendiendo otros idiomas.</a:t>
                      </a:r>
                    </a:p>
                    <a:p>
                      <a:endParaRPr lang="es-MX" sz="1400" b="0" dirty="0">
                        <a:latin typeface="Arial" panose="020B0604020202020204" pitchFamily="34" charset="0"/>
                        <a:cs typeface="Arial" panose="020B0604020202020204" pitchFamily="34" charset="0"/>
                      </a:endParaRPr>
                    </a:p>
                    <a:p>
                      <a:r>
                        <a:rPr lang="es-MX" sz="1400" b="0" dirty="0">
                          <a:latin typeface="Arial" panose="020B0604020202020204" pitchFamily="34" charset="0"/>
                          <a:cs typeface="Arial" panose="020B0604020202020204" pitchFamily="34" charset="0"/>
                        </a:rPr>
                        <a:t>Principios:</a:t>
                      </a:r>
                    </a:p>
                    <a:p>
                      <a:pPr marL="285750" indent="-285750">
                        <a:buFont typeface="Arial" panose="020B0604020202020204" pitchFamily="34" charset="0"/>
                        <a:buChar char="•"/>
                      </a:pPr>
                      <a:r>
                        <a:rPr lang="es-MX" sz="1400" b="0" dirty="0">
                          <a:latin typeface="Arial" panose="020B0604020202020204" pitchFamily="34" charset="0"/>
                          <a:cs typeface="Arial" panose="020B0604020202020204" pitchFamily="34" charset="0"/>
                        </a:rPr>
                        <a:t>Primera orientación: admite la caracterización del paradigma </a:t>
                      </a:r>
                      <a:r>
                        <a:rPr lang="es-MX" sz="1400" b="0" i="1" dirty="0">
                          <a:latin typeface="Arial" panose="020B0604020202020204" pitchFamily="34" charset="0"/>
                          <a:cs typeface="Arial" panose="020B0604020202020204" pitchFamily="34" charset="0"/>
                        </a:rPr>
                        <a:t> problema educativo y de desarrollo</a:t>
                      </a:r>
                      <a:r>
                        <a:rPr lang="es-MX" sz="1400" b="0" i="0" dirty="0">
                          <a:latin typeface="Arial" panose="020B0604020202020204" pitchFamily="34" charset="0"/>
                          <a:cs typeface="Arial" panose="020B0604020202020204" pitchFamily="34" charset="0"/>
                        </a:rPr>
                        <a:t>. Es decir, tanto la cultura como la lengua indígena son consideradas obstáculos para la incorporación de los pueblos indígenas a la sociedad nacional.</a:t>
                      </a:r>
                      <a:r>
                        <a:rPr lang="es-MX" sz="1400" b="0"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s-MX" sz="1400" b="0" dirty="0">
                          <a:latin typeface="Arial" panose="020B0604020202020204" pitchFamily="34" charset="0"/>
                          <a:cs typeface="Arial" panose="020B0604020202020204" pitchFamily="34" charset="0"/>
                        </a:rPr>
                        <a:t>Segunda orientación: paradigma </a:t>
                      </a:r>
                      <a:r>
                        <a:rPr lang="es-MX" sz="1400" b="0" i="1" dirty="0">
                          <a:latin typeface="Arial" panose="020B0604020202020204" pitchFamily="34" charset="0"/>
                          <a:cs typeface="Arial" panose="020B0604020202020204" pitchFamily="34" charset="0"/>
                        </a:rPr>
                        <a:t>recurso; </a:t>
                      </a:r>
                      <a:r>
                        <a:rPr lang="es-MX" sz="1400" dirty="0">
                          <a:latin typeface="Arial" panose="020B0604020202020204" pitchFamily="34" charset="0"/>
                          <a:cs typeface="Arial" panose="020B0604020202020204" pitchFamily="34" charset="0"/>
                        </a:rPr>
                        <a:t>Con base en la concepción de permitir el acceso de las mayorías a la educación y al desarrollo industrial, se intenta potenciar la calificación del capital humano, recuperando sus diversidades e identidad.</a:t>
                      </a:r>
                    </a:p>
                    <a:p>
                      <a:pPr marL="285750" indent="-285750">
                        <a:buFont typeface="Arial" panose="020B0604020202020204" pitchFamily="34" charset="0"/>
                        <a:buChar char="•"/>
                      </a:pPr>
                      <a:r>
                        <a:rPr lang="es-MX" sz="1400" b="0" dirty="0">
                          <a:latin typeface="Arial" panose="020B0604020202020204" pitchFamily="34" charset="0"/>
                          <a:cs typeface="Arial" panose="020B0604020202020204" pitchFamily="34" charset="0"/>
                        </a:rPr>
                        <a:t>Tercera orientación: paradigma </a:t>
                      </a:r>
                      <a:r>
                        <a:rPr lang="es-MX" sz="1400" b="0" i="1" dirty="0">
                          <a:latin typeface="Arial" panose="020B0604020202020204" pitchFamily="34" charset="0"/>
                          <a:cs typeface="Arial" panose="020B0604020202020204" pitchFamily="34" charset="0"/>
                        </a:rPr>
                        <a:t>derecho, </a:t>
                      </a:r>
                      <a:r>
                        <a:rPr lang="es-MX" sz="1400" dirty="0">
                          <a:latin typeface="Arial" panose="020B0604020202020204" pitchFamily="34" charset="0"/>
                          <a:cs typeface="Arial" panose="020B0604020202020204" pitchFamily="34" charset="0"/>
                        </a:rPr>
                        <a:t>constituye la utopía o la virtualidad que deseamos construir y puede caracterizarse como el paradigma de la diversidad</a:t>
                      </a:r>
                    </a:p>
                    <a:p>
                      <a:pPr marL="0" indent="0">
                        <a:buFont typeface="Arial" panose="020B0604020202020204" pitchFamily="34" charset="0"/>
                        <a:buNone/>
                      </a:pPr>
                      <a:endParaRPr lang="es-MX" sz="1400" b="0"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s-MX" sz="1400" b="0" dirty="0">
                          <a:latin typeface="Arial" panose="020B0604020202020204" pitchFamily="34" charset="0"/>
                          <a:cs typeface="Arial" panose="020B0604020202020204" pitchFamily="34" charset="0"/>
                        </a:rPr>
                        <a:t>Sobre todo esto, yo creo que es importante notar todo lo que nosotros como sociedad estamos olvidando ya que somos nosotros o al menos la gran mayoría quienes se quejan de la desigualdad que es están perdiendo y olvidando nuestras raíces, pro son esas mismas personas, quienes juzgan a quien intenta cambiar las cosas, si aprendes otro idioma te juzgan por no saberlo correctamente, te tachan de presumido…</a:t>
                      </a:r>
                    </a:p>
                    <a:p>
                      <a:pPr marL="0" indent="0">
                        <a:buFont typeface="Arial" panose="020B0604020202020204" pitchFamily="34" charset="0"/>
                        <a:buNone/>
                      </a:pPr>
                      <a:r>
                        <a:rPr lang="es-MX" sz="1400" b="0" dirty="0">
                          <a:latin typeface="Arial" panose="020B0604020202020204" pitchFamily="34" charset="0"/>
                          <a:cs typeface="Arial" panose="020B0604020202020204" pitchFamily="34" charset="0"/>
                        </a:rPr>
                        <a:t>Debe ser uno ismo quien ponga el ejemplo, y en caso de que sea alguien mas que lo haga, porque no seguirlo tu también? </a:t>
                      </a:r>
                      <a:r>
                        <a:rPr lang="es-MX" sz="1400" b="0" dirty="0">
                          <a:latin typeface="Arial" panose="020B0604020202020204" pitchFamily="34" charset="0"/>
                          <a:cs typeface="Arial" panose="020B0604020202020204" pitchFamily="34" charset="0"/>
                          <a:sym typeface="Wingdings" panose="05000000000000000000" pitchFamily="2" charset="2"/>
                        </a:rPr>
                        <a:t></a:t>
                      </a:r>
                      <a:endParaRPr lang="es-MX" sz="1400" b="0" dirty="0">
                        <a:latin typeface="Arial" panose="020B0604020202020204" pitchFamily="34" charset="0"/>
                        <a:cs typeface="Arial" panose="020B0604020202020204" pitchFamily="34" charset="0"/>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accent4">
                        <a:lumMod val="75000"/>
                      </a:schemeClr>
                    </a:solidFill>
                  </a:tcPr>
                </a:tc>
                <a:tc>
                  <a:txBody>
                    <a:bodyPr/>
                    <a:lstStyle/>
                    <a:p>
                      <a:r>
                        <a:rPr lang="es-MX" sz="1400" b="1" dirty="0">
                          <a:latin typeface="Arial" panose="020B0604020202020204" pitchFamily="34" charset="0"/>
                          <a:cs typeface="Arial" panose="020B0604020202020204" pitchFamily="34" charset="0"/>
                        </a:rPr>
                        <a:t>El desarrollo sostenible: una preocupación esencial</a:t>
                      </a:r>
                    </a:p>
                    <a:p>
                      <a:r>
                        <a:rPr lang="es-MX" sz="1400" b="0" dirty="0">
                          <a:latin typeface="Arial" panose="020B0604020202020204" pitchFamily="34" charset="0"/>
                          <a:cs typeface="Arial" panose="020B0604020202020204" pitchFamily="34" charset="0"/>
                        </a:rPr>
                        <a:t>Se tiene por asegurado que la finalidad de la educación, esta relacionada con el desarrollo humano y social sostenible; es decir que se “crean” los seres humanos que mantendrán a flote nuestra sociedad en el futuro.</a:t>
                      </a:r>
                    </a:p>
                    <a:p>
                      <a:r>
                        <a:rPr lang="es-MX" sz="1400" b="0" dirty="0">
                          <a:latin typeface="Arial" panose="020B0604020202020204" pitchFamily="34" charset="0"/>
                          <a:cs typeface="Arial" panose="020B0604020202020204" pitchFamily="34" charset="0"/>
                        </a:rPr>
                        <a:t>Sin embargo, se encuentran como problemas como</a:t>
                      </a:r>
                    </a:p>
                    <a:p>
                      <a:pPr marL="285750" indent="-285750">
                        <a:buFont typeface="Arial" panose="020B0604020202020204" pitchFamily="34" charset="0"/>
                        <a:buChar char="•"/>
                      </a:pPr>
                      <a:r>
                        <a:rPr lang="es-MX" sz="1400" dirty="0">
                          <a:latin typeface="Arial" panose="020B0604020202020204" pitchFamily="34" charset="0"/>
                          <a:cs typeface="Arial" panose="020B0604020202020204" pitchFamily="34" charset="0"/>
                        </a:rPr>
                        <a:t>Estrés ecológico y modelos económicos insostenibles de producción y consumo </a:t>
                      </a:r>
                    </a:p>
                    <a:p>
                      <a:pPr marL="285750" indent="-285750">
                        <a:buFont typeface="Arial" panose="020B0604020202020204" pitchFamily="34" charset="0"/>
                        <a:buChar char="•"/>
                      </a:pPr>
                      <a:r>
                        <a:rPr lang="es-MX" sz="1400" dirty="0">
                          <a:latin typeface="Arial" panose="020B0604020202020204" pitchFamily="34" charset="0"/>
                          <a:cs typeface="Arial" panose="020B0604020202020204" pitchFamily="34" charset="0"/>
                        </a:rPr>
                        <a:t>Aumento de la riqueza, pero también de la vulnerabilidad y las desigualdades</a:t>
                      </a:r>
                    </a:p>
                    <a:p>
                      <a:pPr marL="285750" indent="-285750">
                        <a:buFont typeface="Arial" panose="020B0604020202020204" pitchFamily="34" charset="0"/>
                        <a:buChar char="•"/>
                      </a:pPr>
                      <a:r>
                        <a:rPr lang="es-MX" sz="1400" dirty="0">
                          <a:latin typeface="Arial" panose="020B0604020202020204" pitchFamily="34" charset="0"/>
                          <a:cs typeface="Arial" panose="020B0604020202020204" pitchFamily="34" charset="0"/>
                        </a:rPr>
                        <a:t>Aumento de la interconexión, pero también de la intolerancia y la violencia</a:t>
                      </a:r>
                    </a:p>
                    <a:p>
                      <a:r>
                        <a:rPr lang="es-MX" sz="1400" b="0" dirty="0">
                          <a:latin typeface="Arial" panose="020B0604020202020204" pitchFamily="34" charset="0"/>
                          <a:cs typeface="Arial" panose="020B0604020202020204" pitchFamily="34" charset="0"/>
                        </a:rPr>
                        <a:t>Igualmente, se tiene en consideración que a lo largo del tiempo los horizontes del conocimiento se extienden, tal como:</a:t>
                      </a:r>
                    </a:p>
                    <a:p>
                      <a:pPr marL="400050" indent="-400050">
                        <a:buFont typeface="+mj-lt"/>
                        <a:buAutoNum type="romanUcPeriod"/>
                      </a:pPr>
                      <a:r>
                        <a:rPr lang="es-MX" sz="1400" b="0" dirty="0">
                          <a:latin typeface="Arial" panose="020B0604020202020204" pitchFamily="34" charset="0"/>
                          <a:cs typeface="Arial" panose="020B0604020202020204" pitchFamily="34" charset="0"/>
                        </a:rPr>
                        <a:t>El mundo de la cibernética</a:t>
                      </a:r>
                    </a:p>
                    <a:p>
                      <a:pPr marL="400050" indent="-400050">
                        <a:buFont typeface="+mj-lt"/>
                        <a:buAutoNum type="romanUcPeriod"/>
                      </a:pPr>
                      <a:r>
                        <a:rPr lang="es-MX" sz="1400" b="0" dirty="0">
                          <a:latin typeface="Arial" panose="020B0604020202020204" pitchFamily="34" charset="0"/>
                          <a:cs typeface="Arial" panose="020B0604020202020204" pitchFamily="34" charset="0"/>
                        </a:rPr>
                        <a:t>Avances en las neurociencias</a:t>
                      </a:r>
                    </a:p>
                    <a:p>
                      <a:pPr marL="400050" indent="-400050">
                        <a:buFont typeface="+mj-lt"/>
                        <a:buAutoNum type="romanUcPeriod"/>
                      </a:pPr>
                      <a:r>
                        <a:rPr lang="es-MX" sz="1400" b="0" dirty="0">
                          <a:latin typeface="Arial" panose="020B0604020202020204" pitchFamily="34" charset="0"/>
                          <a:cs typeface="Arial" panose="020B0604020202020204" pitchFamily="34" charset="0"/>
                        </a:rPr>
                        <a:t>El cambio climático y las fuente de energía alternativas</a:t>
                      </a:r>
                    </a:p>
                    <a:p>
                      <a:pPr marL="400050" indent="-400050">
                        <a:buFont typeface="+mj-lt"/>
                        <a:buAutoNum type="romanUcPeriod"/>
                      </a:pPr>
                      <a:r>
                        <a:rPr lang="es-MX" sz="1400" b="0" dirty="0">
                          <a:latin typeface="Arial" panose="020B0604020202020204" pitchFamily="34" charset="0"/>
                          <a:cs typeface="Arial" panose="020B0604020202020204" pitchFamily="34" charset="0"/>
                        </a:rPr>
                        <a:t>La creatividad, la innovación cultural y los jóvenes</a:t>
                      </a:r>
                    </a:p>
                    <a:p>
                      <a:pPr marL="0" indent="0">
                        <a:buFont typeface="+mj-lt"/>
                        <a:buNone/>
                      </a:pPr>
                      <a:r>
                        <a:rPr lang="es-MX" sz="1400" b="0" dirty="0">
                          <a:latin typeface="Arial" panose="020B0604020202020204" pitchFamily="34" charset="0"/>
                          <a:cs typeface="Arial" panose="020B0604020202020204" pitchFamily="34" charset="0"/>
                        </a:rPr>
                        <a:t>Se menciona también que debemos buscar alternativas para lo que cambia, puede pasar que se sigan viendo los mismos temas, pero no se enfocan en lo mismo, por lo tanto es nuestro deber encontrar esas salida, integrando sistemas de conocimientos alternativos y tomando en cuenta la diversidad que existe.</a:t>
                      </a:r>
                    </a:p>
                    <a:p>
                      <a:pPr marL="0" indent="0">
                        <a:buFont typeface="+mj-lt"/>
                        <a:buNone/>
                      </a:pPr>
                      <a:r>
                        <a:rPr lang="es-MX" sz="1400" b="1" dirty="0">
                          <a:latin typeface="Arial" panose="020B0604020202020204" pitchFamily="34" charset="0"/>
                          <a:cs typeface="Arial" panose="020B0604020202020204" pitchFamily="34" charset="0"/>
                        </a:rPr>
                        <a:t>Reafirmar una visión humanista.</a:t>
                      </a:r>
                    </a:p>
                    <a:p>
                      <a:pPr marL="0" indent="0">
                        <a:buFont typeface="+mj-lt"/>
                        <a:buNone/>
                      </a:pPr>
                      <a:r>
                        <a:rPr lang="es-MX" sz="1400" dirty="0">
                          <a:latin typeface="Arial" panose="020B0604020202020204" pitchFamily="34" charset="0"/>
                          <a:cs typeface="Arial" panose="020B0604020202020204" pitchFamily="34" charset="0"/>
                        </a:rPr>
                        <a:t>La visión humanista reafirma una serie de principios éticos universales que deben constituir el fundamento mismo de un planteamiento integrado de la finalidad y la organización de la educación para todos, esto se demuestra al momento de enseñar, por las consecuencias que puede haber si no se aplica correctamente.</a:t>
                      </a:r>
                    </a:p>
                    <a:p>
                      <a:pPr marL="0" indent="0">
                        <a:buFont typeface="+mj-lt"/>
                        <a:buNone/>
                      </a:pPr>
                      <a:r>
                        <a:rPr lang="es-MX" sz="1400" dirty="0">
                          <a:latin typeface="Arial" panose="020B0604020202020204" pitchFamily="34" charset="0"/>
                          <a:cs typeface="Arial" panose="020B0604020202020204" pitchFamily="34" charset="0"/>
                        </a:rPr>
                        <a:t>La educación no conlleva únicamente la adquisición de aptitudes, sino también la de los valores de respeto a la vida y a la dignidad humana necesarios para que reine la armonía social en un mundo caracterizado por la diversidad.</a:t>
                      </a:r>
                    </a:p>
                    <a:p>
                      <a:pPr marL="0" indent="0">
                        <a:buFont typeface="+mj-lt"/>
                        <a:buNone/>
                      </a:pPr>
                      <a:r>
                        <a:rPr lang="es-MX" sz="1400" b="0" dirty="0">
                          <a:latin typeface="Arial" panose="020B0604020202020204" pitchFamily="34" charset="0"/>
                          <a:cs typeface="Arial" panose="020B0604020202020204" pitchFamily="34" charset="0"/>
                        </a:rPr>
                        <a:t>Se debe lograr una educación mas inclusiva, con el objetivo de cumplir con lo que se propuso hace años, que todos los ciudadanos cumplirían con su educación básica al menos, esto refiriéndose a niños, jóvenes y adultos.</a:t>
                      </a:r>
                    </a:p>
                    <a:p>
                      <a:pPr marL="0" indent="0">
                        <a:buFont typeface="+mj-lt"/>
                        <a:buNone/>
                      </a:pPr>
                      <a:r>
                        <a:rPr lang="es-MX" sz="1400" b="0" dirty="0">
                          <a:latin typeface="Arial" panose="020B0604020202020204" pitchFamily="34" charset="0"/>
                          <a:cs typeface="Arial" panose="020B0604020202020204" pitchFamily="34" charset="0"/>
                        </a:rPr>
                        <a:t>Y de lo cual, aun existen demasiadas personas analfabetas.</a:t>
                      </a:r>
                    </a:p>
                    <a:p>
                      <a:pPr marL="0" indent="0">
                        <a:buFont typeface="+mj-lt"/>
                        <a:buNone/>
                      </a:pPr>
                      <a:r>
                        <a:rPr lang="es-MX" sz="1400" b="0" dirty="0">
                          <a:latin typeface="Arial" panose="020B0604020202020204" pitchFamily="34" charset="0"/>
                          <a:cs typeface="Arial" panose="020B0604020202020204" pitchFamily="34" charset="0"/>
                        </a:rPr>
                        <a:t>En cuanto a igualdad de genero, yo la verdad ahora no le veo desperfectos, salvo al a hora de elegir las carreras, aunque mas que nada es cosa de lo que piense cada quien, porque por ejemplo en la licenciatura para educadores, esta claro que la mayoría son mujeres, sin embargo, la escuela esta abierta tanto para hombres como para mujeres por igual, y en lo que es educación básica y bachillerato, las escuelas atienden igual a hombres y mujeres.</a:t>
                      </a:r>
                    </a:p>
                    <a:p>
                      <a:pPr marL="0" indent="0">
                        <a:buFont typeface="+mj-lt"/>
                        <a:buNone/>
                      </a:pPr>
                      <a:r>
                        <a:rPr lang="es-MX" sz="1400" b="0" dirty="0">
                          <a:latin typeface="Arial" panose="020B0604020202020204" pitchFamily="34" charset="0"/>
                          <a:cs typeface="Arial" panose="020B0604020202020204" pitchFamily="34" charset="0"/>
                        </a:rPr>
                        <a:t>Una coa mas que cabe resaltar, es que realmente nunca dejamos de aprender, solo cambia lugar y el tiempo en el que lo hacemos.</a:t>
                      </a:r>
                    </a:p>
                    <a:p>
                      <a:pPr marL="0" indent="0">
                        <a:buFont typeface="+mj-lt"/>
                        <a:buNone/>
                      </a:pPr>
                      <a:endParaRPr lang="es-MX" sz="1400" b="0" dirty="0">
                        <a:latin typeface="Arial" panose="020B0604020202020204" pitchFamily="34" charset="0"/>
                        <a:cs typeface="Arial" panose="020B0604020202020204" pitchFamily="34" charset="0"/>
                      </a:endParaRPr>
                    </a:p>
                    <a:p>
                      <a:pPr marL="0" indent="0">
                        <a:buFont typeface="+mj-lt"/>
                        <a:buNone/>
                      </a:pPr>
                      <a:r>
                        <a:rPr lang="es-MX" sz="1400" b="0" dirty="0">
                          <a:latin typeface="Arial" panose="020B0604020202020204" pitchFamily="34" charset="0"/>
                          <a:cs typeface="Arial" panose="020B0604020202020204" pitchFamily="34" charset="0"/>
                        </a:rPr>
                        <a:t>El papel de los educadores en las sociedad del conocimiento; a pesar de lo que muchas aplicaciones y electrónicos hacen por nosotros, el docente no puede ser sustituido, sin embargo, al menos en la actualidad, estas tecnologías solo han servido para hacer que el trabajo del docente sea de mayor calidad.</a:t>
                      </a:r>
                    </a:p>
                    <a:p>
                      <a:pPr marL="0" indent="0">
                        <a:buFont typeface="+mj-lt"/>
                        <a:buNone/>
                      </a:pPr>
                      <a:r>
                        <a:rPr lang="es-MX" sz="1400" b="0" dirty="0">
                          <a:latin typeface="Arial" panose="020B0604020202020204" pitchFamily="34" charset="0"/>
                          <a:cs typeface="Arial" panose="020B0604020202020204" pitchFamily="34" charset="0"/>
                        </a:rPr>
                        <a:t>A pesar de las problemáticas que surgen a través del tiempo, esta claro que el trabajo del docente no es solo pararse frene al grupo, simplemente, el hecho de crear una serie de actividades, aplicarlas para ver como trabajan los alumnos, buscar mas actividades que se adapten de la mejor manera a cada alumno y de esta manera ellos puedan obtener un buen aprendizaje, ya es bastante decir, y la manera tan exacta como observan los profesores para saber como adaptarse a sus alumnos, yo creo que muy difícilmente podría hacerlo una computadora.</a:t>
                      </a:r>
                    </a:p>
                    <a:p>
                      <a:pPr marL="0" indent="0">
                        <a:buFont typeface="+mj-lt"/>
                        <a:buNone/>
                      </a:pPr>
                      <a:r>
                        <a:rPr lang="es-MX" sz="1400" b="1" dirty="0">
                          <a:latin typeface="Arial" panose="020B0604020202020204" pitchFamily="34" charset="0"/>
                          <a:cs typeface="Arial" panose="020B0604020202020204" pitchFamily="34" charset="0"/>
                        </a:rPr>
                        <a:t>La formulación de políticas de la educación en un mundo complejo</a:t>
                      </a:r>
                    </a:p>
                    <a:p>
                      <a:pPr marL="0" indent="0">
                        <a:buFont typeface="+mj-lt"/>
                        <a:buNone/>
                      </a:pPr>
                      <a:r>
                        <a:rPr lang="es-MX" sz="1400" b="0" dirty="0">
                          <a:latin typeface="Arial" panose="020B0604020202020204" pitchFamily="34" charset="0"/>
                          <a:cs typeface="Arial" panose="020B0604020202020204" pitchFamily="34" charset="0"/>
                        </a:rPr>
                        <a:t>El desfase cada vez mayor entre la educación y el empleo</a:t>
                      </a:r>
                    </a:p>
                    <a:p>
                      <a:pPr marL="285750" indent="-285750">
                        <a:buFont typeface="Arial" panose="020B0604020202020204" pitchFamily="34" charset="0"/>
                        <a:buChar char="•"/>
                      </a:pPr>
                      <a:r>
                        <a:rPr lang="es-MX" sz="1400" dirty="0"/>
                        <a:t>Menor índice de empleo y aumento de la precariedad</a:t>
                      </a:r>
                    </a:p>
                    <a:p>
                      <a:pPr marL="285750" indent="-285750">
                        <a:buFont typeface="Arial" panose="020B0604020202020204" pitchFamily="34" charset="0"/>
                        <a:buChar char="•"/>
                      </a:pPr>
                      <a:r>
                        <a:rPr lang="es-MX" sz="1400" dirty="0"/>
                        <a:t>Aumento de la frustración entre los jóvenes </a:t>
                      </a:r>
                    </a:p>
                    <a:p>
                      <a:pPr marL="285750" indent="-285750">
                        <a:buFont typeface="Arial" panose="020B0604020202020204" pitchFamily="34" charset="0"/>
                        <a:buChar char="•"/>
                      </a:pPr>
                      <a:r>
                        <a:rPr lang="es-MX" sz="1400" dirty="0"/>
                        <a:t>Reconsiderar el vínculo de la educación con un mundo laboral sometido a rápidos cambios</a:t>
                      </a:r>
                    </a:p>
                    <a:p>
                      <a:pPr marL="0" indent="0">
                        <a:buFont typeface="Arial" panose="020B0604020202020204" pitchFamily="34" charset="0"/>
                        <a:buNone/>
                      </a:pPr>
                      <a:r>
                        <a:rPr lang="es-MX" sz="1400" b="0" dirty="0">
                          <a:latin typeface="Arial" panose="020B0604020202020204" pitchFamily="34" charset="0"/>
                          <a:cs typeface="Arial" panose="020B0604020202020204" pitchFamily="34" charset="0"/>
                        </a:rPr>
                        <a:t>Replantear la educación para la ciudadanía en un mundo diverso e interconectado</a:t>
                      </a:r>
                    </a:p>
                    <a:p>
                      <a:pPr marL="285750" indent="-285750">
                        <a:buFont typeface="Arial" panose="020B0604020202020204" pitchFamily="34" charset="0"/>
                        <a:buChar char="•"/>
                      </a:pPr>
                      <a:r>
                        <a:rPr lang="es-MX" sz="1400" dirty="0"/>
                        <a:t>Nuevas expresiones de la ciudadanía</a:t>
                      </a:r>
                    </a:p>
                    <a:p>
                      <a:pPr marL="285750" indent="-285750">
                        <a:buFont typeface="Arial" panose="020B0604020202020204" pitchFamily="34" charset="0"/>
                        <a:buChar char="•"/>
                      </a:pPr>
                      <a:r>
                        <a:rPr lang="es-MX" sz="1400" dirty="0"/>
                        <a:t>Dificultades para la educación nacional</a:t>
                      </a:r>
                    </a:p>
                    <a:p>
                      <a:pPr marL="285750" indent="-285750">
                        <a:buFont typeface="Arial" panose="020B0604020202020204" pitchFamily="34" charset="0"/>
                        <a:buChar char="•"/>
                      </a:pPr>
                      <a:r>
                        <a:rPr lang="es-MX" sz="1400" dirty="0"/>
                        <a:t>Reconocimiento de la diversidad cultural y rechazo del chauvinismo cultural </a:t>
                      </a:r>
                    </a:p>
                    <a:p>
                      <a:pPr marL="285750" indent="-285750">
                        <a:buFont typeface="Arial" panose="020B0604020202020204" pitchFamily="34" charset="0"/>
                        <a:buChar char="•"/>
                      </a:pPr>
                      <a:r>
                        <a:rPr lang="es-MX" sz="1400" dirty="0"/>
                        <a:t>Fomentar la ciudadanía responsable y la solidaridad en un mundo globalizado</a:t>
                      </a:r>
                      <a:endParaRPr lang="es-MX" sz="1400" b="1" dirty="0">
                        <a:latin typeface="Arial" panose="020B0604020202020204" pitchFamily="34" charset="0"/>
                        <a:cs typeface="Arial" panose="020B0604020202020204" pitchFamily="34" charset="0"/>
                      </a:endParaRPr>
                    </a:p>
                    <a:p>
                      <a:pPr marL="0" indent="0">
                        <a:buFont typeface="Arial" panose="020B0604020202020204" pitchFamily="34" charset="0"/>
                        <a:buNone/>
                      </a:pPr>
                      <a:r>
                        <a:rPr lang="es-MX" sz="1400" b="1" dirty="0">
                          <a:latin typeface="Arial" panose="020B0604020202020204" pitchFamily="34" charset="0"/>
                          <a:cs typeface="Arial" panose="020B0604020202020204" pitchFamily="34" charset="0"/>
                        </a:rPr>
                        <a:t>¿la educación como bien común?</a:t>
                      </a:r>
                    </a:p>
                    <a:p>
                      <a:pPr marL="0" indent="0">
                        <a:buFont typeface="Arial" panose="020B0604020202020204" pitchFamily="34" charset="0"/>
                        <a:buNone/>
                      </a:pPr>
                      <a:r>
                        <a:rPr lang="es-MX" sz="1400" b="0" dirty="0">
                          <a:latin typeface="Arial" panose="020B0604020202020204" pitchFamily="34" charset="0"/>
                          <a:cs typeface="Arial" panose="020B0604020202020204" pitchFamily="34" charset="0"/>
                        </a:rPr>
                        <a:t>La educación y el conocimiento como bienes comunes mundiales</a:t>
                      </a:r>
                    </a:p>
                    <a:p>
                      <a:pPr marL="0" indent="0">
                        <a:buFont typeface="Arial" panose="020B0604020202020204" pitchFamily="34" charset="0"/>
                        <a:buNone/>
                      </a:pPr>
                      <a:r>
                        <a:rPr lang="es-MX" sz="1400" b="0" dirty="0">
                          <a:latin typeface="Arial" panose="020B0604020202020204" pitchFamily="34" charset="0"/>
                          <a:cs typeface="Arial" panose="020B0604020202020204" pitchFamily="34" charset="0"/>
                        </a:rPr>
                        <a:t>Si bien se sabe que estos dos elementos siempre se han buscado, la desigualdad hace muchas veces falle, sin embargo, si son bienes comunes, al menos para la mayoría de las personas.</a:t>
                      </a:r>
                    </a:p>
                    <a:p>
                      <a:pPr marL="0" indent="0">
                        <a:buFont typeface="Arial" panose="020B0604020202020204" pitchFamily="34" charset="0"/>
                        <a:buNone/>
                      </a:pPr>
                      <a:endParaRPr lang="es-MX" sz="1400" b="0" dirty="0"/>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accent4">
                        <a:lumMod val="75000"/>
                      </a:schemeClr>
                    </a:solidFill>
                  </a:tcPr>
                </a:tc>
                <a:extLst>
                  <a:ext uri="{0D108BD9-81ED-4DB2-BD59-A6C34878D82A}">
                    <a16:rowId xmlns:a16="http://schemas.microsoft.com/office/drawing/2014/main" val="1474375881"/>
                  </a:ext>
                </a:extLst>
              </a:tr>
            </a:tbl>
          </a:graphicData>
        </a:graphic>
      </p:graphicFrame>
    </p:spTree>
    <p:extLst>
      <p:ext uri="{BB962C8B-B14F-4D97-AF65-F5344CB8AC3E}">
        <p14:creationId xmlns:p14="http://schemas.microsoft.com/office/powerpoint/2010/main" val="314916007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483</TotalTime>
  <Words>1555</Words>
  <Application>Microsoft Office PowerPoint</Application>
  <PresentationFormat>Panorámica</PresentationFormat>
  <Paragraphs>68</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Arial</vt:lpstr>
      <vt:lpstr>Broadway</vt:lpstr>
      <vt:lpstr>Calibri</vt:lpstr>
      <vt:lpstr>Calibri Light</vt:lpstr>
      <vt:lpstr>Forte</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Sarahi</dc:creator>
  <cp:lastModifiedBy>Sarahi</cp:lastModifiedBy>
  <cp:revision>19</cp:revision>
  <dcterms:created xsi:type="dcterms:W3CDTF">2020-11-22T20:37:10Z</dcterms:created>
  <dcterms:modified xsi:type="dcterms:W3CDTF">2020-11-24T02:26:24Z</dcterms:modified>
</cp:coreProperties>
</file>