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6" r:id="rId3"/>
    <p:sldId id="257" r:id="rId4"/>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301"/>
    <p:restoredTop sz="50130"/>
  </p:normalViewPr>
  <p:slideViewPr>
    <p:cSldViewPr snapToGrid="0" snapToObjects="1">
      <p:cViewPr varScale="1">
        <p:scale>
          <a:sx n="63" d="100"/>
          <a:sy n="63" d="100"/>
        </p:scale>
        <p:origin x="352" y="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Clic para editar título</a:t>
            </a:r>
            <a:endParaRPr lang="es-ES_tradn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p>
            <a:fld id="{645F2195-2BCC-2041-99BE-9CA2AE35CE9E}" type="datetimeFigureOut">
              <a:rPr lang="es-ES_tradnl" smtClean="0"/>
              <a:t>23/11/20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1744390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645F2195-2BCC-2041-99BE-9CA2AE35CE9E}" type="datetimeFigureOut">
              <a:rPr lang="es-ES_tradnl" smtClean="0"/>
              <a:t>23/11/20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1173057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Clic para editar título</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645F2195-2BCC-2041-99BE-9CA2AE35CE9E}" type="datetimeFigureOut">
              <a:rPr lang="es-ES_tradnl" smtClean="0"/>
              <a:t>23/11/20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167644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Clic para editar título</a:t>
            </a:r>
            <a:endParaRPr lang="es-ES_tradn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645F2195-2BCC-2041-99BE-9CA2AE35CE9E}" type="datetimeFigureOut">
              <a:rPr lang="es-ES_tradnl" smtClean="0"/>
              <a:t>23/11/20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334088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Clic para editar título</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45F2195-2BCC-2041-99BE-9CA2AE35CE9E}" type="datetimeFigureOut">
              <a:rPr lang="es-ES_tradnl" smtClean="0"/>
              <a:t>23/11/20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1499838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Clic para editar título</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fecha 4"/>
          <p:cNvSpPr>
            <a:spLocks noGrp="1"/>
          </p:cNvSpPr>
          <p:nvPr>
            <p:ph type="dt" sz="half" idx="10"/>
          </p:nvPr>
        </p:nvSpPr>
        <p:spPr/>
        <p:txBody>
          <a:bodyPr/>
          <a:lstStyle/>
          <a:p>
            <a:fld id="{645F2195-2BCC-2041-99BE-9CA2AE35CE9E}" type="datetimeFigureOut">
              <a:rPr lang="es-ES_tradnl" smtClean="0"/>
              <a:t>23/11/20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621881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Clic para editar título</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Marcador de fecha 6"/>
          <p:cNvSpPr>
            <a:spLocks noGrp="1"/>
          </p:cNvSpPr>
          <p:nvPr>
            <p:ph type="dt" sz="half" idx="10"/>
          </p:nvPr>
        </p:nvSpPr>
        <p:spPr/>
        <p:txBody>
          <a:bodyPr/>
          <a:lstStyle/>
          <a:p>
            <a:fld id="{645F2195-2BCC-2041-99BE-9CA2AE35CE9E}" type="datetimeFigureOut">
              <a:rPr lang="es-ES_tradnl" smtClean="0"/>
              <a:t>23/11/20</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159561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Clic para editar título</a:t>
            </a:r>
            <a:endParaRPr lang="es-ES_tradnl"/>
          </a:p>
        </p:txBody>
      </p:sp>
      <p:sp>
        <p:nvSpPr>
          <p:cNvPr id="3" name="Marcador de fecha 2"/>
          <p:cNvSpPr>
            <a:spLocks noGrp="1"/>
          </p:cNvSpPr>
          <p:nvPr>
            <p:ph type="dt" sz="half" idx="10"/>
          </p:nvPr>
        </p:nvSpPr>
        <p:spPr/>
        <p:txBody>
          <a:bodyPr/>
          <a:lstStyle/>
          <a:p>
            <a:fld id="{645F2195-2BCC-2041-99BE-9CA2AE35CE9E}" type="datetimeFigureOut">
              <a:rPr lang="es-ES_tradnl" smtClean="0"/>
              <a:t>23/11/20</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1688740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45F2195-2BCC-2041-99BE-9CA2AE35CE9E}" type="datetimeFigureOut">
              <a:rPr lang="es-ES_tradnl" smtClean="0"/>
              <a:t>23/11/20</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1520982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Clic para editar título</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45F2195-2BCC-2041-99BE-9CA2AE35CE9E}" type="datetimeFigureOut">
              <a:rPr lang="es-ES_tradnl" smtClean="0"/>
              <a:t>23/11/20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1648522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Clic para editar título</a:t>
            </a:r>
            <a:endParaRPr lang="es-ES_tradnl"/>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45F2195-2BCC-2041-99BE-9CA2AE35CE9E}" type="datetimeFigureOut">
              <a:rPr lang="es-ES_tradnl" smtClean="0"/>
              <a:t>23/11/20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20386907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Clic para editar título</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F2195-2BCC-2041-99BE-9CA2AE35CE9E}" type="datetimeFigureOut">
              <a:rPr lang="es-ES_tradnl" smtClean="0"/>
              <a:t>23/11/20</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17258B-DA7E-E74B-9269-9298DA0D1301}" type="slidenum">
              <a:rPr lang="es-ES_tradnl" smtClean="0"/>
              <a:t>‹Nr.›</a:t>
            </a:fld>
            <a:endParaRPr lang="es-ES_tradnl"/>
          </a:p>
        </p:txBody>
      </p:sp>
    </p:spTree>
    <p:extLst>
      <p:ext uri="{BB962C8B-B14F-4D97-AF65-F5344CB8AC3E}">
        <p14:creationId xmlns:p14="http://schemas.microsoft.com/office/powerpoint/2010/main" val="51213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320800" y="426720"/>
            <a:ext cx="10363200" cy="5016758"/>
          </a:xfrm>
          <a:prstGeom prst="rect">
            <a:avLst/>
          </a:prstGeom>
          <a:noFill/>
        </p:spPr>
        <p:txBody>
          <a:bodyPr wrap="square" rtlCol="0">
            <a:spAutoFit/>
          </a:bodyPr>
          <a:lstStyle/>
          <a:p>
            <a:pPr algn="ctr"/>
            <a:r>
              <a:rPr lang="es-ES_tradnl" sz="3200" dirty="0" err="1" smtClean="0"/>
              <a:t>Esuela</a:t>
            </a:r>
            <a:r>
              <a:rPr lang="es-ES_tradnl" sz="3200" dirty="0" smtClean="0"/>
              <a:t> Normal de </a:t>
            </a:r>
            <a:r>
              <a:rPr lang="es-ES_tradnl" sz="3200" dirty="0" err="1" smtClean="0"/>
              <a:t>Educaci</a:t>
            </a:r>
            <a:r>
              <a:rPr lang="es-ES" sz="3200" dirty="0" err="1" smtClean="0"/>
              <a:t>ónPreescolar</a:t>
            </a:r>
            <a:endParaRPr lang="es-ES" sz="3200" dirty="0" smtClean="0"/>
          </a:p>
          <a:p>
            <a:pPr algn="ctr"/>
            <a:r>
              <a:rPr lang="es-ES" sz="3200" dirty="0" smtClean="0"/>
              <a:t>Licenciatura en </a:t>
            </a:r>
            <a:r>
              <a:rPr lang="es-ES" sz="3200" dirty="0" err="1" smtClean="0"/>
              <a:t>Eduacación</a:t>
            </a:r>
            <a:r>
              <a:rPr lang="es-ES" sz="3200" dirty="0" smtClean="0"/>
              <a:t> Preescolar</a:t>
            </a:r>
          </a:p>
          <a:p>
            <a:pPr algn="ctr"/>
            <a:r>
              <a:rPr lang="es-ES" sz="3200" dirty="0" smtClean="0"/>
              <a:t>Ciclo 2020-2021</a:t>
            </a:r>
          </a:p>
          <a:p>
            <a:pPr algn="ctr"/>
            <a:endParaRPr lang="es-ES" sz="3200" dirty="0"/>
          </a:p>
          <a:p>
            <a:pPr algn="ctr"/>
            <a:endParaRPr lang="es-ES" sz="3200" dirty="0" smtClean="0"/>
          </a:p>
          <a:p>
            <a:pPr algn="ctr"/>
            <a:r>
              <a:rPr lang="es-ES" sz="3200" dirty="0" smtClean="0"/>
              <a:t>Curso: El sujeto y su formación profesional</a:t>
            </a:r>
          </a:p>
          <a:p>
            <a:pPr algn="ctr"/>
            <a:r>
              <a:rPr lang="es-ES" sz="3200" dirty="0" smtClean="0"/>
              <a:t>Titilar Narciso </a:t>
            </a:r>
            <a:r>
              <a:rPr lang="es-ES" sz="3200" dirty="0" err="1" smtClean="0"/>
              <a:t>Rodriguez</a:t>
            </a:r>
            <a:r>
              <a:rPr lang="es-ES" sz="3200" dirty="0" smtClean="0"/>
              <a:t> Espinosa</a:t>
            </a:r>
          </a:p>
          <a:p>
            <a:pPr algn="ctr"/>
            <a:r>
              <a:rPr lang="es-ES" sz="3200" dirty="0" smtClean="0"/>
              <a:t>Alumna: </a:t>
            </a:r>
            <a:r>
              <a:rPr lang="es-ES" sz="3200" dirty="0" err="1" smtClean="0"/>
              <a:t>Nataly</a:t>
            </a:r>
            <a:r>
              <a:rPr lang="es-ES" sz="3200" dirty="0" smtClean="0"/>
              <a:t> Melissa Reynoso Pérez</a:t>
            </a:r>
          </a:p>
          <a:p>
            <a:pPr algn="ctr"/>
            <a:r>
              <a:rPr lang="es-ES" sz="3200" dirty="0" smtClean="0"/>
              <a:t>Actividad</a:t>
            </a:r>
          </a:p>
          <a:p>
            <a:pPr algn="ctr"/>
            <a:r>
              <a:rPr lang="es-ES" sz="3200" dirty="0" smtClean="0"/>
              <a:t>Cuadro de doble entrada “diversidad y pluriculturalidad”</a:t>
            </a:r>
            <a:endParaRPr lang="es-ES_tradnl" sz="3200" dirty="0"/>
          </a:p>
        </p:txBody>
      </p:sp>
    </p:spTree>
    <p:extLst>
      <p:ext uri="{BB962C8B-B14F-4D97-AF65-F5344CB8AC3E}">
        <p14:creationId xmlns:p14="http://schemas.microsoft.com/office/powerpoint/2010/main" val="167581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987164683"/>
              </p:ext>
            </p:extLst>
          </p:nvPr>
        </p:nvGraphicFramePr>
        <p:xfrm>
          <a:off x="142240" y="0"/>
          <a:ext cx="11866880" cy="7315200"/>
        </p:xfrm>
        <a:graphic>
          <a:graphicData uri="http://schemas.openxmlformats.org/drawingml/2006/table">
            <a:tbl>
              <a:tblPr firstRow="1" bandRow="1">
                <a:tableStyleId>{5C22544A-7EE6-4342-B048-85BDC9FD1C3A}</a:tableStyleId>
              </a:tblPr>
              <a:tblGrid>
                <a:gridCol w="5933440"/>
                <a:gridCol w="5933440"/>
              </a:tblGrid>
              <a:tr h="329777">
                <a:tc>
                  <a:txBody>
                    <a:bodyPr/>
                    <a:lstStyle/>
                    <a:p>
                      <a:r>
                        <a:rPr lang="es-ES_tradnl" dirty="0" smtClean="0"/>
                        <a:t>PROPUESTA</a:t>
                      </a:r>
                      <a:endParaRPr lang="es-ES_tradnl" dirty="0"/>
                    </a:p>
                  </a:txBody>
                  <a:tcPr/>
                </a:tc>
                <a:tc>
                  <a:txBody>
                    <a:bodyPr/>
                    <a:lstStyle/>
                    <a:p>
                      <a:r>
                        <a:rPr lang="es-ES_tradnl" dirty="0" smtClean="0"/>
                        <a:t>PUNTO DE VISTA</a:t>
                      </a:r>
                      <a:endParaRPr lang="es-ES_tradnl" dirty="0"/>
                    </a:p>
                  </a:txBody>
                  <a:tcPr/>
                </a:tc>
              </a:tr>
              <a:tr h="6265757">
                <a:tc>
                  <a:txBody>
                    <a:bodyPr/>
                    <a:lstStyle/>
                    <a:p>
                      <a:r>
                        <a:rPr lang="es-ES_tradnl" dirty="0" smtClean="0"/>
                        <a:t>·Investigadores</a:t>
                      </a:r>
                      <a:r>
                        <a:rPr lang="es-ES_tradnl" baseline="0" dirty="0" smtClean="0"/>
                        <a:t> sociolingüísticos han postulado que las consecuencias de la p</a:t>
                      </a:r>
                      <a:r>
                        <a:rPr lang="es-ES" baseline="0" dirty="0" err="1" smtClean="0"/>
                        <a:t>érdida</a:t>
                      </a:r>
                      <a:r>
                        <a:rPr lang="es-ES" baseline="0" dirty="0" smtClean="0"/>
                        <a:t> de la transformación de la diversidad hacia parámetros de uniformidad se reflejan en 3 importantes dimensiones: cambios en la funcionabilidad y la reproducción en la comunidad y continuidad cultural, focalización más intensa de la racionalidad o </a:t>
                      </a:r>
                      <a:r>
                        <a:rPr lang="es-ES" baseline="0" dirty="0" err="1" smtClean="0"/>
                        <a:t>reflexibilidad</a:t>
                      </a:r>
                      <a:r>
                        <a:rPr lang="es-ES" baseline="0" dirty="0" smtClean="0"/>
                        <a:t> en torno a modelos lingüísticos y culturales dominantes, profundización de los procesos de diversificación y especialización de las capacidades socioculturales.</a:t>
                      </a:r>
                    </a:p>
                    <a:p>
                      <a:r>
                        <a:rPr lang="es-ES" baseline="0" dirty="0" smtClean="0"/>
                        <a:t>·El proceso de asimilación y pérdida de la diversidad cultural e intelectual constatable, ha contribuido a movilizar organizaciones, liderazgos sociales y científicos, a fin de valorar adecuadamente el fenómeno y detener su avance.</a:t>
                      </a:r>
                    </a:p>
                    <a:p>
                      <a:r>
                        <a:rPr lang="es-ES" baseline="0" dirty="0" smtClean="0"/>
                        <a:t>·Propuestas alternativas a favor de las poblaciones indígenas que pusieron un clarísimo énfasis en la vinculación de las alteridades socioculturales y particularismos etnolingüísticas con la democratización y el derecho.</a:t>
                      </a:r>
                    </a:p>
                    <a:p>
                      <a:r>
                        <a:rPr lang="es-ES" baseline="0" dirty="0" smtClean="0"/>
                        <a:t>·Transformación hacía la calidad y pertenencia de la educación nacional y la lucha contra la pobreza y desigualdades.</a:t>
                      </a:r>
                    </a:p>
                    <a:p>
                      <a:r>
                        <a:rPr lang="es-ES" baseline="0" dirty="0" smtClean="0"/>
                        <a:t>·Ken Hale planteó que la pérdida de lenguas es un asunto trascendente que ha sido tergiversado por dos actitudes inaceptables.</a:t>
                      </a:r>
                    </a:p>
                    <a:p>
                      <a:endParaRPr lang="es-ES" baseline="0" dirty="0" smtClean="0"/>
                    </a:p>
                    <a:p>
                      <a:r>
                        <a:rPr lang="es-ES" baseline="0" dirty="0" smtClean="0"/>
                        <a:t> </a:t>
                      </a:r>
                      <a:endParaRPr lang="es-ES_tradnl" dirty="0"/>
                    </a:p>
                  </a:txBody>
                  <a:tcPr/>
                </a:tc>
                <a:tc>
                  <a:txBody>
                    <a:bodyPr/>
                    <a:lstStyle/>
                    <a:p>
                      <a:r>
                        <a:rPr lang="es-ES_tradnl" sz="1600" dirty="0" smtClean="0"/>
                        <a:t>Es</a:t>
                      </a:r>
                      <a:r>
                        <a:rPr lang="es-ES_tradnl" sz="1600" baseline="0" dirty="0" smtClean="0"/>
                        <a:t> cierto que se esta perdiendo cada vez m</a:t>
                      </a:r>
                      <a:r>
                        <a:rPr lang="es-ES" sz="1600" baseline="0" dirty="0" err="1" smtClean="0"/>
                        <a:t>ás</a:t>
                      </a:r>
                      <a:r>
                        <a:rPr lang="es-ES" sz="1600" baseline="0" dirty="0" smtClean="0"/>
                        <a:t> el echo de que una lengua sea menos importante en la vida, ya que le tomamos más importancia el echo de saber comunicarnos con personas de otros países que hablan un idioma diferente al de nosotros y es más necesario aprender este idioma, ya que de los extranjeros depende mucho la economía de un trabajo profesional, que sin el no podíamos conseguir un mejor puesto para poder generar ingresos, pero aun así sigue siendo un tema que no da que que hablar el echo que la lengua no se incluya en la escuela, no quiere decir que no sea importante o no la notemos, porque es parte de nuestra diversidad y cultura, y vaya que México es uno de los países con demasiadas lenguas indígenas, y que si llega a llamar la atención de los habitantes, pero no se toma como un requisito para llegar lejos. </a:t>
                      </a:r>
                    </a:p>
                    <a:p>
                      <a:r>
                        <a:rPr lang="es-ES" sz="1600" baseline="0" dirty="0" smtClean="0"/>
                        <a:t>En mi opinión siento que aunque es un tema que deberíamos de tener en cuenta porque en un momento dado se va a terminar extinguiendo cierta lengua y con ello la cultura de un país, es necesario por lo menos conocerla un poco y saber de donde viene y por qué, pero, considero que no es un requisito tan importante para la realización de una persona.</a:t>
                      </a:r>
                    </a:p>
                    <a:p>
                      <a:r>
                        <a:rPr lang="es-ES" sz="1600" baseline="0" dirty="0" smtClean="0"/>
                        <a:t>Aún así debemos de tener en cuenta que no por ello debemos de discriminar a los hablantes nativos ya que la escuela es un motor donde debemos de incluir y respetar a toda persona, debemos de tratar a todos con el debido amor y cariño que todos merecemos y como quisiéramos que nos trataran a cada uno de nosotros.</a:t>
                      </a:r>
                      <a:endParaRPr lang="es-ES_tradnl" sz="1600" dirty="0"/>
                    </a:p>
                  </a:txBody>
                  <a:tcPr/>
                </a:tc>
              </a:tr>
            </a:tbl>
          </a:graphicData>
        </a:graphic>
      </p:graphicFrame>
    </p:spTree>
    <p:extLst>
      <p:ext uri="{BB962C8B-B14F-4D97-AF65-F5344CB8AC3E}">
        <p14:creationId xmlns:p14="http://schemas.microsoft.com/office/powerpoint/2010/main" val="51932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294461167"/>
              </p:ext>
            </p:extLst>
          </p:nvPr>
        </p:nvGraphicFramePr>
        <p:xfrm>
          <a:off x="162560" y="0"/>
          <a:ext cx="11887200" cy="6807200"/>
        </p:xfrm>
        <a:graphic>
          <a:graphicData uri="http://schemas.openxmlformats.org/drawingml/2006/table">
            <a:tbl>
              <a:tblPr firstRow="1" bandRow="1">
                <a:tableStyleId>{5C22544A-7EE6-4342-B048-85BDC9FD1C3A}</a:tableStyleId>
              </a:tblPr>
              <a:tblGrid>
                <a:gridCol w="5943600"/>
                <a:gridCol w="5943600"/>
              </a:tblGrid>
              <a:tr h="6807200">
                <a:tc>
                  <a:txBody>
                    <a:bodyPr/>
                    <a:lstStyle/>
                    <a:p>
                      <a:r>
                        <a:rPr lang="es-ES" sz="1400" baseline="0" dirty="0" smtClean="0">
                          <a:solidFill>
                            <a:schemeClr val="tx1"/>
                          </a:solidFill>
                        </a:rPr>
                        <a:t>La perdida de diversidad es inevitable.</a:t>
                      </a:r>
                    </a:p>
                    <a:p>
                      <a:r>
                        <a:rPr lang="es-ES" sz="1400" baseline="0" dirty="0" smtClean="0">
                          <a:solidFill>
                            <a:schemeClr val="tx1"/>
                          </a:solidFill>
                        </a:rPr>
                        <a:t>·La pérdida de lengua no representa algo especial ni para la ciencia ni para la vida intelectual.</a:t>
                      </a:r>
                    </a:p>
                    <a:p>
                      <a:r>
                        <a:rPr lang="es-ES" sz="1400" baseline="0" dirty="0" smtClean="0">
                          <a:solidFill>
                            <a:schemeClr val="tx1"/>
                          </a:solidFill>
                        </a:rPr>
                        <a:t>·Por el contrario, la pérdida de idiomas en el período moderno tiene un carácter diferente, tanto en su dimensiones como en sus implicaciones.</a:t>
                      </a:r>
                    </a:p>
                    <a:p>
                      <a:r>
                        <a:rPr lang="es-ES" sz="1400" baseline="0" dirty="0" smtClean="0">
                          <a:solidFill>
                            <a:schemeClr val="tx1"/>
                          </a:solidFill>
                        </a:rPr>
                        <a:t>·Peter </a:t>
                      </a:r>
                      <a:r>
                        <a:rPr lang="es-ES" sz="1400" baseline="0" dirty="0" err="1" smtClean="0">
                          <a:solidFill>
                            <a:schemeClr val="tx1"/>
                          </a:solidFill>
                        </a:rPr>
                        <a:t>Lodefoge</a:t>
                      </a:r>
                      <a:r>
                        <a:rPr lang="es-ES" sz="1400" baseline="0" dirty="0" smtClean="0">
                          <a:solidFill>
                            <a:schemeClr val="tx1"/>
                          </a:solidFill>
                        </a:rPr>
                        <a:t>, advierte que la preservación y mantenimiento de las lenguas es un tópico multifacético sobre el cual son posibles opiniones diferentes.</a:t>
                      </a:r>
                    </a:p>
                    <a:p>
                      <a:r>
                        <a:rPr lang="es-ES" sz="1400" baseline="0" dirty="0" smtClean="0">
                          <a:solidFill>
                            <a:schemeClr val="tx1"/>
                          </a:solidFill>
                        </a:rPr>
                        <a:t>·En algunas culturas, la lengua es considerada algo sagrado, totalmente divino.</a:t>
                      </a:r>
                    </a:p>
                    <a:p>
                      <a:r>
                        <a:rPr lang="es-ES" sz="1400" baseline="0" dirty="0" smtClean="0">
                          <a:solidFill>
                            <a:schemeClr val="tx1"/>
                          </a:solidFill>
                        </a:rPr>
                        <a:t>·De 1976 a 1992, un rango de 16 años, es muy notoria la tendencia poblacional hacía una mayor difusión y aprendizaje de la lengua castellana. </a:t>
                      </a:r>
                    </a:p>
                    <a:p>
                      <a:r>
                        <a:rPr lang="es-ES" sz="1400" baseline="0" dirty="0" smtClean="0">
                          <a:solidFill>
                            <a:schemeClr val="tx1"/>
                          </a:solidFill>
                        </a:rPr>
                        <a:t>·Oaxaca en una de las regiones que ha logrado mantener con mayor fuerza la viabilidad de los idiomas precolombinos.</a:t>
                      </a:r>
                    </a:p>
                    <a:p>
                      <a:r>
                        <a:rPr lang="es-ES" sz="1400" baseline="0" dirty="0" smtClean="0">
                          <a:solidFill>
                            <a:schemeClr val="tx1"/>
                          </a:solidFill>
                        </a:rPr>
                        <a:t>·Una teoría del contacto de lenguas sin un concepto adecuado de lenguaje reduce y tergiversa el significado de los resultados empíricos.</a:t>
                      </a:r>
                    </a:p>
                    <a:p>
                      <a:r>
                        <a:rPr lang="es-ES" sz="1400" baseline="0" dirty="0" smtClean="0">
                          <a:solidFill>
                            <a:schemeClr val="tx1"/>
                          </a:solidFill>
                        </a:rPr>
                        <a:t>·En la educación escolarizada, parece darse la imposibilidad de construir un proyecto de desarrollo coherente y una visión plural diferenciada del sector educativo, que vislumbre los cambios socioculturales.</a:t>
                      </a:r>
                    </a:p>
                    <a:p>
                      <a:r>
                        <a:rPr lang="es-ES" sz="1400" baseline="0" dirty="0" smtClean="0">
                          <a:solidFill>
                            <a:schemeClr val="tx1"/>
                          </a:solidFill>
                        </a:rPr>
                        <a:t>· una visión humanista y holística de la educación puede y debe contribuir a lograr un nuevo modelo de desarrollo.</a:t>
                      </a:r>
                    </a:p>
                    <a:p>
                      <a:r>
                        <a:rPr lang="es-ES" sz="1400" baseline="0" dirty="0" smtClean="0">
                          <a:solidFill>
                            <a:schemeClr val="tx1"/>
                          </a:solidFill>
                        </a:rPr>
                        <a:t>·Se opone a la violencia, la intolerancia, la discriminación y la exclusión. </a:t>
                      </a:r>
                    </a:p>
                    <a:p>
                      <a:r>
                        <a:rPr lang="es-ES" sz="1400" baseline="0" dirty="0" smtClean="0">
                          <a:solidFill>
                            <a:schemeClr val="tx1"/>
                          </a:solidFill>
                        </a:rPr>
                        <a:t>·Exige un planteamiento abierto y flexible al aprendizaje.</a:t>
                      </a:r>
                    </a:p>
                    <a:p>
                      <a:r>
                        <a:rPr lang="es-ES" sz="1400" baseline="0" dirty="0" smtClean="0">
                          <a:solidFill>
                            <a:schemeClr val="tx1"/>
                          </a:solidFill>
                        </a:rPr>
                        <a:t>·La información, el entendimiento, las habilidades, los valores y las actitudes que se adquieren por medio del aprendizaje, es esencial en todo debate sobre la finalidad de la educación.</a:t>
                      </a:r>
                    </a:p>
                    <a:p>
                      <a:r>
                        <a:rPr lang="es-ES" sz="1400" baseline="0" dirty="0" smtClean="0">
                          <a:solidFill>
                            <a:schemeClr val="tx1"/>
                          </a:solidFill>
                        </a:rPr>
                        <a:t>· La educación y el conocimiento deberían de ser considerados bienes comunes mundiales. </a:t>
                      </a:r>
                    </a:p>
                    <a:p>
                      <a:r>
                        <a:rPr lang="es-ES" sz="1400" baseline="0" dirty="0" smtClean="0">
                          <a:solidFill>
                            <a:schemeClr val="tx1"/>
                          </a:solidFill>
                        </a:rPr>
                        <a:t>·La adquisición, validación y utilización, sean comunes a todas las personas como parte de una empresa social colectiva.</a:t>
                      </a:r>
                    </a:p>
                    <a:p>
                      <a:r>
                        <a:rPr lang="es-ES" sz="1400" baseline="0" dirty="0" smtClean="0"/>
                        <a:t> </a:t>
                      </a:r>
                    </a:p>
                    <a:p>
                      <a:endParaRPr lang="es-ES_tradnl" dirty="0"/>
                    </a:p>
                  </a:txBody>
                  <a:tcPr>
                    <a:solidFill>
                      <a:schemeClr val="accent1">
                        <a:lumMod val="60000"/>
                        <a:lumOff val="40000"/>
                      </a:schemeClr>
                    </a:solidFill>
                  </a:tcPr>
                </a:tc>
                <a:tc>
                  <a:txBody>
                    <a:bodyPr/>
                    <a:lstStyle/>
                    <a:p>
                      <a:r>
                        <a:rPr lang="es-ES_tradnl" dirty="0" smtClean="0">
                          <a:solidFill>
                            <a:schemeClr val="tx1"/>
                          </a:solidFill>
                        </a:rPr>
                        <a:t>Debemos</a:t>
                      </a:r>
                      <a:r>
                        <a:rPr lang="es-ES_tradnl" baseline="0" dirty="0" smtClean="0">
                          <a:solidFill>
                            <a:schemeClr val="tx1"/>
                          </a:solidFill>
                        </a:rPr>
                        <a:t> preocuparnos por la </a:t>
                      </a:r>
                      <a:r>
                        <a:rPr lang="es-ES_tradnl" baseline="0" dirty="0" err="1" smtClean="0">
                          <a:solidFill>
                            <a:schemeClr val="tx1"/>
                          </a:solidFill>
                        </a:rPr>
                        <a:t>inclusi</a:t>
                      </a:r>
                      <a:r>
                        <a:rPr lang="es-ES" baseline="0" dirty="0" err="1" smtClean="0">
                          <a:solidFill>
                            <a:schemeClr val="tx1"/>
                          </a:solidFill>
                        </a:rPr>
                        <a:t>ón</a:t>
                      </a:r>
                      <a:r>
                        <a:rPr lang="es-ES" baseline="0" dirty="0" smtClean="0">
                          <a:solidFill>
                            <a:schemeClr val="tx1"/>
                          </a:solidFill>
                        </a:rPr>
                        <a:t> por una educación que no excluya ni margine, como educadoras no solo dar la adquisición de aptitudes, sino también de valores y dignidad humana, que aprecie su diversidad.</a:t>
                      </a:r>
                      <a:endParaRPr lang="es-ES_tradnl" dirty="0">
                        <a:solidFill>
                          <a:schemeClr val="tx1"/>
                        </a:solidFill>
                      </a:endParaRPr>
                    </a:p>
                  </a:txBody>
                  <a:tcPr>
                    <a:solidFill>
                      <a:schemeClr val="accent1">
                        <a:lumMod val="60000"/>
                        <a:lumOff val="40000"/>
                      </a:schemeClr>
                    </a:solidFill>
                  </a:tcPr>
                </a:tc>
              </a:tr>
            </a:tbl>
          </a:graphicData>
        </a:graphic>
      </p:graphicFrame>
    </p:spTree>
    <p:extLst>
      <p:ext uri="{BB962C8B-B14F-4D97-AF65-F5344CB8AC3E}">
        <p14:creationId xmlns:p14="http://schemas.microsoft.com/office/powerpoint/2010/main" val="3811084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880</Words>
  <Application>Microsoft Macintosh PowerPoint</Application>
  <PresentationFormat>Panorámica</PresentationFormat>
  <Paragraphs>39</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Calibri</vt:lpstr>
      <vt:lpstr>Calibri Light</vt:lpstr>
      <vt:lpstr>Arial</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Usuario de Microsoft Office</cp:lastModifiedBy>
  <cp:revision>10</cp:revision>
  <dcterms:created xsi:type="dcterms:W3CDTF">2020-11-24T04:22:49Z</dcterms:created>
  <dcterms:modified xsi:type="dcterms:W3CDTF">2020-11-24T06:02:05Z</dcterms:modified>
</cp:coreProperties>
</file>