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AF6"/>
    <a:srgbClr val="F9737D"/>
    <a:srgbClr val="FCBABF"/>
    <a:srgbClr val="FF0066"/>
    <a:srgbClr val="F7B7BD"/>
    <a:srgbClr val="EE5C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7" d="100"/>
          <a:sy n="87" d="100"/>
        </p:scale>
        <p:origin x="4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71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05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963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146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66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52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030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77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502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49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8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D40DD-CD19-4E0A-8CE3-11FF35360282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5431A-A21D-45DB-8063-0A2340056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260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63537" y="83273"/>
            <a:ext cx="6096000" cy="9951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s-ES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 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s-E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 </a:t>
            </a:r>
            <a:endParaRPr lang="es-MX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s-E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Resultado de imagen para logo enep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9" t="9000" r="21032" b="17000"/>
          <a:stretch/>
        </p:blipFill>
        <p:spPr bwMode="auto">
          <a:xfrm>
            <a:off x="5051713" y="1078417"/>
            <a:ext cx="1319645" cy="14729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2746664" y="2491898"/>
            <a:ext cx="6096000" cy="14003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  <a:tabLst>
                <a:tab pos="2419350" algn="l"/>
              </a:tabLst>
            </a:pPr>
            <a:r>
              <a:rPr 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</a:t>
            </a:r>
            <a:r>
              <a:rPr 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Educación geográfica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  <a:tabLst>
                <a:tab pos="2419350" algn="l"/>
              </a:tabLst>
            </a:pPr>
            <a:r>
              <a:rPr 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Titular: </a:t>
            </a:r>
            <a:r>
              <a:rPr 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David Gustavo Montalván Zertuche 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  <a:tabLst>
                <a:tab pos="2419350" algn="l"/>
              </a:tabLst>
            </a:pPr>
            <a:r>
              <a:rPr 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</a:t>
            </a:r>
            <a:r>
              <a:rPr 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Jimena Guadalupe Charles Hernández 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  <a:tabLst>
                <a:tab pos="2419350" algn="l"/>
              </a:tabLst>
            </a:pPr>
            <a:r>
              <a:rPr 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4º B     No. De lista: 4 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746664" y="3880550"/>
            <a:ext cx="6096000" cy="5899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  <a:tabLst>
                <a:tab pos="2419350" algn="l"/>
              </a:tabLst>
            </a:pPr>
            <a:r>
              <a:rPr 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ACTIVIDAD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  <a:tabLst>
                <a:tab pos="2419350" algn="l"/>
              </a:tabLst>
            </a:pPr>
            <a:r>
              <a:rPr lang="es-E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Mapa conceptual del Espacio geográfico.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750674" y="4494466"/>
            <a:ext cx="4087979" cy="339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  <a:tabLst>
                <a:tab pos="2419350" algn="l"/>
              </a:tabLst>
            </a:pPr>
            <a:r>
              <a:rPr lang="es-ES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I. Elementos básicos para el estudio de la geografía.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663537" y="4834239"/>
            <a:ext cx="6096000" cy="1447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2419350" algn="l"/>
              </a:tabLst>
            </a:pPr>
            <a:r>
              <a:rPr 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Relaciona los componentes naturales, sociales, culturales, económicos y políticos que interactúan en el espacio geográfico para analizar los objetos de estudio de la geografía desde una perspectiva multi e interdisciplinaria. 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Courier New" panose="02070309020205020404" pitchFamily="49" charset="0"/>
              <a:buChar char="o"/>
              <a:tabLst>
                <a:tab pos="2419350" algn="l"/>
              </a:tabLst>
            </a:pPr>
            <a:r>
              <a:rPr 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 las TIC y las fuentes de información disponibles para mantenerse actualizado respecto a los hechos y fenómenos geográficos.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094588" y="6282008"/>
            <a:ext cx="3605475" cy="3046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  <a:tabLst>
                <a:tab pos="2419350" algn="l"/>
              </a:tabLst>
            </a:pPr>
            <a:r>
              <a:rPr 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Coahuila. México, a </a:t>
            </a:r>
            <a:r>
              <a:rPr lang="es-E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  </a:t>
            </a:r>
            <a:r>
              <a:rPr lang="es-E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noviembre de 2020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139602" y="141867"/>
            <a:ext cx="305017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Segoe Script" panose="030B0504020000000003" pitchFamily="66" charset="0"/>
                <a:cs typeface="Times New Roman" panose="02020603050405020304" pitchFamily="18" charset="0"/>
              </a:rPr>
              <a:t>El espacio geográfico</a:t>
            </a:r>
            <a:endParaRPr lang="es-MX" sz="2000" b="1" dirty="0">
              <a:latin typeface="Segoe Script" panose="030B0504020000000003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688772" y="904009"/>
            <a:ext cx="4083628" cy="613117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Entorno en el que nos desenvolvemos, engloba la organización de la sociedad y su relación con el medio ambiente. 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Conector recto 4"/>
          <p:cNvCxnSpPr>
            <a:stCxn id="2" idx="2"/>
          </p:cNvCxnSpPr>
          <p:nvPr/>
        </p:nvCxnSpPr>
        <p:spPr>
          <a:xfrm flipH="1">
            <a:off x="5658427" y="541977"/>
            <a:ext cx="6260" cy="348035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5637069" y="1517126"/>
            <a:ext cx="0" cy="37881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 flipV="1">
            <a:off x="1371600" y="1938832"/>
            <a:ext cx="8956965" cy="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1399950" y="1931904"/>
            <a:ext cx="0" cy="37881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334882" y="2317644"/>
            <a:ext cx="2130136" cy="338554"/>
          </a:xfrm>
          <a:prstGeom prst="rect">
            <a:avLst/>
          </a:prstGeom>
          <a:solidFill>
            <a:srgbClr val="F7B7BD"/>
          </a:solidFill>
          <a:ln w="190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Componentes</a:t>
            </a:r>
            <a:endParaRPr lang="es-MX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5638802" y="1822162"/>
            <a:ext cx="0" cy="37881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10297392" y="1931905"/>
            <a:ext cx="11069" cy="285735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572001" y="2217640"/>
            <a:ext cx="2130136" cy="338554"/>
          </a:xfrm>
          <a:prstGeom prst="rect">
            <a:avLst/>
          </a:prstGeom>
          <a:solidFill>
            <a:srgbClr val="F7B7BD"/>
          </a:solidFill>
          <a:ln w="190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Categorías</a:t>
            </a:r>
            <a:endParaRPr lang="es-MX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9100121" y="2199670"/>
            <a:ext cx="2130136" cy="338554"/>
          </a:xfrm>
          <a:prstGeom prst="rect">
            <a:avLst/>
          </a:prstGeom>
          <a:solidFill>
            <a:srgbClr val="F7B7BD"/>
          </a:solidFill>
          <a:ln w="190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Escalas de análisis</a:t>
            </a:r>
            <a:endParaRPr lang="es-MX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1399950" y="2656198"/>
            <a:ext cx="0" cy="37881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148052" y="3010356"/>
            <a:ext cx="2848993" cy="55399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Naturales: 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 proporcionados por la naturaleza y son aprovechados por el hombre: Flora, fauna, relieve, clima, etc.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Conector recto 19"/>
          <p:cNvCxnSpPr/>
          <p:nvPr/>
        </p:nvCxnSpPr>
        <p:spPr>
          <a:xfrm>
            <a:off x="1399950" y="3564354"/>
            <a:ext cx="0" cy="213308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1399950" y="4325750"/>
            <a:ext cx="808" cy="242826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148052" y="3771752"/>
            <a:ext cx="2848993" cy="55399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Sociales: 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Aspectos del ser humano, como son su distribución dentro d e un territorio, características demográficas, población.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48053" y="4568576"/>
            <a:ext cx="2848992" cy="40011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Económicos: 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 para satisfacer necesidades; industria, comercio. 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48053" y="5234994"/>
            <a:ext cx="2848992" cy="40011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Políticos: 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Cómo la sociedad se administra y organiza, límites territoriales.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Conector recto 26"/>
          <p:cNvCxnSpPr/>
          <p:nvPr/>
        </p:nvCxnSpPr>
        <p:spPr>
          <a:xfrm>
            <a:off x="1404430" y="4992309"/>
            <a:ext cx="1028" cy="266308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1422792" y="5696659"/>
            <a:ext cx="0" cy="37881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148052" y="6069633"/>
            <a:ext cx="2848993" cy="58477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Culturales y lingüísticos: 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Acciones de la población, sus costumbres, tradiciones, formas de vida de la comunidad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4377579" y="2965151"/>
            <a:ext cx="2654960" cy="40011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Localización: 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Ubicación específica de un espacio/ área, mediante coordenadas o mapas.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Conector recto 31"/>
          <p:cNvCxnSpPr/>
          <p:nvPr/>
        </p:nvCxnSpPr>
        <p:spPr>
          <a:xfrm>
            <a:off x="5636041" y="2556194"/>
            <a:ext cx="0" cy="37881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5664687" y="3371701"/>
            <a:ext cx="1811" cy="189407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4364183" y="3567749"/>
            <a:ext cx="2654960" cy="646331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Distribución:</a:t>
            </a:r>
            <a:r>
              <a:rPr lang="es-MX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Reconoce donde están ubicados los recursos, es decir, la organización y reconocimiento de los elementos. 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Conector recto 34"/>
          <p:cNvCxnSpPr/>
          <p:nvPr/>
        </p:nvCxnSpPr>
        <p:spPr>
          <a:xfrm>
            <a:off x="5648138" y="4229909"/>
            <a:ext cx="0" cy="144145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/>
          <p:cNvSpPr txBox="1"/>
          <p:nvPr/>
        </p:nvSpPr>
        <p:spPr>
          <a:xfrm>
            <a:off x="4377579" y="4382779"/>
            <a:ext cx="2654959" cy="40011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Diversidad: 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Diferencias y variedades que presentan los espacios geográficos. 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Conector recto 36"/>
          <p:cNvCxnSpPr/>
          <p:nvPr/>
        </p:nvCxnSpPr>
        <p:spPr>
          <a:xfrm>
            <a:off x="5648138" y="4848419"/>
            <a:ext cx="0" cy="261577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5648138" y="5446292"/>
            <a:ext cx="0" cy="37881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/>
          <p:cNvSpPr txBox="1"/>
          <p:nvPr/>
        </p:nvSpPr>
        <p:spPr>
          <a:xfrm>
            <a:off x="4364184" y="5107738"/>
            <a:ext cx="2668354" cy="40011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Cambio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Modificaciones y transformaciones que acontecen en un lugar.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377579" y="5823574"/>
            <a:ext cx="2641564" cy="40011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Relación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Forma en que los componentes se ligan entre sí. 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9243393" y="2932613"/>
            <a:ext cx="2107998" cy="40011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Analiza el territorio inmediato: municipio, ciudad, etc.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Conector recto 41"/>
          <p:cNvCxnSpPr/>
          <p:nvPr/>
        </p:nvCxnSpPr>
        <p:spPr>
          <a:xfrm>
            <a:off x="10328565" y="2538224"/>
            <a:ext cx="0" cy="37881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10328565" y="3371701"/>
            <a:ext cx="0" cy="278279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/>
          <p:cNvSpPr txBox="1"/>
          <p:nvPr/>
        </p:nvSpPr>
        <p:spPr>
          <a:xfrm>
            <a:off x="9243393" y="3665556"/>
            <a:ext cx="2107998" cy="40011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Nacional: 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 referencia a lo que ocurre dentro de un país.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9243393" y="4374123"/>
            <a:ext cx="2107998" cy="55399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Mundial o global</a:t>
            </a:r>
            <a:r>
              <a:rPr lang="es-MX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Análisis universal de aspectos (Clima, distribución de idiomas, etc.)</a:t>
            </a:r>
            <a:endParaRPr lang="es-MX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Conector recto 50"/>
          <p:cNvCxnSpPr/>
          <p:nvPr/>
        </p:nvCxnSpPr>
        <p:spPr>
          <a:xfrm>
            <a:off x="10328565" y="4065666"/>
            <a:ext cx="0" cy="16424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3" name="Google Shape;256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8215780">
            <a:off x="10105361" y="4783828"/>
            <a:ext cx="3187507" cy="274752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8" name="Google Shape;336;p23"/>
          <p:cNvGrpSpPr/>
          <p:nvPr/>
        </p:nvGrpSpPr>
        <p:grpSpPr>
          <a:xfrm rot="824322">
            <a:off x="10544330" y="5001031"/>
            <a:ext cx="1614122" cy="1714510"/>
            <a:chOff x="7281641" y="1136546"/>
            <a:chExt cx="892968" cy="986057"/>
          </a:xfrm>
        </p:grpSpPr>
        <p:sp>
          <p:nvSpPr>
            <p:cNvPr id="89" name="Google Shape;337;p23"/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338;p23"/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339;p23"/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340;p23"/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1" name="Google Shape;256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9334371">
            <a:off x="-936824" y="-379053"/>
            <a:ext cx="3178313" cy="216637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8" name="Google Shape;356;p23"/>
          <p:cNvGrpSpPr/>
          <p:nvPr/>
        </p:nvGrpSpPr>
        <p:grpSpPr>
          <a:xfrm rot="20484107">
            <a:off x="172921" y="97710"/>
            <a:ext cx="1451127" cy="1321986"/>
            <a:chOff x="734290" y="251983"/>
            <a:chExt cx="800177" cy="752193"/>
          </a:xfrm>
        </p:grpSpPr>
        <p:sp>
          <p:nvSpPr>
            <p:cNvPr id="99" name="Google Shape;357;p23"/>
            <p:cNvSpPr/>
            <p:nvPr/>
          </p:nvSpPr>
          <p:spPr>
            <a:xfrm>
              <a:off x="864310" y="336336"/>
              <a:ext cx="515085" cy="529745"/>
            </a:xfrm>
            <a:custGeom>
              <a:avLst/>
              <a:gdLst/>
              <a:ahLst/>
              <a:cxnLst/>
              <a:rect l="l" t="t" r="r" b="b"/>
              <a:pathLst>
                <a:path w="15565" h="16008" extrusionOk="0">
                  <a:moveTo>
                    <a:pt x="7696" y="0"/>
                  </a:moveTo>
                  <a:cubicBezTo>
                    <a:pt x="7290" y="0"/>
                    <a:pt x="6861" y="98"/>
                    <a:pt x="6424" y="320"/>
                  </a:cubicBezTo>
                  <a:cubicBezTo>
                    <a:pt x="4980" y="1054"/>
                    <a:pt x="3346" y="1662"/>
                    <a:pt x="2250" y="2890"/>
                  </a:cubicBezTo>
                  <a:cubicBezTo>
                    <a:pt x="1852" y="3337"/>
                    <a:pt x="1665" y="3971"/>
                    <a:pt x="1457" y="4561"/>
                  </a:cubicBezTo>
                  <a:cubicBezTo>
                    <a:pt x="1278" y="4739"/>
                    <a:pt x="1120" y="4939"/>
                    <a:pt x="988" y="5155"/>
                  </a:cubicBezTo>
                  <a:cubicBezTo>
                    <a:pt x="895" y="5313"/>
                    <a:pt x="811" y="5475"/>
                    <a:pt x="736" y="5642"/>
                  </a:cubicBezTo>
                  <a:lnTo>
                    <a:pt x="400" y="6283"/>
                  </a:lnTo>
                  <a:cubicBezTo>
                    <a:pt x="53" y="6949"/>
                    <a:pt x="1" y="7620"/>
                    <a:pt x="152" y="8220"/>
                  </a:cubicBezTo>
                  <a:cubicBezTo>
                    <a:pt x="94" y="9669"/>
                    <a:pt x="416" y="11167"/>
                    <a:pt x="1067" y="12291"/>
                  </a:cubicBezTo>
                  <a:cubicBezTo>
                    <a:pt x="2227" y="14290"/>
                    <a:pt x="4508" y="15429"/>
                    <a:pt x="6718" y="15843"/>
                  </a:cubicBezTo>
                  <a:cubicBezTo>
                    <a:pt x="7278" y="15947"/>
                    <a:pt x="7852" y="16007"/>
                    <a:pt x="8421" y="16007"/>
                  </a:cubicBezTo>
                  <a:cubicBezTo>
                    <a:pt x="10139" y="16007"/>
                    <a:pt x="11808" y="15463"/>
                    <a:pt x="12881" y="13979"/>
                  </a:cubicBezTo>
                  <a:cubicBezTo>
                    <a:pt x="13002" y="13812"/>
                    <a:pt x="13105" y="13634"/>
                    <a:pt x="13217" y="13463"/>
                  </a:cubicBezTo>
                  <a:cubicBezTo>
                    <a:pt x="13708" y="13063"/>
                    <a:pt x="14151" y="12735"/>
                    <a:pt x="14489" y="12178"/>
                  </a:cubicBezTo>
                  <a:cubicBezTo>
                    <a:pt x="15174" y="11052"/>
                    <a:pt x="15413" y="9617"/>
                    <a:pt x="15468" y="8315"/>
                  </a:cubicBezTo>
                  <a:cubicBezTo>
                    <a:pt x="15565" y="6031"/>
                    <a:pt x="14940" y="2763"/>
                    <a:pt x="12808" y="1493"/>
                  </a:cubicBezTo>
                  <a:cubicBezTo>
                    <a:pt x="11688" y="827"/>
                    <a:pt x="10351" y="414"/>
                    <a:pt x="9025" y="371"/>
                  </a:cubicBezTo>
                  <a:cubicBezTo>
                    <a:pt x="8630" y="139"/>
                    <a:pt x="8179" y="0"/>
                    <a:pt x="769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358;p23"/>
            <p:cNvSpPr/>
            <p:nvPr/>
          </p:nvSpPr>
          <p:spPr>
            <a:xfrm>
              <a:off x="734290" y="251983"/>
              <a:ext cx="800177" cy="752193"/>
            </a:xfrm>
            <a:custGeom>
              <a:avLst/>
              <a:gdLst/>
              <a:ahLst/>
              <a:cxnLst/>
              <a:rect l="l" t="t" r="r" b="b"/>
              <a:pathLst>
                <a:path w="24180" h="22730" extrusionOk="0">
                  <a:moveTo>
                    <a:pt x="12323" y="3022"/>
                  </a:moveTo>
                  <a:cubicBezTo>
                    <a:pt x="12788" y="3022"/>
                    <a:pt x="13258" y="3065"/>
                    <a:pt x="13726" y="3154"/>
                  </a:cubicBezTo>
                  <a:cubicBezTo>
                    <a:pt x="17826" y="3937"/>
                    <a:pt x="20123" y="8357"/>
                    <a:pt x="19065" y="12265"/>
                  </a:cubicBezTo>
                  <a:cubicBezTo>
                    <a:pt x="18120" y="15756"/>
                    <a:pt x="15239" y="17764"/>
                    <a:pt x="11926" y="18511"/>
                  </a:cubicBezTo>
                  <a:cubicBezTo>
                    <a:pt x="11897" y="18406"/>
                    <a:pt x="11814" y="18309"/>
                    <a:pt x="11693" y="18300"/>
                  </a:cubicBezTo>
                  <a:cubicBezTo>
                    <a:pt x="7189" y="17948"/>
                    <a:pt x="3611" y="14644"/>
                    <a:pt x="4291" y="9865"/>
                  </a:cubicBezTo>
                  <a:cubicBezTo>
                    <a:pt x="4845" y="5972"/>
                    <a:pt x="8462" y="3022"/>
                    <a:pt x="12323" y="3022"/>
                  </a:cubicBezTo>
                  <a:close/>
                  <a:moveTo>
                    <a:pt x="8370" y="1"/>
                  </a:moveTo>
                  <a:cubicBezTo>
                    <a:pt x="8206" y="1"/>
                    <a:pt x="8026" y="180"/>
                    <a:pt x="8053" y="373"/>
                  </a:cubicBezTo>
                  <a:cubicBezTo>
                    <a:pt x="8172" y="1247"/>
                    <a:pt x="8518" y="2172"/>
                    <a:pt x="8818" y="3002"/>
                  </a:cubicBezTo>
                  <a:cubicBezTo>
                    <a:pt x="7324" y="3655"/>
                    <a:pt x="6029" y="4692"/>
                    <a:pt x="5066" y="6006"/>
                  </a:cubicBezTo>
                  <a:cubicBezTo>
                    <a:pt x="4709" y="5676"/>
                    <a:pt x="4332" y="5369"/>
                    <a:pt x="3949" y="5070"/>
                  </a:cubicBezTo>
                  <a:cubicBezTo>
                    <a:pt x="3525" y="4738"/>
                    <a:pt x="3087" y="4347"/>
                    <a:pt x="2596" y="4123"/>
                  </a:cubicBezTo>
                  <a:cubicBezTo>
                    <a:pt x="2553" y="4104"/>
                    <a:pt x="2509" y="4095"/>
                    <a:pt x="2466" y="4095"/>
                  </a:cubicBezTo>
                  <a:cubicBezTo>
                    <a:pt x="2226" y="4095"/>
                    <a:pt x="2024" y="4373"/>
                    <a:pt x="2242" y="4583"/>
                  </a:cubicBezTo>
                  <a:cubicBezTo>
                    <a:pt x="2632" y="4960"/>
                    <a:pt x="3133" y="5238"/>
                    <a:pt x="3573" y="5560"/>
                  </a:cubicBezTo>
                  <a:cubicBezTo>
                    <a:pt x="3971" y="5853"/>
                    <a:pt x="4358" y="6164"/>
                    <a:pt x="4755" y="6461"/>
                  </a:cubicBezTo>
                  <a:cubicBezTo>
                    <a:pt x="4018" y="7614"/>
                    <a:pt x="3547" y="8942"/>
                    <a:pt x="3450" y="10368"/>
                  </a:cubicBezTo>
                  <a:cubicBezTo>
                    <a:pt x="3415" y="10901"/>
                    <a:pt x="3433" y="11435"/>
                    <a:pt x="3505" y="11965"/>
                  </a:cubicBezTo>
                  <a:cubicBezTo>
                    <a:pt x="2444" y="11967"/>
                    <a:pt x="1349" y="12051"/>
                    <a:pt x="318" y="12262"/>
                  </a:cubicBezTo>
                  <a:cubicBezTo>
                    <a:pt x="1" y="12328"/>
                    <a:pt x="54" y="12855"/>
                    <a:pt x="366" y="12855"/>
                  </a:cubicBezTo>
                  <a:cubicBezTo>
                    <a:pt x="376" y="12855"/>
                    <a:pt x="387" y="12855"/>
                    <a:pt x="398" y="12854"/>
                  </a:cubicBezTo>
                  <a:cubicBezTo>
                    <a:pt x="1465" y="12740"/>
                    <a:pt x="2530" y="12602"/>
                    <a:pt x="3597" y="12486"/>
                  </a:cubicBezTo>
                  <a:cubicBezTo>
                    <a:pt x="3946" y="14206"/>
                    <a:pt x="4841" y="15805"/>
                    <a:pt x="6101" y="16972"/>
                  </a:cubicBezTo>
                  <a:cubicBezTo>
                    <a:pt x="4741" y="17837"/>
                    <a:pt x="3309" y="18732"/>
                    <a:pt x="2081" y="19763"/>
                  </a:cubicBezTo>
                  <a:cubicBezTo>
                    <a:pt x="1845" y="19961"/>
                    <a:pt x="2061" y="20300"/>
                    <a:pt x="2316" y="20300"/>
                  </a:cubicBezTo>
                  <a:cubicBezTo>
                    <a:pt x="2365" y="20300"/>
                    <a:pt x="2415" y="20288"/>
                    <a:pt x="2464" y="20260"/>
                  </a:cubicBezTo>
                  <a:cubicBezTo>
                    <a:pt x="3884" y="19442"/>
                    <a:pt x="5247" y="18361"/>
                    <a:pt x="6547" y="17367"/>
                  </a:cubicBezTo>
                  <a:cubicBezTo>
                    <a:pt x="6550" y="17364"/>
                    <a:pt x="6552" y="17361"/>
                    <a:pt x="6553" y="17359"/>
                  </a:cubicBezTo>
                  <a:cubicBezTo>
                    <a:pt x="7731" y="18291"/>
                    <a:pt x="9170" y="18864"/>
                    <a:pt x="10750" y="18864"/>
                  </a:cubicBezTo>
                  <a:cubicBezTo>
                    <a:pt x="10775" y="18864"/>
                    <a:pt x="10800" y="18864"/>
                    <a:pt x="10825" y="18863"/>
                  </a:cubicBezTo>
                  <a:lnTo>
                    <a:pt x="10825" y="18863"/>
                  </a:lnTo>
                  <a:cubicBezTo>
                    <a:pt x="10809" y="18943"/>
                    <a:pt x="10823" y="19026"/>
                    <a:pt x="10863" y="19096"/>
                  </a:cubicBezTo>
                  <a:cubicBezTo>
                    <a:pt x="10623" y="20194"/>
                    <a:pt x="10517" y="21420"/>
                    <a:pt x="10676" y="22503"/>
                  </a:cubicBezTo>
                  <a:cubicBezTo>
                    <a:pt x="10700" y="22661"/>
                    <a:pt x="10813" y="22729"/>
                    <a:pt x="10937" y="22729"/>
                  </a:cubicBezTo>
                  <a:cubicBezTo>
                    <a:pt x="11101" y="22729"/>
                    <a:pt x="11283" y="22609"/>
                    <a:pt x="11295" y="22418"/>
                  </a:cubicBezTo>
                  <a:cubicBezTo>
                    <a:pt x="11361" y="21366"/>
                    <a:pt x="11378" y="20322"/>
                    <a:pt x="11456" y="19271"/>
                  </a:cubicBezTo>
                  <a:cubicBezTo>
                    <a:pt x="11479" y="19271"/>
                    <a:pt x="11503" y="19271"/>
                    <a:pt x="11527" y="19271"/>
                  </a:cubicBezTo>
                  <a:cubicBezTo>
                    <a:pt x="13402" y="19271"/>
                    <a:pt x="15194" y="18493"/>
                    <a:pt x="16652" y="17274"/>
                  </a:cubicBezTo>
                  <a:cubicBezTo>
                    <a:pt x="17129" y="18245"/>
                    <a:pt x="17623" y="19234"/>
                    <a:pt x="18178" y="20164"/>
                  </a:cubicBezTo>
                  <a:cubicBezTo>
                    <a:pt x="18245" y="20276"/>
                    <a:pt x="18342" y="20323"/>
                    <a:pt x="18438" y="20323"/>
                  </a:cubicBezTo>
                  <a:cubicBezTo>
                    <a:pt x="18653" y="20323"/>
                    <a:pt x="18865" y="20093"/>
                    <a:pt x="18737" y="19836"/>
                  </a:cubicBezTo>
                  <a:cubicBezTo>
                    <a:pt x="18253" y="18865"/>
                    <a:pt x="17686" y="17909"/>
                    <a:pt x="17124" y="16980"/>
                  </a:cubicBezTo>
                  <a:cubicBezTo>
                    <a:pt x="17107" y="16954"/>
                    <a:pt x="17087" y="16931"/>
                    <a:pt x="17063" y="16911"/>
                  </a:cubicBezTo>
                  <a:cubicBezTo>
                    <a:pt x="18175" y="15871"/>
                    <a:pt x="19048" y="14567"/>
                    <a:pt x="19567" y="13172"/>
                  </a:cubicBezTo>
                  <a:cubicBezTo>
                    <a:pt x="20448" y="13538"/>
                    <a:pt x="21399" y="13852"/>
                    <a:pt x="22322" y="14042"/>
                  </a:cubicBezTo>
                  <a:cubicBezTo>
                    <a:pt x="22347" y="14047"/>
                    <a:pt x="22371" y="14050"/>
                    <a:pt x="22394" y="14050"/>
                  </a:cubicBezTo>
                  <a:cubicBezTo>
                    <a:pt x="22721" y="14050"/>
                    <a:pt x="22838" y="13558"/>
                    <a:pt x="22483" y="13455"/>
                  </a:cubicBezTo>
                  <a:cubicBezTo>
                    <a:pt x="21573" y="13190"/>
                    <a:pt x="20644" y="12950"/>
                    <a:pt x="19723" y="12714"/>
                  </a:cubicBezTo>
                  <a:cubicBezTo>
                    <a:pt x="19860" y="12287"/>
                    <a:pt x="19959" y="11847"/>
                    <a:pt x="20023" y="11403"/>
                  </a:cubicBezTo>
                  <a:cubicBezTo>
                    <a:pt x="20216" y="9977"/>
                    <a:pt x="20034" y="8527"/>
                    <a:pt x="19498" y="7191"/>
                  </a:cubicBezTo>
                  <a:lnTo>
                    <a:pt x="19498" y="7191"/>
                  </a:lnTo>
                  <a:cubicBezTo>
                    <a:pt x="19542" y="7232"/>
                    <a:pt x="19599" y="7252"/>
                    <a:pt x="19657" y="7252"/>
                  </a:cubicBezTo>
                  <a:cubicBezTo>
                    <a:pt x="19669" y="7252"/>
                    <a:pt x="19682" y="7251"/>
                    <a:pt x="19694" y="7249"/>
                  </a:cubicBezTo>
                  <a:cubicBezTo>
                    <a:pt x="21086" y="7037"/>
                    <a:pt x="22597" y="6693"/>
                    <a:pt x="23886" y="6119"/>
                  </a:cubicBezTo>
                  <a:cubicBezTo>
                    <a:pt x="24179" y="5988"/>
                    <a:pt x="24010" y="5554"/>
                    <a:pt x="23729" y="5554"/>
                  </a:cubicBezTo>
                  <a:cubicBezTo>
                    <a:pt x="23705" y="5554"/>
                    <a:pt x="23679" y="5558"/>
                    <a:pt x="23653" y="5565"/>
                  </a:cubicBezTo>
                  <a:cubicBezTo>
                    <a:pt x="22287" y="5943"/>
                    <a:pt x="20942" y="6424"/>
                    <a:pt x="19573" y="6808"/>
                  </a:cubicBezTo>
                  <a:cubicBezTo>
                    <a:pt x="19469" y="6837"/>
                    <a:pt x="19420" y="6908"/>
                    <a:pt x="19412" y="6984"/>
                  </a:cubicBezTo>
                  <a:cubicBezTo>
                    <a:pt x="18685" y="5309"/>
                    <a:pt x="17417" y="3909"/>
                    <a:pt x="15790" y="3077"/>
                  </a:cubicBezTo>
                  <a:cubicBezTo>
                    <a:pt x="16081" y="2806"/>
                    <a:pt x="16349" y="2503"/>
                    <a:pt x="16622" y="2215"/>
                  </a:cubicBezTo>
                  <a:cubicBezTo>
                    <a:pt x="16930" y="1890"/>
                    <a:pt x="17270" y="1578"/>
                    <a:pt x="17530" y="1212"/>
                  </a:cubicBezTo>
                  <a:cubicBezTo>
                    <a:pt x="17676" y="1005"/>
                    <a:pt x="17479" y="808"/>
                    <a:pt x="17277" y="808"/>
                  </a:cubicBezTo>
                  <a:cubicBezTo>
                    <a:pt x="17212" y="808"/>
                    <a:pt x="17147" y="828"/>
                    <a:pt x="17092" y="875"/>
                  </a:cubicBezTo>
                  <a:cubicBezTo>
                    <a:pt x="16731" y="1181"/>
                    <a:pt x="16433" y="1584"/>
                    <a:pt x="16119" y="1941"/>
                  </a:cubicBezTo>
                  <a:cubicBezTo>
                    <a:pt x="15854" y="2243"/>
                    <a:pt x="15576" y="2540"/>
                    <a:pt x="15337" y="2863"/>
                  </a:cubicBezTo>
                  <a:cubicBezTo>
                    <a:pt x="14496" y="2503"/>
                    <a:pt x="13595" y="2299"/>
                    <a:pt x="12681" y="2264"/>
                  </a:cubicBezTo>
                  <a:cubicBezTo>
                    <a:pt x="12569" y="2260"/>
                    <a:pt x="12457" y="2258"/>
                    <a:pt x="12345" y="2258"/>
                  </a:cubicBezTo>
                  <a:cubicBezTo>
                    <a:pt x="11308" y="2258"/>
                    <a:pt x="10278" y="2443"/>
                    <a:pt x="9305" y="2805"/>
                  </a:cubicBezTo>
                  <a:cubicBezTo>
                    <a:pt x="9128" y="1930"/>
                    <a:pt x="8930" y="968"/>
                    <a:pt x="8575" y="152"/>
                  </a:cubicBezTo>
                  <a:cubicBezTo>
                    <a:pt x="8528" y="45"/>
                    <a:pt x="8451" y="1"/>
                    <a:pt x="83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" name="CuadroTexto 101"/>
          <p:cNvSpPr txBox="1"/>
          <p:nvPr/>
        </p:nvSpPr>
        <p:spPr>
          <a:xfrm>
            <a:off x="346536" y="1576655"/>
            <a:ext cx="2340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gency FB" panose="020B0503020202020204" pitchFamily="34" charset="0"/>
              </a:rPr>
              <a:t>Está conformado por</a:t>
            </a:r>
            <a:r>
              <a:rPr lang="es-MX" sz="1600" dirty="0" smtClean="0">
                <a:latin typeface="Segoe Script" panose="030B0504020000000003" pitchFamily="66" charset="0"/>
              </a:rPr>
              <a:t>: </a:t>
            </a:r>
            <a:endParaRPr lang="es-MX" sz="1600" dirty="0">
              <a:latin typeface="Segoe Script" panose="030B0504020000000003" pitchFamily="66" charset="0"/>
            </a:endParaRPr>
          </a:p>
        </p:txBody>
      </p:sp>
      <p:sp>
        <p:nvSpPr>
          <p:cNvPr id="103" name="CuadroTexto 102"/>
          <p:cNvSpPr txBox="1"/>
          <p:nvPr/>
        </p:nvSpPr>
        <p:spPr>
          <a:xfrm>
            <a:off x="2493555" y="1923202"/>
            <a:ext cx="3379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Agency FB" panose="020B0503020202020204" pitchFamily="34" charset="0"/>
              </a:rPr>
              <a:t>A la vez, en estos componentes se pueden identificar: </a:t>
            </a:r>
            <a:endParaRPr lang="es-MX" sz="1200" b="1" dirty="0">
              <a:latin typeface="Agency FB" panose="020B0503020202020204" pitchFamily="34" charset="0"/>
            </a:endParaRPr>
          </a:p>
        </p:txBody>
      </p:sp>
      <p:sp>
        <p:nvSpPr>
          <p:cNvPr id="104" name="CuadroTexto 103"/>
          <p:cNvSpPr txBox="1"/>
          <p:nvPr/>
        </p:nvSpPr>
        <p:spPr>
          <a:xfrm>
            <a:off x="7307777" y="1566948"/>
            <a:ext cx="2989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Agency FB" panose="020B0503020202020204" pitchFamily="34" charset="0"/>
              </a:rPr>
              <a:t>L</a:t>
            </a:r>
            <a:r>
              <a:rPr lang="es-MX" sz="1400" b="1" dirty="0" smtClean="0">
                <a:latin typeface="Agency FB" panose="020B0503020202020204" pitchFamily="34" charset="0"/>
              </a:rPr>
              <a:t>o anterior se  estudia por medio de... </a:t>
            </a:r>
            <a:endParaRPr lang="es-MX" sz="14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98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376</Words>
  <Application>Microsoft Office PowerPoint</Application>
  <PresentationFormat>Panorámica</PresentationFormat>
  <Paragraphs>34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Agency FB</vt:lpstr>
      <vt:lpstr>Arial</vt:lpstr>
      <vt:lpstr>Calibri</vt:lpstr>
      <vt:lpstr>Calibri Light</vt:lpstr>
      <vt:lpstr>Courier New</vt:lpstr>
      <vt:lpstr>Segoe Script</vt:lpstr>
      <vt:lpstr>Times New Roman</vt:lpstr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WIN8</dc:creator>
  <cp:lastModifiedBy>WIN8</cp:lastModifiedBy>
  <cp:revision>20</cp:revision>
  <dcterms:created xsi:type="dcterms:W3CDTF">2020-11-26T21:24:15Z</dcterms:created>
  <dcterms:modified xsi:type="dcterms:W3CDTF">2020-11-27T03:30:33Z</dcterms:modified>
</cp:coreProperties>
</file>