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0801350" cy="16202025"/>
  <p:notesSz cx="6858000" cy="9144000"/>
  <p:defaultTextStyle>
    <a:defPPr>
      <a:defRPr lang="es-ES"/>
    </a:defPPr>
    <a:lvl1pPr marL="0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897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791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688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585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480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377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274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168" algn="l" defTabSz="12177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03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66FF33"/>
    <a:srgbClr val="CCFF99"/>
    <a:srgbClr val="9900CC"/>
    <a:srgbClr val="CC99FF"/>
    <a:srgbClr val="FF6699"/>
    <a:srgbClr val="FFCC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6" d="100"/>
          <a:sy n="26" d="100"/>
        </p:scale>
        <p:origin x="1674" y="-66"/>
      </p:cViewPr>
      <p:guideLst>
        <p:guide orient="horz" pos="5103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3" y="5033131"/>
            <a:ext cx="9181148" cy="347293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7" y="9181147"/>
            <a:ext cx="7560945" cy="41405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13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43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830979" y="648836"/>
            <a:ext cx="2430304" cy="1382422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40072" y="648836"/>
            <a:ext cx="7110889" cy="1382422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15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293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4" y="10411303"/>
            <a:ext cx="9181148" cy="3217901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4" y="6867113"/>
            <a:ext cx="9181148" cy="354419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89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79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266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58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3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2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1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16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40068" y="3780473"/>
            <a:ext cx="4770596" cy="1069259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90687" y="3780473"/>
            <a:ext cx="4770596" cy="1069259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75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68" y="3626708"/>
            <a:ext cx="4772472" cy="151143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897" indent="0">
              <a:buNone/>
              <a:defRPr sz="2700" b="1"/>
            </a:lvl2pPr>
            <a:lvl3pPr marL="1217791" indent="0">
              <a:buNone/>
              <a:defRPr sz="2400" b="1"/>
            </a:lvl3pPr>
            <a:lvl4pPr marL="1826688" indent="0">
              <a:buNone/>
              <a:defRPr sz="2200" b="1"/>
            </a:lvl4pPr>
            <a:lvl5pPr marL="2435585" indent="0">
              <a:buNone/>
              <a:defRPr sz="2200" b="1"/>
            </a:lvl5pPr>
            <a:lvl6pPr marL="3044480" indent="0">
              <a:buNone/>
              <a:defRPr sz="2200" b="1"/>
            </a:lvl6pPr>
            <a:lvl7pPr marL="3653377" indent="0">
              <a:buNone/>
              <a:defRPr sz="2200" b="1"/>
            </a:lvl7pPr>
            <a:lvl8pPr marL="4262274" indent="0">
              <a:buNone/>
              <a:defRPr sz="2200" b="1"/>
            </a:lvl8pPr>
            <a:lvl9pPr marL="4871168" indent="0">
              <a:buNone/>
              <a:defRPr sz="2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68" y="5138143"/>
            <a:ext cx="4772472" cy="93349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1" y="3626708"/>
            <a:ext cx="4774347" cy="151143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897" indent="0">
              <a:buNone/>
              <a:defRPr sz="2700" b="1"/>
            </a:lvl2pPr>
            <a:lvl3pPr marL="1217791" indent="0">
              <a:buNone/>
              <a:defRPr sz="2400" b="1"/>
            </a:lvl3pPr>
            <a:lvl4pPr marL="1826688" indent="0">
              <a:buNone/>
              <a:defRPr sz="2200" b="1"/>
            </a:lvl4pPr>
            <a:lvl5pPr marL="2435585" indent="0">
              <a:buNone/>
              <a:defRPr sz="2200" b="1"/>
            </a:lvl5pPr>
            <a:lvl6pPr marL="3044480" indent="0">
              <a:buNone/>
              <a:defRPr sz="2200" b="1"/>
            </a:lvl6pPr>
            <a:lvl7pPr marL="3653377" indent="0">
              <a:buNone/>
              <a:defRPr sz="2200" b="1"/>
            </a:lvl7pPr>
            <a:lvl8pPr marL="4262274" indent="0">
              <a:buNone/>
              <a:defRPr sz="2200" b="1"/>
            </a:lvl8pPr>
            <a:lvl9pPr marL="4871168" indent="0">
              <a:buNone/>
              <a:defRPr sz="2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1" y="5138143"/>
            <a:ext cx="4774347" cy="93349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81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58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80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69" y="645081"/>
            <a:ext cx="3553570" cy="274534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2" y="645085"/>
            <a:ext cx="6038255" cy="1382797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69" y="3390426"/>
            <a:ext cx="3553570" cy="11082636"/>
          </a:xfrm>
        </p:spPr>
        <p:txBody>
          <a:bodyPr/>
          <a:lstStyle>
            <a:lvl1pPr marL="0" indent="0">
              <a:buNone/>
              <a:defRPr sz="1900"/>
            </a:lvl1pPr>
            <a:lvl2pPr marL="608897" indent="0">
              <a:buNone/>
              <a:defRPr sz="1600"/>
            </a:lvl2pPr>
            <a:lvl3pPr marL="1217791" indent="0">
              <a:buNone/>
              <a:defRPr sz="1300"/>
            </a:lvl3pPr>
            <a:lvl4pPr marL="1826688" indent="0">
              <a:buNone/>
              <a:defRPr sz="1100"/>
            </a:lvl4pPr>
            <a:lvl5pPr marL="2435585" indent="0">
              <a:buNone/>
              <a:defRPr sz="1100"/>
            </a:lvl5pPr>
            <a:lvl6pPr marL="3044480" indent="0">
              <a:buNone/>
              <a:defRPr sz="1100"/>
            </a:lvl6pPr>
            <a:lvl7pPr marL="3653377" indent="0">
              <a:buNone/>
              <a:defRPr sz="1100"/>
            </a:lvl7pPr>
            <a:lvl8pPr marL="4262274" indent="0">
              <a:buNone/>
              <a:defRPr sz="1100"/>
            </a:lvl8pPr>
            <a:lvl9pPr marL="4871168" indent="0">
              <a:buNone/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94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0" y="11341420"/>
            <a:ext cx="6480810" cy="133891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0" y="1447685"/>
            <a:ext cx="6480810" cy="9721215"/>
          </a:xfrm>
        </p:spPr>
        <p:txBody>
          <a:bodyPr/>
          <a:lstStyle>
            <a:lvl1pPr marL="0" indent="0">
              <a:buNone/>
              <a:defRPr sz="4300"/>
            </a:lvl1pPr>
            <a:lvl2pPr marL="608897" indent="0">
              <a:buNone/>
              <a:defRPr sz="3700"/>
            </a:lvl2pPr>
            <a:lvl3pPr marL="1217791" indent="0">
              <a:buNone/>
              <a:defRPr sz="3200"/>
            </a:lvl3pPr>
            <a:lvl4pPr marL="1826688" indent="0">
              <a:buNone/>
              <a:defRPr sz="2700"/>
            </a:lvl4pPr>
            <a:lvl5pPr marL="2435585" indent="0">
              <a:buNone/>
              <a:defRPr sz="2700"/>
            </a:lvl5pPr>
            <a:lvl6pPr marL="3044480" indent="0">
              <a:buNone/>
              <a:defRPr sz="2700"/>
            </a:lvl6pPr>
            <a:lvl7pPr marL="3653377" indent="0">
              <a:buNone/>
              <a:defRPr sz="2700"/>
            </a:lvl7pPr>
            <a:lvl8pPr marL="4262274" indent="0">
              <a:buNone/>
              <a:defRPr sz="2700"/>
            </a:lvl8pPr>
            <a:lvl9pPr marL="4871168" indent="0">
              <a:buNone/>
              <a:defRPr sz="2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0" y="12680338"/>
            <a:ext cx="6480810" cy="1901486"/>
          </a:xfrm>
        </p:spPr>
        <p:txBody>
          <a:bodyPr/>
          <a:lstStyle>
            <a:lvl1pPr marL="0" indent="0">
              <a:buNone/>
              <a:defRPr sz="1900"/>
            </a:lvl1pPr>
            <a:lvl2pPr marL="608897" indent="0">
              <a:buNone/>
              <a:defRPr sz="1600"/>
            </a:lvl2pPr>
            <a:lvl3pPr marL="1217791" indent="0">
              <a:buNone/>
              <a:defRPr sz="1300"/>
            </a:lvl3pPr>
            <a:lvl4pPr marL="1826688" indent="0">
              <a:buNone/>
              <a:defRPr sz="1100"/>
            </a:lvl4pPr>
            <a:lvl5pPr marL="2435585" indent="0">
              <a:buNone/>
              <a:defRPr sz="1100"/>
            </a:lvl5pPr>
            <a:lvl6pPr marL="3044480" indent="0">
              <a:buNone/>
              <a:defRPr sz="1100"/>
            </a:lvl6pPr>
            <a:lvl7pPr marL="3653377" indent="0">
              <a:buNone/>
              <a:defRPr sz="1100"/>
            </a:lvl7pPr>
            <a:lvl8pPr marL="4262274" indent="0">
              <a:buNone/>
              <a:defRPr sz="1100"/>
            </a:lvl8pPr>
            <a:lvl9pPr marL="4871168" indent="0">
              <a:buNone/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863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2" y="648833"/>
            <a:ext cx="9721215" cy="2700338"/>
          </a:xfrm>
          <a:prstGeom prst="rect">
            <a:avLst/>
          </a:prstGeom>
        </p:spPr>
        <p:txBody>
          <a:bodyPr vert="horz" lIns="121779" tIns="60889" rIns="121779" bIns="6088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2" y="3780473"/>
            <a:ext cx="9721215" cy="10692590"/>
          </a:xfrm>
          <a:prstGeom prst="rect">
            <a:avLst/>
          </a:prstGeom>
        </p:spPr>
        <p:txBody>
          <a:bodyPr vert="horz" lIns="121779" tIns="60889" rIns="121779" bIns="60889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3" y="15016882"/>
            <a:ext cx="2520315" cy="862607"/>
          </a:xfrm>
          <a:prstGeom prst="rect">
            <a:avLst/>
          </a:prstGeom>
        </p:spPr>
        <p:txBody>
          <a:bodyPr vert="horz" lIns="121779" tIns="60889" rIns="121779" bIns="6088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B6664-80B7-4D07-A975-96692288107A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6" y="15016882"/>
            <a:ext cx="3420427" cy="862607"/>
          </a:xfrm>
          <a:prstGeom prst="rect">
            <a:avLst/>
          </a:prstGeom>
        </p:spPr>
        <p:txBody>
          <a:bodyPr vert="horz" lIns="121779" tIns="60889" rIns="121779" bIns="6088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2" y="15016882"/>
            <a:ext cx="2520315" cy="862607"/>
          </a:xfrm>
          <a:prstGeom prst="rect">
            <a:avLst/>
          </a:prstGeom>
        </p:spPr>
        <p:txBody>
          <a:bodyPr vert="horz" lIns="121779" tIns="60889" rIns="121779" bIns="6088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54A1-B05C-4EC0-8325-03F8DD815E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90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791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673" indent="-456673" algn="l" defTabSz="1217791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456" indent="-380559" algn="l" defTabSz="1217791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241" indent="-304447" algn="l" defTabSz="121779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135" indent="-304447" algn="l" defTabSz="1217791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032" indent="-304447" algn="l" defTabSz="1217791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8930" indent="-304447" algn="l" defTabSz="121779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7824" indent="-304447" algn="l" defTabSz="121779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6721" indent="-304447" algn="l" defTabSz="121779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5618" indent="-304447" algn="l" defTabSz="121779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897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791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688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585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480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377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274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168" algn="l" defTabSz="121779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8127" y="2196356"/>
            <a:ext cx="9865096" cy="119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Licenciatura en Educación Preescolar</a:t>
            </a: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s-ES" sz="4400" b="1" dirty="0">
              <a:latin typeface="Century Gothic" panose="020B0502020202020204" pitchFamily="34" charset="0"/>
            </a:endParaRPr>
          </a:p>
          <a:p>
            <a:pPr algn="ctr"/>
            <a:endParaRPr lang="es-ES" sz="4400" b="1" dirty="0">
              <a:latin typeface="Century Gothic" panose="020B0502020202020204" pitchFamily="34" charset="0"/>
            </a:endParaRPr>
          </a:p>
          <a:p>
            <a:pPr algn="ctr"/>
            <a:endParaRPr lang="es-ES" sz="4400" b="1" dirty="0">
              <a:latin typeface="Century Gothic" panose="020B0502020202020204" pitchFamily="34" charset="0"/>
            </a:endParaRPr>
          </a:p>
          <a:p>
            <a:pPr algn="ctr"/>
            <a:endParaRPr lang="es-ES" sz="4400" b="1" dirty="0">
              <a:latin typeface="Century Gothic" panose="020B0502020202020204" pitchFamily="34" charset="0"/>
            </a:endParaRP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Curso: Educación geográfica</a:t>
            </a: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Mapa conceptual: El espacio geográfico  </a:t>
            </a: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Docente: David Gustavo </a:t>
            </a: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Montalván Zertuche</a:t>
            </a: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Alumna: Alejandra Abigail </a:t>
            </a: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Bustos Gutiérrez</a:t>
            </a:r>
          </a:p>
          <a:p>
            <a:pPr algn="ctr"/>
            <a:r>
              <a:rPr lang="es-ES" sz="4400" b="1" dirty="0">
                <a:latin typeface="Century Gothic" panose="020B0502020202020204" pitchFamily="34" charset="0"/>
              </a:rPr>
              <a:t>Séptimo semestre</a:t>
            </a:r>
          </a:p>
          <a:p>
            <a:endParaRPr lang="es-ES" dirty="0"/>
          </a:p>
        </p:txBody>
      </p:sp>
      <p:pic>
        <p:nvPicPr>
          <p:cNvPr id="3" name="Imagen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93B19782-8290-4AA8-96D5-48E2BE17BF2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483" y="5220692"/>
            <a:ext cx="3481536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020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76343" y="252141"/>
            <a:ext cx="5974523" cy="982882"/>
          </a:xfrm>
          <a:prstGeom prst="rect">
            <a:avLst/>
          </a:prstGeom>
          <a:solidFill>
            <a:srgbClr val="99CCFF"/>
          </a:solidFill>
          <a:ln w="5715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79" tIns="60889" rIns="121779" bIns="60889" spcCol="0" rtlCol="0" anchor="ctr"/>
          <a:lstStyle/>
          <a:p>
            <a:pPr algn="ctr"/>
            <a:r>
              <a:rPr lang="es-ES_tradnl" sz="3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 espacio geográfico  </a:t>
            </a:r>
            <a:endParaRPr lang="es-ES" sz="37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232323" y="2518213"/>
            <a:ext cx="6336704" cy="1046297"/>
          </a:xfrm>
          <a:prstGeom prst="rect">
            <a:avLst/>
          </a:prstGeom>
          <a:solidFill>
            <a:srgbClr val="CC99FF"/>
          </a:solidFill>
          <a:ln w="57150">
            <a:solidFill>
              <a:srgbClr val="9900CC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MX" sz="2000" b="1" dirty="0">
                <a:latin typeface="Century Gothic" panose="020B0502020202020204" pitchFamily="34" charset="0"/>
              </a:rPr>
              <a:t>Las escalas local, nacional y mundial </a:t>
            </a:r>
          </a:p>
          <a:p>
            <a:pPr algn="ctr"/>
            <a:r>
              <a:rPr lang="es-MX" sz="2000" dirty="0">
                <a:latin typeface="Century Gothic" panose="020B0502020202020204" pitchFamily="34" charset="0"/>
              </a:rPr>
              <a:t>Son utilizadas para analizar hechos y fenómenos que ocurren en diferentes partes del mundo. </a:t>
            </a:r>
            <a:endParaRPr lang="es-ES" sz="2000" dirty="0">
              <a:latin typeface="Century Gothic" panose="020B0502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82041" y="4845113"/>
            <a:ext cx="4486586" cy="1661850"/>
          </a:xfrm>
          <a:prstGeom prst="rect">
            <a:avLst/>
          </a:prstGeom>
          <a:solidFill>
            <a:srgbClr val="FFCCCC"/>
          </a:solidFill>
          <a:ln w="57150">
            <a:solidFill>
              <a:srgbClr val="FF6699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MX" sz="2000" b="1" dirty="0">
                <a:latin typeface="Century Gothic" panose="020B0502020202020204" pitchFamily="34" charset="0"/>
              </a:rPr>
              <a:t>La localización </a:t>
            </a:r>
          </a:p>
          <a:p>
            <a:pPr algn="ctr"/>
            <a:r>
              <a:rPr lang="es-MX" sz="2000" dirty="0">
                <a:latin typeface="Century Gothic" panose="020B0502020202020204" pitchFamily="34" charset="0"/>
              </a:rPr>
              <a:t>Se refiere a la ubicación especifica del espacio geográfico mediante coordenadas en un mapa.</a:t>
            </a:r>
            <a:endParaRPr lang="es-ES" sz="2000" dirty="0">
              <a:latin typeface="Century Gothic" panose="020B0502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41056" y="7178987"/>
            <a:ext cx="4699583" cy="1354073"/>
          </a:xfrm>
          <a:prstGeom prst="rect">
            <a:avLst/>
          </a:prstGeom>
          <a:solidFill>
            <a:srgbClr val="FFCCCC"/>
          </a:solidFill>
          <a:ln w="57150">
            <a:solidFill>
              <a:srgbClr val="FF6699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ES" sz="2000" b="1" dirty="0">
                <a:latin typeface="Century Gothic" panose="020B0502020202020204" pitchFamily="34" charset="0"/>
              </a:rPr>
              <a:t>La distribución 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Es conocer de qué forma se van a organizar los elementos geográficos en una región, estado, país, etc.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760715" y="7440304"/>
            <a:ext cx="4509714" cy="2585180"/>
          </a:xfrm>
          <a:prstGeom prst="rect">
            <a:avLst/>
          </a:prstGeom>
          <a:solidFill>
            <a:srgbClr val="FFCCCC"/>
          </a:solidFill>
          <a:ln w="57150">
            <a:solidFill>
              <a:srgbClr val="FF6699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ES" sz="2000" b="1" dirty="0">
                <a:latin typeface="Century Gothic" panose="020B0502020202020204" pitchFamily="34" charset="0"/>
              </a:rPr>
              <a:t>La diversidad 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Se refiere al conjunto de elementos que componen cada región y que lo diferencia de otros, es el reconocimiento de las heterogeneidades y las particularidades de cada espacio geográfico.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783842" y="4835243"/>
            <a:ext cx="4486586" cy="2277403"/>
          </a:xfrm>
          <a:prstGeom prst="rect">
            <a:avLst/>
          </a:prstGeom>
          <a:solidFill>
            <a:srgbClr val="FFCCCC"/>
          </a:solidFill>
          <a:ln w="57150">
            <a:solidFill>
              <a:srgbClr val="FF6699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ES" sz="2000" b="1" dirty="0">
                <a:latin typeface="Century Gothic" panose="020B0502020202020204" pitchFamily="34" charset="0"/>
              </a:rPr>
              <a:t>El cambio y relación 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Es como la modificación de un elemento necesariamente afecta a los otros con los que se encuentra relacionado y como resultado el espacio geográfico se modifica.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25615" y="9469164"/>
            <a:ext cx="4699583" cy="1354073"/>
          </a:xfrm>
          <a:prstGeom prst="rect">
            <a:avLst/>
          </a:prstGeom>
          <a:solidFill>
            <a:srgbClr val="CCFF99"/>
          </a:solidFill>
          <a:ln w="57150">
            <a:solidFill>
              <a:srgbClr val="66FF33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ES" sz="2000" dirty="0">
                <a:latin typeface="Bookman Old Style" pitchFamily="18" charset="0"/>
              </a:rPr>
              <a:t> </a:t>
            </a:r>
            <a:r>
              <a:rPr lang="es-ES" sz="2000" b="1" dirty="0">
                <a:latin typeface="Century Gothic" panose="020B0502020202020204" pitchFamily="34" charset="0"/>
              </a:rPr>
              <a:t>Componentes naturales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Son todos aquellos elementos que proporciona la naturaleza, como el agua y la vegetación.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41052" y="11603993"/>
            <a:ext cx="4684142" cy="1969627"/>
          </a:xfrm>
          <a:prstGeom prst="rect">
            <a:avLst/>
          </a:prstGeom>
          <a:solidFill>
            <a:srgbClr val="CCFF99"/>
          </a:solidFill>
          <a:ln w="57150">
            <a:solidFill>
              <a:srgbClr val="66FF33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ES" sz="2000" dirty="0">
                <a:latin typeface="Bookman Old Style" pitchFamily="18" charset="0"/>
              </a:rPr>
              <a:t> </a:t>
            </a:r>
            <a:r>
              <a:rPr lang="es-ES" sz="2000" b="1" dirty="0">
                <a:latin typeface="Century Gothic" panose="020B0502020202020204" pitchFamily="34" charset="0"/>
              </a:rPr>
              <a:t>Componentes sociales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Determinados por la interacción humana dentro de un espacio geográfico, realizando actividades de tipo sociales, laborales, religiosas, entre otras.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760715" y="11911770"/>
            <a:ext cx="4486586" cy="1661850"/>
          </a:xfrm>
          <a:prstGeom prst="rect">
            <a:avLst/>
          </a:prstGeom>
          <a:solidFill>
            <a:srgbClr val="CCFF99"/>
          </a:solidFill>
          <a:ln w="57150">
            <a:solidFill>
              <a:srgbClr val="66FF33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ES" sz="2000" dirty="0">
                <a:latin typeface="Century Gothic" panose="020B0502020202020204" pitchFamily="34" charset="0"/>
              </a:rPr>
              <a:t> </a:t>
            </a:r>
            <a:r>
              <a:rPr lang="es-ES" sz="2000" b="1" dirty="0">
                <a:latin typeface="Century Gothic" panose="020B0502020202020204" pitchFamily="34" charset="0"/>
              </a:rPr>
              <a:t>Componentes económicos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Producto de las actividades productivas y de consumo que realizan las personas en un lugar determinado.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760715" y="14293700"/>
            <a:ext cx="4486586" cy="1354073"/>
          </a:xfrm>
          <a:prstGeom prst="rect">
            <a:avLst/>
          </a:prstGeom>
          <a:solidFill>
            <a:srgbClr val="CCFF99"/>
          </a:solidFill>
          <a:ln w="57150">
            <a:solidFill>
              <a:srgbClr val="66FF33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ES" sz="2000" dirty="0">
                <a:latin typeface="Bookman Old Style" pitchFamily="18" charset="0"/>
              </a:rPr>
              <a:t> </a:t>
            </a:r>
            <a:r>
              <a:rPr lang="es-ES" sz="2000" b="1" dirty="0">
                <a:latin typeface="Century Gothic" panose="020B0502020202020204" pitchFamily="34" charset="0"/>
              </a:rPr>
              <a:t>Componentes políticos 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Determinan la organización de un territorio, así como las formas de gobierno organizado.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346807" y="14307779"/>
            <a:ext cx="4699583" cy="1354073"/>
          </a:xfrm>
          <a:prstGeom prst="rect">
            <a:avLst/>
          </a:prstGeom>
          <a:solidFill>
            <a:srgbClr val="CCFF99"/>
          </a:solidFill>
          <a:ln w="57150">
            <a:solidFill>
              <a:srgbClr val="66FF33"/>
            </a:solidFill>
          </a:ln>
        </p:spPr>
        <p:txBody>
          <a:bodyPr wrap="square" lIns="121779" tIns="60889" rIns="121779" bIns="60889">
            <a:spAutoFit/>
          </a:bodyPr>
          <a:lstStyle/>
          <a:p>
            <a:pPr algn="ctr"/>
            <a:r>
              <a:rPr lang="es-ES" sz="2000" dirty="0">
                <a:latin typeface="Bookman Old Style" pitchFamily="18" charset="0"/>
              </a:rPr>
              <a:t> </a:t>
            </a:r>
            <a:r>
              <a:rPr lang="es-ES" sz="2000" b="1" dirty="0">
                <a:latin typeface="Century Gothic" panose="020B0502020202020204" pitchFamily="34" charset="0"/>
              </a:rPr>
              <a:t>Componentes culturales  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Determinados por las tradiciones y costumbres que proporcionan la identidad de una sociedad.</a:t>
            </a: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5363601" y="1337614"/>
            <a:ext cx="0" cy="1002758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4320555" y="1508214"/>
            <a:ext cx="216024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Century Gothic" panose="020B0502020202020204" pitchFamily="34" charset="0"/>
              </a:rPr>
              <a:t>Se encuentran 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 flipH="1">
            <a:off x="3024411" y="3778783"/>
            <a:ext cx="1512168" cy="912443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5760715" y="3732186"/>
            <a:ext cx="1512168" cy="912443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624907" y="3978838"/>
            <a:ext cx="354692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Century Gothic" panose="020B0502020202020204" pitchFamily="34" charset="0"/>
              </a:rPr>
              <a:t>Cada escala cuenta con: 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8015572" y="6879553"/>
            <a:ext cx="0" cy="501379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2683123" y="6597823"/>
            <a:ext cx="0" cy="501379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7992963" y="10261252"/>
            <a:ext cx="0" cy="1457793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7992963" y="13720313"/>
            <a:ext cx="0" cy="501379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rot="10800000">
            <a:off x="2664371" y="13720313"/>
            <a:ext cx="0" cy="501379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rot="10800000">
            <a:off x="2664371" y="10981332"/>
            <a:ext cx="0" cy="501379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6219498" y="10549284"/>
            <a:ext cx="354692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Century Gothic" panose="020B0502020202020204" pitchFamily="34" charset="0"/>
              </a:rPr>
              <a:t>Elementos que lo componen: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cxnSp>
        <p:nvCxnSpPr>
          <p:cNvPr id="41" name="40 Conector recto de flecha"/>
          <p:cNvCxnSpPr/>
          <p:nvPr/>
        </p:nvCxnSpPr>
        <p:spPr>
          <a:xfrm flipH="1">
            <a:off x="5112643" y="14876803"/>
            <a:ext cx="576064" cy="7039"/>
          </a:xfrm>
          <a:prstGeom prst="straightConnector1">
            <a:avLst/>
          </a:prstGeom>
          <a:ln w="57150">
            <a:solidFill>
              <a:srgbClr val="00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720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277</Words>
  <Application>Microsoft Office PowerPoint</Application>
  <PresentationFormat>Personalizado</PresentationFormat>
  <Paragraphs>38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Calibri</vt:lpstr>
      <vt:lpstr>Century Gothic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9</cp:revision>
  <dcterms:created xsi:type="dcterms:W3CDTF">2020-11-27T16:23:11Z</dcterms:created>
  <dcterms:modified xsi:type="dcterms:W3CDTF">2020-11-28T00:54:41Z</dcterms:modified>
</cp:coreProperties>
</file>